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66" r:id="rId3"/>
    <p:sldId id="267" r:id="rId4"/>
    <p:sldId id="257" r:id="rId5"/>
    <p:sldId id="268" r:id="rId6"/>
    <p:sldId id="269" r:id="rId7"/>
    <p:sldId id="260" r:id="rId8"/>
    <p:sldId id="261" r:id="rId9"/>
    <p:sldId id="262" r:id="rId10"/>
    <p:sldId id="263" r:id="rId11"/>
    <p:sldId id="264"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showGuides="1">
      <p:cViewPr varScale="1">
        <p:scale>
          <a:sx n="69" d="100"/>
          <a:sy n="69" d="100"/>
        </p:scale>
        <p:origin x="816" y="60"/>
      </p:cViewPr>
      <p:guideLst>
        <p:guide orient="horz" pos="2183"/>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1443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05828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827736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2559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86078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60753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85852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172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2548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97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535441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2025/7/7</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44620471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1368" y="2205751"/>
            <a:ext cx="8983264" cy="1646302"/>
          </a:xfrm>
        </p:spPr>
        <p:txBody>
          <a:bodyPr/>
          <a:lstStyle/>
          <a:p>
            <a:r>
              <a:rPr lang="en-US" altLang="ja-JP" dirty="0"/>
              <a:t>09. </a:t>
            </a:r>
            <a:r>
              <a:rPr lang="ja-JP" altLang="en-US" dirty="0"/>
              <a:t>混合物の分離と環境分析</a:t>
            </a:r>
            <a:endParaRPr kumimoji="1" lang="ja-JP" altLang="en-US" dirty="0"/>
          </a:p>
        </p:txBody>
      </p:sp>
    </p:spTree>
    <p:extLst>
      <p:ext uri="{BB962C8B-B14F-4D97-AF65-F5344CB8AC3E}">
        <p14:creationId xmlns:p14="http://schemas.microsoft.com/office/powerpoint/2010/main" val="3520390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番号プレースホルダー 4"/>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D642A37-2C72-4421-8E3E-D5F22C727476}" type="slidenum">
              <a:rPr lang="en-US" altLang="ja-JP" sz="1800">
                <a:solidFill>
                  <a:schemeClr val="bg1"/>
                </a:solidFill>
              </a:rPr>
              <a:pPr>
                <a:spcBef>
                  <a:spcPct val="0"/>
                </a:spcBef>
                <a:buFontTx/>
                <a:buNone/>
              </a:pPr>
              <a:t>10</a:t>
            </a:fld>
            <a:endParaRPr lang="en-US" altLang="ja-JP" sz="1800">
              <a:solidFill>
                <a:schemeClr val="bg1"/>
              </a:solidFill>
            </a:endParaRPr>
          </a:p>
        </p:txBody>
      </p:sp>
      <p:pic>
        <p:nvPicPr>
          <p:cNvPr id="99331" name="Picture 2"/>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9889" y="0"/>
            <a:ext cx="5832475"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円/楕円 1"/>
          <p:cNvSpPr/>
          <p:nvPr/>
        </p:nvSpPr>
        <p:spPr>
          <a:xfrm rot="21207337">
            <a:off x="4591051" y="4683126"/>
            <a:ext cx="3097213" cy="792163"/>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円/楕円 5"/>
          <p:cNvSpPr/>
          <p:nvPr/>
        </p:nvSpPr>
        <p:spPr>
          <a:xfrm rot="21207337">
            <a:off x="1693864" y="3697289"/>
            <a:ext cx="2236787" cy="954087"/>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角丸四角形 6"/>
          <p:cNvSpPr/>
          <p:nvPr/>
        </p:nvSpPr>
        <p:spPr>
          <a:xfrm>
            <a:off x="7210426" y="3860801"/>
            <a:ext cx="1857375" cy="627063"/>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a:solidFill>
                  <a:schemeClr val="tx1"/>
                </a:solidFill>
              </a:rPr>
              <a:t>PM2.5</a:t>
            </a:r>
            <a:r>
              <a:rPr lang="ja-JP" altLang="en-US" sz="1400" dirty="0">
                <a:solidFill>
                  <a:schemeClr val="tx1"/>
                </a:solidFill>
              </a:rPr>
              <a:t>微小粒子状物質の成分のひとつ</a:t>
            </a:r>
          </a:p>
        </p:txBody>
      </p:sp>
      <p:sp>
        <p:nvSpPr>
          <p:cNvPr id="8" name="角丸四角形 7"/>
          <p:cNvSpPr/>
          <p:nvPr/>
        </p:nvSpPr>
        <p:spPr>
          <a:xfrm>
            <a:off x="7472364" y="4508501"/>
            <a:ext cx="2052637" cy="62706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rgbClr val="FF0000"/>
                </a:solidFill>
              </a:rPr>
              <a:t>循環器</a:t>
            </a:r>
            <a:r>
              <a:rPr lang="ja-JP" altLang="en-US" sz="1400" dirty="0">
                <a:solidFill>
                  <a:schemeClr val="tx1"/>
                </a:solidFill>
              </a:rPr>
              <a:t>への影響の懸念</a:t>
            </a:r>
          </a:p>
        </p:txBody>
      </p:sp>
      <p:sp>
        <p:nvSpPr>
          <p:cNvPr id="9" name="角丸四角形 8"/>
          <p:cNvSpPr/>
          <p:nvPr/>
        </p:nvSpPr>
        <p:spPr>
          <a:xfrm>
            <a:off x="7432675" y="6170613"/>
            <a:ext cx="2052638" cy="627062"/>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陸水、土壌の酸性化</a:t>
            </a:r>
            <a:endParaRPr lang="en-US" altLang="ja-JP" sz="1400" dirty="0">
              <a:solidFill>
                <a:schemeClr val="tx1"/>
              </a:solidFill>
            </a:endParaRPr>
          </a:p>
          <a:p>
            <a:pPr algn="ctr">
              <a:defRPr/>
            </a:pPr>
            <a:r>
              <a:rPr lang="ja-JP" altLang="en-US" sz="1400" dirty="0">
                <a:solidFill>
                  <a:schemeClr val="tx1"/>
                </a:solidFill>
              </a:rPr>
              <a:t>生態系への影響の懸念</a:t>
            </a:r>
          </a:p>
        </p:txBody>
      </p:sp>
      <p:sp>
        <p:nvSpPr>
          <p:cNvPr id="10" name="角丸四角形 9"/>
          <p:cNvSpPr/>
          <p:nvPr/>
        </p:nvSpPr>
        <p:spPr>
          <a:xfrm>
            <a:off x="514350" y="4292601"/>
            <a:ext cx="1677988" cy="62706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気候変動の懸念</a:t>
            </a:r>
          </a:p>
        </p:txBody>
      </p:sp>
      <p:sp>
        <p:nvSpPr>
          <p:cNvPr id="11" name="円/楕円 10"/>
          <p:cNvSpPr/>
          <p:nvPr/>
        </p:nvSpPr>
        <p:spPr>
          <a:xfrm rot="21207337">
            <a:off x="4487864" y="5583239"/>
            <a:ext cx="2998787" cy="1189037"/>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角丸四角形 11"/>
          <p:cNvSpPr/>
          <p:nvPr/>
        </p:nvSpPr>
        <p:spPr>
          <a:xfrm>
            <a:off x="7432676" y="5757864"/>
            <a:ext cx="1381125" cy="433387"/>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酸性雨</a:t>
            </a:r>
          </a:p>
        </p:txBody>
      </p:sp>
      <p:sp>
        <p:nvSpPr>
          <p:cNvPr id="13" name="雲形吹き出し 12"/>
          <p:cNvSpPr/>
          <p:nvPr/>
        </p:nvSpPr>
        <p:spPr>
          <a:xfrm>
            <a:off x="163513" y="5973763"/>
            <a:ext cx="2381251" cy="895350"/>
          </a:xfrm>
          <a:prstGeom prst="cloudCallout">
            <a:avLst>
              <a:gd name="adj1" fmla="val 73473"/>
              <a:gd name="adj2" fmla="val -9579"/>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地球環境問題</a:t>
            </a:r>
          </a:p>
        </p:txBody>
      </p:sp>
    </p:spTree>
    <p:extLst>
      <p:ext uri="{BB962C8B-B14F-4D97-AF65-F5344CB8AC3E}">
        <p14:creationId xmlns:p14="http://schemas.microsoft.com/office/powerpoint/2010/main" val="3563020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465983" y="397566"/>
            <a:ext cx="5302808" cy="5793611"/>
          </a:xfrm>
          <a:prstGeom prst="rect">
            <a:avLst/>
          </a:prstGeom>
        </p:spPr>
      </p:pic>
      <p:sp>
        <p:nvSpPr>
          <p:cNvPr id="4" name="タイトル 3"/>
          <p:cNvSpPr txBox="1">
            <a:spLocks/>
          </p:cNvSpPr>
          <p:nvPr/>
        </p:nvSpPr>
        <p:spPr>
          <a:xfrm>
            <a:off x="135259" y="0"/>
            <a:ext cx="3840825" cy="240750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rgbClr val="FF0000"/>
                </a:solidFill>
              </a:rPr>
              <a:t>クロマトグラフィー</a:t>
            </a:r>
            <a:endParaRPr lang="en-US" altLang="ja-JP" sz="2800" dirty="0">
              <a:solidFill>
                <a:srgbClr val="FF0000"/>
              </a:solidFill>
            </a:endParaRPr>
          </a:p>
          <a:p>
            <a:r>
              <a:rPr lang="ja-JP" altLang="en-US" sz="2800" dirty="0"/>
              <a:t>の原理</a:t>
            </a:r>
            <a:endParaRPr lang="en-US" altLang="ja-JP" sz="2800" dirty="0"/>
          </a:p>
          <a:p>
            <a:endParaRPr lang="ja-JP" altLang="en-US" sz="2800" dirty="0"/>
          </a:p>
        </p:txBody>
      </p:sp>
      <p:sp>
        <p:nvSpPr>
          <p:cNvPr id="6" name="テキスト ボックス 5"/>
          <p:cNvSpPr txBox="1"/>
          <p:nvPr/>
        </p:nvSpPr>
        <p:spPr>
          <a:xfrm>
            <a:off x="269359" y="6289735"/>
            <a:ext cx="9499432" cy="523220"/>
          </a:xfrm>
          <a:prstGeom prst="rect">
            <a:avLst/>
          </a:prstGeom>
          <a:noFill/>
        </p:spPr>
        <p:txBody>
          <a:bodyPr wrap="square" rtlCol="0">
            <a:spAutoFit/>
          </a:bodyPr>
          <a:lstStyle/>
          <a:p>
            <a:pPr fontAlgn="base"/>
            <a:r>
              <a:rPr lang="ja-JP" altLang="en-US" sz="1400" dirty="0"/>
              <a:t>図の著作権者：</a:t>
            </a:r>
            <a:r>
              <a:rPr lang="ja-JP" altLang="ja-JP" sz="1400" dirty="0"/>
              <a:t>東北大学多元物質科学研究所</a:t>
            </a:r>
            <a:r>
              <a:rPr lang="ja-JP" altLang="en-US" sz="1400" dirty="0"/>
              <a:t>　</a:t>
            </a:r>
            <a:r>
              <a:rPr lang="ja-JP" altLang="ja-JP" sz="1400" dirty="0"/>
              <a:t>非鉄金属製錬環境科学研究部門</a:t>
            </a:r>
            <a:endParaRPr lang="en-US" altLang="ja-JP" sz="1400" dirty="0"/>
          </a:p>
          <a:p>
            <a:pPr fontAlgn="base"/>
            <a:r>
              <a:rPr lang="ja-JP" altLang="ja-JP" sz="1400" dirty="0"/>
              <a:t>非営利目的での改変</a:t>
            </a:r>
            <a:r>
              <a:rPr lang="ja-JP" altLang="en-US" sz="1400" dirty="0"/>
              <a:t>、利用は可能です。　</a:t>
            </a:r>
            <a:endParaRPr kumimoji="1" lang="ja-JP" altLang="en-US" sz="1400" dirty="0"/>
          </a:p>
        </p:txBody>
      </p:sp>
      <p:sp>
        <p:nvSpPr>
          <p:cNvPr id="2" name="正方形/長方形 1"/>
          <p:cNvSpPr/>
          <p:nvPr/>
        </p:nvSpPr>
        <p:spPr>
          <a:xfrm>
            <a:off x="269360" y="1760090"/>
            <a:ext cx="3931579" cy="2308324"/>
          </a:xfrm>
          <a:prstGeom prst="rect">
            <a:avLst/>
          </a:prstGeom>
        </p:spPr>
        <p:txBody>
          <a:bodyPr wrap="square">
            <a:spAutoFit/>
          </a:bodyPr>
          <a:lstStyle/>
          <a:p>
            <a:pPr fontAlgn="base">
              <a:spcAft>
                <a:spcPts val="525"/>
              </a:spcAft>
            </a:pPr>
            <a:r>
              <a:rPr lang="ja-JP" altLang="en-US" dirty="0">
                <a:latin typeface="ＭＳ Ｐゴシック" panose="020B0600070205080204" pitchFamily="50" charset="-128"/>
                <a:ea typeface="ＭＳ ゴシック" panose="020B0609070205080204" pitchFamily="49" charset="-128"/>
                <a:cs typeface="ＭＳ Ｐゴシック" panose="020B0600070205080204" pitchFamily="50" charset="-128"/>
              </a:rPr>
              <a:t>ここに示したのは、</a:t>
            </a:r>
            <a:r>
              <a:rPr lang="ja-JP" altLang="ja-JP" dirty="0">
                <a:latin typeface="ＭＳ Ｐゴシック" panose="020B0600070205080204" pitchFamily="50" charset="-128"/>
                <a:ea typeface="ＭＳ ゴシック" panose="020B0609070205080204" pitchFamily="49" charset="-128"/>
                <a:cs typeface="ＭＳ Ｐゴシック" panose="020B0600070205080204" pitchFamily="50" charset="-128"/>
              </a:rPr>
              <a:t>東北大学多元物質科学研究所</a:t>
            </a:r>
            <a:r>
              <a:rPr lang="ja-JP" altLang="en-US" dirty="0">
                <a:latin typeface="ＭＳ Ｐゴシック" panose="020B0600070205080204" pitchFamily="50" charset="-128"/>
                <a:ea typeface="ＭＳ ゴシック" panose="020B0609070205080204" pitchFamily="49" charset="-128"/>
                <a:cs typeface="ＭＳ Ｐゴシック" panose="020B0600070205080204" pitchFamily="50" charset="-128"/>
              </a:rPr>
              <a:t>で行われている、陰イオン交換樹脂による金属の高純度化の原理です。</a:t>
            </a:r>
            <a:r>
              <a:rPr lang="ja-JP" altLang="en-US" dirty="0"/>
              <a:t>陰イオン交換樹脂への吸着が強いイオン種（図では赤い吸着帯）ほど移動速度は遅く、吸着しないイオン種（図では青い吸着帯）は最も速く溶出されます。</a:t>
            </a:r>
            <a:endParaRPr lang="en-US" altLang="ja-JP" dirty="0">
              <a:latin typeface="ＭＳ Ｐゴシック" panose="020B0600070205080204" pitchFamily="50" charset="-128"/>
              <a:ea typeface="ＭＳ ゴシック" panose="020B0609070205080204" pitchFamily="49" charset="-128"/>
              <a:cs typeface="ＭＳ Ｐゴシック" panose="020B0600070205080204" pitchFamily="50" charset="-128"/>
            </a:endParaRPr>
          </a:p>
        </p:txBody>
      </p:sp>
    </p:spTree>
    <p:extLst>
      <p:ext uri="{BB962C8B-B14F-4D97-AF65-F5344CB8AC3E}">
        <p14:creationId xmlns:p14="http://schemas.microsoft.com/office/powerpoint/2010/main" val="1639359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8100294" cy="523220"/>
          </a:xfrm>
          <a:prstGeom prst="rect">
            <a:avLst/>
          </a:prstGeom>
        </p:spPr>
        <p:txBody>
          <a:bodyPr wrap="none">
            <a:spAutoFit/>
          </a:bodyPr>
          <a:lstStyle/>
          <a:p>
            <a:r>
              <a:rPr lang="zh-TW" altLang="en-US" sz="2800" dirty="0"/>
              <a:t>高等学校学習指導要領（平成</a:t>
            </a:r>
            <a:r>
              <a:rPr lang="en-US" altLang="zh-TW" sz="2800" dirty="0"/>
              <a:t>30</a:t>
            </a:r>
            <a:r>
              <a:rPr lang="zh-TW" altLang="en-US" sz="2800" dirty="0"/>
              <a:t>年告示）</a:t>
            </a:r>
            <a:r>
              <a:rPr lang="ja-JP" altLang="en-US" sz="2800" dirty="0"/>
              <a:t>該当箇所</a:t>
            </a:r>
          </a:p>
        </p:txBody>
      </p:sp>
      <p:sp>
        <p:nvSpPr>
          <p:cNvPr id="3" name="正方形/長方形 2"/>
          <p:cNvSpPr/>
          <p:nvPr/>
        </p:nvSpPr>
        <p:spPr>
          <a:xfrm>
            <a:off x="181773" y="736610"/>
            <a:ext cx="6152766" cy="1815882"/>
          </a:xfrm>
          <a:prstGeom prst="rect">
            <a:avLst/>
          </a:prstGeom>
        </p:spPr>
        <p:txBody>
          <a:bodyPr wrap="square">
            <a:spAutoFit/>
          </a:bodyPr>
          <a:lstStyle/>
          <a:p>
            <a:r>
              <a:rPr lang="ja-JP" altLang="en-US" sz="2800" dirty="0"/>
              <a:t>理科編　理数編　化学基礎</a:t>
            </a:r>
            <a:endParaRPr lang="en-US" altLang="ja-JP" sz="2800" dirty="0"/>
          </a:p>
          <a:p>
            <a:pPr algn="just">
              <a:spcAft>
                <a:spcPts val="0"/>
              </a:spcAft>
            </a:pPr>
            <a:r>
              <a:rPr lang="ja-JP" altLang="en-US" sz="2800" kern="100" dirty="0"/>
              <a:t>（</a:t>
            </a:r>
            <a:r>
              <a:rPr lang="en-US" altLang="ja-JP" sz="2800" kern="100" dirty="0"/>
              <a:t>1</a:t>
            </a:r>
            <a:r>
              <a:rPr lang="ja-JP" altLang="en-US" sz="2800" kern="100" dirty="0"/>
              <a:t>） 化学と人間生活</a:t>
            </a:r>
            <a:endParaRPr lang="en-US" altLang="ja-JP" sz="2800" kern="100" dirty="0"/>
          </a:p>
          <a:p>
            <a:pPr algn="just">
              <a:spcAft>
                <a:spcPts val="0"/>
              </a:spcAft>
            </a:pPr>
            <a:r>
              <a:rPr lang="ja-JP" altLang="en-US" sz="2800" kern="100" dirty="0"/>
              <a:t> （ｱ） 化学と物質</a:t>
            </a:r>
            <a:endParaRPr lang="en-US" altLang="ja-JP" sz="2800" kern="100" dirty="0"/>
          </a:p>
          <a:p>
            <a:endParaRPr lang="ja-JP" altLang="en-US" sz="2800" dirty="0"/>
          </a:p>
        </p:txBody>
      </p:sp>
      <p:sp>
        <p:nvSpPr>
          <p:cNvPr id="4" name="正方形/長方形 3"/>
          <p:cNvSpPr/>
          <p:nvPr/>
        </p:nvSpPr>
        <p:spPr>
          <a:xfrm>
            <a:off x="493789" y="2682612"/>
            <a:ext cx="8657883" cy="2677656"/>
          </a:xfrm>
          <a:prstGeom prst="rect">
            <a:avLst/>
          </a:prstGeom>
        </p:spPr>
        <p:txBody>
          <a:bodyPr wrap="square">
            <a:spAutoFit/>
          </a:bodyPr>
          <a:lstStyle/>
          <a:p>
            <a:r>
              <a:rPr lang="ja-JP" altLang="en-US" sz="2400" dirty="0"/>
              <a:t>身近な物質を取り上げ，混合物から純物質を分離したり精製したりする実験などを行い，実験における基本操作と物質を探究する方法を身に付けさせることがねらいである。　</a:t>
            </a:r>
            <a:endParaRPr lang="en-US" altLang="ja-JP" sz="2400" dirty="0"/>
          </a:p>
          <a:p>
            <a:r>
              <a:rPr lang="ja-JP" altLang="en-US" sz="2400" dirty="0"/>
              <a:t>実験における基本操作については，ろ過，蒸留，抽出，再結晶及びクロマトグラフィーを扱う。その際，物質の分離・精製と関連付けて，実証性，再現性，客観性などに触れることが考えられる。</a:t>
            </a:r>
          </a:p>
        </p:txBody>
      </p:sp>
      <p:sp>
        <p:nvSpPr>
          <p:cNvPr id="5" name="正方形/長方形 4"/>
          <p:cNvSpPr/>
          <p:nvPr/>
        </p:nvSpPr>
        <p:spPr>
          <a:xfrm>
            <a:off x="493789" y="2090827"/>
            <a:ext cx="3570208" cy="461665"/>
          </a:xfrm>
          <a:prstGeom prst="rect">
            <a:avLst/>
          </a:prstGeom>
        </p:spPr>
        <p:txBody>
          <a:bodyPr wrap="none">
            <a:spAutoFit/>
          </a:bodyPr>
          <a:lstStyle/>
          <a:p>
            <a:r>
              <a:rPr lang="ja-JP" altLang="en-US" sz="2400" dirty="0"/>
              <a:t>　㋑　物質の分離・精製</a:t>
            </a:r>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a:xfrm>
            <a:off x="660399" y="2160590"/>
            <a:ext cx="7940262" cy="3880773"/>
          </a:xfrm>
        </p:spPr>
        <p:txBody>
          <a:bodyPr/>
          <a:lstStyle/>
          <a:p>
            <a:pPr marL="0" indent="0">
              <a:buNone/>
            </a:pPr>
            <a:r>
              <a:rPr lang="ja-JP" altLang="en-US" dirty="0"/>
              <a:t>教科書にある「ろ過」「抽出」「クロマトグラフィー」という分離方法が、身近な環境を守るために活用されていることを学ぶ。</a:t>
            </a:r>
            <a:endParaRPr kumimoji="1" lang="ja-JP" altLang="en-US" dirty="0"/>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125693" y="261550"/>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ＳＳ「</a:t>
            </a:r>
            <a:r>
              <a:rPr lang="en-US" altLang="ja-JP" sz="2800" dirty="0"/>
              <a:t>suspended solids</a:t>
            </a:r>
            <a:r>
              <a:rPr lang="ja-JP" altLang="en-US" sz="2800" dirty="0"/>
              <a:t>」（浮遊物質量）の分析と</a:t>
            </a:r>
            <a:r>
              <a:rPr lang="ja-JP" altLang="en-US" sz="2800" dirty="0">
                <a:solidFill>
                  <a:srgbClr val="FF0000"/>
                </a:solidFill>
              </a:rPr>
              <a:t>ろ過</a:t>
            </a:r>
            <a:endParaRPr lang="en-US" altLang="ja-JP" sz="2800" dirty="0">
              <a:solidFill>
                <a:srgbClr val="FF0000"/>
              </a:solidFill>
            </a:endParaRPr>
          </a:p>
          <a:p>
            <a:endParaRPr lang="ja-JP" altLang="en-US" sz="2800" dirty="0"/>
          </a:p>
        </p:txBody>
      </p:sp>
      <p:sp>
        <p:nvSpPr>
          <p:cNvPr id="9" name="正方形/長方形 8"/>
          <p:cNvSpPr/>
          <p:nvPr/>
        </p:nvSpPr>
        <p:spPr>
          <a:xfrm>
            <a:off x="365038" y="1432345"/>
            <a:ext cx="9175922" cy="646331"/>
          </a:xfrm>
          <a:prstGeom prst="rect">
            <a:avLst/>
          </a:prstGeom>
        </p:spPr>
        <p:txBody>
          <a:bodyPr wrap="square">
            <a:spAutoFit/>
          </a:bodyPr>
          <a:lstStyle/>
          <a:p>
            <a:r>
              <a:rPr lang="en-US" altLang="ja-JP" dirty="0"/>
              <a:t>SS</a:t>
            </a:r>
            <a:r>
              <a:rPr lang="ja-JP" altLang="en-US" dirty="0"/>
              <a:t>とは水の濁りの度合いを表す水質項目。</a:t>
            </a:r>
            <a:endParaRPr lang="en-US" altLang="ja-JP" dirty="0"/>
          </a:p>
          <a:p>
            <a:r>
              <a:rPr lang="ja-JP" altLang="en-US" dirty="0"/>
              <a:t>環境基本法の環境基準、水質汚濁防止法、下水道法の排水基準が定められている。</a:t>
            </a:r>
          </a:p>
        </p:txBody>
      </p:sp>
      <p:pic>
        <p:nvPicPr>
          <p:cNvPr id="10" name="図 9"/>
          <p:cNvPicPr>
            <a:picLocks noChangeAspect="1"/>
          </p:cNvPicPr>
          <p:nvPr/>
        </p:nvPicPr>
        <p:blipFill>
          <a:blip r:embed="rId2"/>
          <a:stretch>
            <a:fillRect/>
          </a:stretch>
        </p:blipFill>
        <p:spPr>
          <a:xfrm>
            <a:off x="909637" y="2745646"/>
            <a:ext cx="8086725" cy="3590925"/>
          </a:xfrm>
          <a:prstGeom prst="rect">
            <a:avLst/>
          </a:prstGeom>
        </p:spPr>
      </p:pic>
    </p:spTree>
    <p:extLst>
      <p:ext uri="{BB962C8B-B14F-4D97-AF65-F5344CB8AC3E}">
        <p14:creationId xmlns:p14="http://schemas.microsoft.com/office/powerpoint/2010/main" val="2346695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5883" y="116821"/>
            <a:ext cx="6776214" cy="461665"/>
          </a:xfrm>
          <a:prstGeom prst="rect">
            <a:avLst/>
          </a:prstGeom>
        </p:spPr>
        <p:txBody>
          <a:bodyPr wrap="none">
            <a:spAutoFit/>
          </a:bodyPr>
          <a:lstStyle/>
          <a:p>
            <a:r>
              <a:rPr lang="ja-JP" altLang="en-US" sz="2400" dirty="0"/>
              <a:t>ＳＳ「</a:t>
            </a:r>
            <a:r>
              <a:rPr lang="en-US" altLang="ja-JP" sz="2400" dirty="0"/>
              <a:t>suspended solids</a:t>
            </a:r>
            <a:r>
              <a:rPr lang="ja-JP" altLang="en-US" sz="2400" dirty="0"/>
              <a:t>」（浮遊物質量）の分析の手順</a:t>
            </a:r>
          </a:p>
        </p:txBody>
      </p:sp>
      <p:sp>
        <p:nvSpPr>
          <p:cNvPr id="3" name="テキスト ボックス 2"/>
          <p:cNvSpPr txBox="1"/>
          <p:nvPr/>
        </p:nvSpPr>
        <p:spPr>
          <a:xfrm>
            <a:off x="295883" y="795131"/>
            <a:ext cx="2138727" cy="461665"/>
          </a:xfrm>
          <a:prstGeom prst="rect">
            <a:avLst/>
          </a:prstGeom>
          <a:noFill/>
        </p:spPr>
        <p:txBody>
          <a:bodyPr wrap="none" rtlCol="0">
            <a:spAutoFit/>
          </a:bodyPr>
          <a:lstStyle/>
          <a:p>
            <a:r>
              <a:rPr kumimoji="1" lang="ja-JP" altLang="en-US" sz="2400" dirty="0"/>
              <a:t>１．試料の採取</a:t>
            </a:r>
          </a:p>
        </p:txBody>
      </p:sp>
      <p:pic>
        <p:nvPicPr>
          <p:cNvPr id="5" name="図 4"/>
          <p:cNvPicPr>
            <a:picLocks noChangeAspect="1"/>
          </p:cNvPicPr>
          <p:nvPr/>
        </p:nvPicPr>
        <p:blipFill>
          <a:blip r:embed="rId2"/>
          <a:stretch>
            <a:fillRect/>
          </a:stretch>
        </p:blipFill>
        <p:spPr>
          <a:xfrm>
            <a:off x="1011457" y="1842465"/>
            <a:ext cx="4527951" cy="3497639"/>
          </a:xfrm>
          <a:prstGeom prst="rect">
            <a:avLst/>
          </a:prstGeom>
        </p:spPr>
      </p:pic>
      <p:pic>
        <p:nvPicPr>
          <p:cNvPr id="9" name="図 8"/>
          <p:cNvPicPr>
            <a:picLocks noChangeAspect="1"/>
          </p:cNvPicPr>
          <p:nvPr/>
        </p:nvPicPr>
        <p:blipFill>
          <a:blip r:embed="rId3"/>
          <a:stretch>
            <a:fillRect/>
          </a:stretch>
        </p:blipFill>
        <p:spPr>
          <a:xfrm rot="15725067">
            <a:off x="4316044" y="-2991"/>
            <a:ext cx="863882" cy="4247490"/>
          </a:xfrm>
          <a:prstGeom prst="rect">
            <a:avLst/>
          </a:prstGeom>
        </p:spPr>
      </p:pic>
      <p:pic>
        <p:nvPicPr>
          <p:cNvPr id="10" name="図 9"/>
          <p:cNvPicPr>
            <a:picLocks noChangeAspect="1"/>
          </p:cNvPicPr>
          <p:nvPr/>
        </p:nvPicPr>
        <p:blipFill>
          <a:blip r:embed="rId3"/>
          <a:stretch>
            <a:fillRect/>
          </a:stretch>
        </p:blipFill>
        <p:spPr>
          <a:xfrm rot="17533964">
            <a:off x="4557663" y="2742667"/>
            <a:ext cx="863882" cy="4247490"/>
          </a:xfrm>
          <a:prstGeom prst="rect">
            <a:avLst/>
          </a:prstGeom>
        </p:spPr>
      </p:pic>
      <p:pic>
        <p:nvPicPr>
          <p:cNvPr id="8" name="図 7"/>
          <p:cNvPicPr>
            <a:picLocks noChangeAspect="1"/>
          </p:cNvPicPr>
          <p:nvPr/>
        </p:nvPicPr>
        <p:blipFill>
          <a:blip r:embed="rId4"/>
          <a:stretch>
            <a:fillRect/>
          </a:stretch>
        </p:blipFill>
        <p:spPr>
          <a:xfrm>
            <a:off x="6627515" y="440319"/>
            <a:ext cx="1856998" cy="2506297"/>
          </a:xfrm>
          <a:prstGeom prst="rect">
            <a:avLst/>
          </a:prstGeom>
        </p:spPr>
      </p:pic>
      <p:pic>
        <p:nvPicPr>
          <p:cNvPr id="11" name="図 10"/>
          <p:cNvPicPr>
            <a:picLocks noChangeAspect="1"/>
          </p:cNvPicPr>
          <p:nvPr/>
        </p:nvPicPr>
        <p:blipFill>
          <a:blip r:embed="rId4"/>
          <a:stretch>
            <a:fillRect/>
          </a:stretch>
        </p:blipFill>
        <p:spPr>
          <a:xfrm>
            <a:off x="6743398" y="4055569"/>
            <a:ext cx="1856998" cy="2506297"/>
          </a:xfrm>
          <a:prstGeom prst="rect">
            <a:avLst/>
          </a:prstGeom>
        </p:spPr>
      </p:pic>
      <p:sp>
        <p:nvSpPr>
          <p:cNvPr id="12" name="テキスト ボックス 11"/>
          <p:cNvSpPr txBox="1"/>
          <p:nvPr/>
        </p:nvSpPr>
        <p:spPr>
          <a:xfrm>
            <a:off x="415153" y="5939837"/>
            <a:ext cx="5919387" cy="369332"/>
          </a:xfrm>
          <a:prstGeom prst="rect">
            <a:avLst/>
          </a:prstGeom>
          <a:noFill/>
        </p:spPr>
        <p:txBody>
          <a:bodyPr wrap="square" rtlCol="0">
            <a:spAutoFit/>
          </a:bodyPr>
          <a:lstStyle/>
          <a:p>
            <a:pPr algn="ctr"/>
            <a:r>
              <a:rPr kumimoji="1" lang="ja-JP" altLang="en-US" dirty="0"/>
              <a:t>清浄なポリ容器などに採水します。</a:t>
            </a:r>
          </a:p>
        </p:txBody>
      </p:sp>
      <p:pic>
        <p:nvPicPr>
          <p:cNvPr id="13" name="図 12"/>
          <p:cNvPicPr>
            <a:picLocks noChangeAspect="1"/>
          </p:cNvPicPr>
          <p:nvPr/>
        </p:nvPicPr>
        <p:blipFill>
          <a:blip r:embed="rId5"/>
          <a:stretch>
            <a:fillRect/>
          </a:stretch>
        </p:blipFill>
        <p:spPr>
          <a:xfrm flipH="1">
            <a:off x="8214123" y="1426489"/>
            <a:ext cx="1277520" cy="2027138"/>
          </a:xfrm>
          <a:prstGeom prst="rect">
            <a:avLst/>
          </a:prstGeom>
        </p:spPr>
      </p:pic>
      <p:pic>
        <p:nvPicPr>
          <p:cNvPr id="14" name="図 13"/>
          <p:cNvPicPr>
            <a:picLocks noChangeAspect="1"/>
          </p:cNvPicPr>
          <p:nvPr/>
        </p:nvPicPr>
        <p:blipFill>
          <a:blip r:embed="rId6"/>
          <a:stretch>
            <a:fillRect/>
          </a:stretch>
        </p:blipFill>
        <p:spPr>
          <a:xfrm flipH="1">
            <a:off x="8308887" y="4644956"/>
            <a:ext cx="1277520" cy="2027138"/>
          </a:xfrm>
          <a:prstGeom prst="rect">
            <a:avLst/>
          </a:prstGeom>
        </p:spPr>
      </p:pic>
    </p:spTree>
    <p:extLst>
      <p:ext uri="{BB962C8B-B14F-4D97-AF65-F5344CB8AC3E}">
        <p14:creationId xmlns:p14="http://schemas.microsoft.com/office/powerpoint/2010/main" val="91342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9379" y="157206"/>
            <a:ext cx="2608406" cy="461665"/>
          </a:xfrm>
          <a:prstGeom prst="rect">
            <a:avLst/>
          </a:prstGeom>
          <a:noFill/>
        </p:spPr>
        <p:txBody>
          <a:bodyPr wrap="none" rtlCol="0">
            <a:spAutoFit/>
          </a:bodyPr>
          <a:lstStyle/>
          <a:p>
            <a:r>
              <a:rPr lang="ja-JP" altLang="en-US" sz="2400" dirty="0"/>
              <a:t>２</a:t>
            </a:r>
            <a:r>
              <a:rPr kumimoji="1" lang="ja-JP" altLang="en-US" sz="2400" dirty="0"/>
              <a:t>．試料をろ過する</a:t>
            </a:r>
          </a:p>
        </p:txBody>
      </p:sp>
      <p:pic>
        <p:nvPicPr>
          <p:cNvPr id="6" name="図 5"/>
          <p:cNvPicPr>
            <a:picLocks noChangeAspect="1"/>
          </p:cNvPicPr>
          <p:nvPr/>
        </p:nvPicPr>
        <p:blipFill>
          <a:blip r:embed="rId2"/>
          <a:stretch>
            <a:fillRect/>
          </a:stretch>
        </p:blipFill>
        <p:spPr>
          <a:xfrm flipH="1">
            <a:off x="2760117" y="401290"/>
            <a:ext cx="1277520" cy="2027138"/>
          </a:xfrm>
          <a:prstGeom prst="rect">
            <a:avLst/>
          </a:prstGeom>
        </p:spPr>
      </p:pic>
      <p:pic>
        <p:nvPicPr>
          <p:cNvPr id="7" name="図 6"/>
          <p:cNvPicPr>
            <a:picLocks noChangeAspect="1"/>
          </p:cNvPicPr>
          <p:nvPr/>
        </p:nvPicPr>
        <p:blipFill>
          <a:blip r:embed="rId3"/>
          <a:stretch>
            <a:fillRect/>
          </a:stretch>
        </p:blipFill>
        <p:spPr>
          <a:xfrm flipH="1">
            <a:off x="2715947" y="4394713"/>
            <a:ext cx="1277520" cy="2027138"/>
          </a:xfrm>
          <a:prstGeom prst="rect">
            <a:avLst/>
          </a:prstGeom>
        </p:spPr>
      </p:pic>
      <p:sp>
        <p:nvSpPr>
          <p:cNvPr id="4" name="円/楕円 3"/>
          <p:cNvSpPr/>
          <p:nvPr/>
        </p:nvSpPr>
        <p:spPr>
          <a:xfrm>
            <a:off x="347062" y="1611388"/>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円/楕円 10"/>
          <p:cNvSpPr/>
          <p:nvPr/>
        </p:nvSpPr>
        <p:spPr>
          <a:xfrm>
            <a:off x="347062" y="5129987"/>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11"/>
          <p:cNvSpPr/>
          <p:nvPr/>
        </p:nvSpPr>
        <p:spPr>
          <a:xfrm>
            <a:off x="7313868" y="1611388"/>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円/楕円 12"/>
          <p:cNvSpPr/>
          <p:nvPr/>
        </p:nvSpPr>
        <p:spPr>
          <a:xfrm>
            <a:off x="7313868" y="5129987"/>
            <a:ext cx="1736035" cy="530087"/>
          </a:xfrm>
          <a:prstGeom prst="ellipse">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円/楕円 13"/>
          <p:cNvSpPr/>
          <p:nvPr/>
        </p:nvSpPr>
        <p:spPr>
          <a:xfrm>
            <a:off x="7527235" y="5175061"/>
            <a:ext cx="1378226" cy="466441"/>
          </a:xfrm>
          <a:prstGeom prst="ellipse">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50000" t="50000" r="50000" b="50000"/>
            </a:path>
            <a:tileRect/>
          </a:gra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62937" y="3272320"/>
            <a:ext cx="2476688" cy="646331"/>
          </a:xfrm>
          <a:prstGeom prst="rect">
            <a:avLst/>
          </a:prstGeom>
          <a:noFill/>
        </p:spPr>
        <p:txBody>
          <a:bodyPr wrap="square" rtlCol="0">
            <a:spAutoFit/>
          </a:bodyPr>
          <a:lstStyle/>
          <a:p>
            <a:pPr algn="ctr"/>
            <a:r>
              <a:rPr kumimoji="1" lang="ja-JP" altLang="en-US" dirty="0"/>
              <a:t>ろ過する前の</a:t>
            </a:r>
            <a:r>
              <a:rPr kumimoji="1" lang="ja-JP" altLang="en-US" dirty="0" err="1"/>
              <a:t>ろ</a:t>
            </a:r>
            <a:r>
              <a:rPr kumimoji="1" lang="ja-JP" altLang="en-US" dirty="0"/>
              <a:t>紙の重さを測っておきます。</a:t>
            </a:r>
          </a:p>
        </p:txBody>
      </p:sp>
      <p:sp>
        <p:nvSpPr>
          <p:cNvPr id="18" name="テキスト ボックス 17"/>
          <p:cNvSpPr txBox="1"/>
          <p:nvPr/>
        </p:nvSpPr>
        <p:spPr>
          <a:xfrm>
            <a:off x="2306297" y="3272319"/>
            <a:ext cx="2476688" cy="646331"/>
          </a:xfrm>
          <a:prstGeom prst="rect">
            <a:avLst/>
          </a:prstGeom>
          <a:noFill/>
        </p:spPr>
        <p:txBody>
          <a:bodyPr wrap="square" rtlCol="0">
            <a:spAutoFit/>
          </a:bodyPr>
          <a:lstStyle/>
          <a:p>
            <a:pPr algn="ctr"/>
            <a:r>
              <a:rPr kumimoji="1" lang="ja-JP" altLang="en-US" dirty="0"/>
              <a:t>一定量の試料を</a:t>
            </a:r>
            <a:endParaRPr kumimoji="1" lang="en-US" altLang="ja-JP" dirty="0"/>
          </a:p>
          <a:p>
            <a:pPr algn="ctr"/>
            <a:r>
              <a:rPr kumimoji="1" lang="ja-JP" altLang="en-US" dirty="0"/>
              <a:t>ろ過します。</a:t>
            </a:r>
          </a:p>
        </p:txBody>
      </p:sp>
      <p:sp>
        <p:nvSpPr>
          <p:cNvPr id="2" name="右大かっこ 1"/>
          <p:cNvSpPr/>
          <p:nvPr/>
        </p:nvSpPr>
        <p:spPr>
          <a:xfrm rot="5400000">
            <a:off x="4725578" y="-850919"/>
            <a:ext cx="410817" cy="6968285"/>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8" name="図 7"/>
          <p:cNvPicPr>
            <a:picLocks noChangeAspect="1"/>
          </p:cNvPicPr>
          <p:nvPr/>
        </p:nvPicPr>
        <p:blipFill>
          <a:blip r:embed="rId4"/>
          <a:stretch>
            <a:fillRect/>
          </a:stretch>
        </p:blipFill>
        <p:spPr>
          <a:xfrm>
            <a:off x="4271562" y="1876431"/>
            <a:ext cx="2764211" cy="4422738"/>
          </a:xfrm>
          <a:prstGeom prst="rect">
            <a:avLst/>
          </a:prstGeom>
        </p:spPr>
      </p:pic>
      <p:sp>
        <p:nvSpPr>
          <p:cNvPr id="19" name="右大かっこ 18"/>
          <p:cNvSpPr/>
          <p:nvPr/>
        </p:nvSpPr>
        <p:spPr>
          <a:xfrm rot="5400000">
            <a:off x="4747591" y="2951633"/>
            <a:ext cx="410817" cy="6968285"/>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6514922" y="3281578"/>
            <a:ext cx="3345569" cy="923330"/>
          </a:xfrm>
          <a:prstGeom prst="rect">
            <a:avLst/>
          </a:prstGeom>
          <a:noFill/>
        </p:spPr>
        <p:txBody>
          <a:bodyPr wrap="square" rtlCol="0">
            <a:spAutoFit/>
          </a:bodyPr>
          <a:lstStyle/>
          <a:p>
            <a:pPr algn="ctr"/>
            <a:r>
              <a:rPr kumimoji="1" lang="ja-JP" altLang="en-US" u="sng" dirty="0"/>
              <a:t>ろ過前後の</a:t>
            </a:r>
            <a:r>
              <a:rPr kumimoji="1" lang="ja-JP" altLang="en-US" u="sng" dirty="0" err="1"/>
              <a:t>ろ</a:t>
            </a:r>
            <a:r>
              <a:rPr kumimoji="1" lang="ja-JP" altLang="en-US" u="sng" dirty="0"/>
              <a:t>紙の重さの差（</a:t>
            </a:r>
            <a:r>
              <a:rPr kumimoji="1" lang="en-US" altLang="ja-JP" u="sng" dirty="0"/>
              <a:t>mg</a:t>
            </a:r>
            <a:r>
              <a:rPr kumimoji="1" lang="ja-JP" altLang="en-US" u="sng" dirty="0"/>
              <a:t>）</a:t>
            </a:r>
            <a:endParaRPr kumimoji="1" lang="en-US" altLang="ja-JP" u="sng" dirty="0"/>
          </a:p>
          <a:p>
            <a:pPr algn="ctr"/>
            <a:r>
              <a:rPr kumimoji="1" lang="ja-JP" altLang="en-US" dirty="0"/>
              <a:t>試料の体積（</a:t>
            </a:r>
            <a:r>
              <a:rPr kumimoji="1" lang="en-US" altLang="ja-JP" dirty="0"/>
              <a:t>L</a:t>
            </a:r>
            <a:r>
              <a:rPr kumimoji="1" lang="ja-JP" altLang="en-US" dirty="0"/>
              <a:t>）</a:t>
            </a:r>
            <a:endParaRPr kumimoji="1" lang="en-US" altLang="ja-JP" dirty="0"/>
          </a:p>
          <a:p>
            <a:pPr algn="ctr"/>
            <a:r>
              <a:rPr lang="ja-JP" altLang="en-US" dirty="0"/>
              <a:t>＝浮遊物質量（</a:t>
            </a:r>
            <a:r>
              <a:rPr lang="en-US" altLang="ja-JP" dirty="0"/>
              <a:t>mg/L</a:t>
            </a:r>
            <a:r>
              <a:rPr lang="ja-JP" altLang="en-US" dirty="0"/>
              <a:t>）</a:t>
            </a:r>
            <a:endParaRPr kumimoji="1" lang="en-US" altLang="ja-JP" dirty="0"/>
          </a:p>
        </p:txBody>
      </p:sp>
    </p:spTree>
    <p:extLst>
      <p:ext uri="{BB962C8B-B14F-4D97-AF65-F5344CB8AC3E}">
        <p14:creationId xmlns:p14="http://schemas.microsoft.com/office/powerpoint/2010/main" val="1193182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125693" y="261550"/>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ノルマルヘキサン </a:t>
            </a:r>
            <a:r>
              <a:rPr lang="ja-JP" altLang="en-US" sz="2800" dirty="0">
                <a:solidFill>
                  <a:srgbClr val="FF0000"/>
                </a:solidFill>
              </a:rPr>
              <a:t>抽出</a:t>
            </a:r>
            <a:r>
              <a:rPr lang="ja-JP" altLang="en-US" sz="2800" dirty="0"/>
              <a:t>物質含有量 </a:t>
            </a:r>
          </a:p>
        </p:txBody>
      </p:sp>
      <p:sp>
        <p:nvSpPr>
          <p:cNvPr id="9" name="正方形/長方形 8"/>
          <p:cNvSpPr/>
          <p:nvPr/>
        </p:nvSpPr>
        <p:spPr>
          <a:xfrm>
            <a:off x="365038" y="1785550"/>
            <a:ext cx="9175922" cy="2031325"/>
          </a:xfrm>
          <a:prstGeom prst="rect">
            <a:avLst/>
          </a:prstGeom>
        </p:spPr>
        <p:txBody>
          <a:bodyPr wrap="square">
            <a:spAutoFit/>
          </a:bodyPr>
          <a:lstStyle/>
          <a:p>
            <a:r>
              <a:rPr lang="ja-JP" altLang="en-US" dirty="0"/>
              <a:t>ノルマルヘキサン 抽出物質含有量 （</a:t>
            </a:r>
            <a:r>
              <a:rPr lang="en-US" altLang="ja-JP" dirty="0"/>
              <a:t>n-Hex</a:t>
            </a:r>
            <a:r>
              <a:rPr lang="ja-JP" altLang="en-US" dirty="0"/>
              <a:t>）</a:t>
            </a:r>
            <a:endParaRPr lang="en-US" altLang="ja-JP" dirty="0"/>
          </a:p>
          <a:p>
            <a:endParaRPr lang="en-US" altLang="ja-JP" dirty="0"/>
          </a:p>
          <a:p>
            <a:r>
              <a:rPr lang="ja-JP" altLang="en-US" dirty="0"/>
              <a:t> </a:t>
            </a:r>
            <a:r>
              <a:rPr lang="en-US" altLang="ja-JP" dirty="0"/>
              <a:t>n-Hex </a:t>
            </a:r>
            <a:r>
              <a:rPr lang="ja-JP" altLang="en-US" dirty="0"/>
              <a:t>とは、動植物油脂、脂肪酸、脂肪酸エステル、リン脂質などの脂肪酸 誘導体、ワックスグリース、石油系炭化水素等の総称で、溶媒である </a:t>
            </a:r>
            <a:r>
              <a:rPr lang="en-US" altLang="ja-JP" dirty="0"/>
              <a:t>n-Hex </a:t>
            </a:r>
            <a:r>
              <a:rPr lang="ja-JP" altLang="en-US" dirty="0"/>
              <a:t>により抽出される不揮発性物質の含有量を指す。 水中の「油分等」を表わす 指標として用いられる。</a:t>
            </a:r>
            <a:endParaRPr lang="en-US" altLang="ja-JP" dirty="0"/>
          </a:p>
          <a:p>
            <a:endParaRPr lang="en-US" altLang="ja-JP" dirty="0"/>
          </a:p>
          <a:p>
            <a:r>
              <a:rPr lang="en-US" altLang="ja-JP" dirty="0"/>
              <a:t>SS</a:t>
            </a:r>
            <a:r>
              <a:rPr lang="ja-JP" altLang="en-US" dirty="0"/>
              <a:t>と同様に基本法の環境基準、水質汚濁防止法、下水道法の排水基準が定められている。</a:t>
            </a:r>
          </a:p>
        </p:txBody>
      </p:sp>
      <p:sp>
        <p:nvSpPr>
          <p:cNvPr id="2" name="テキスト ボックス 1"/>
          <p:cNvSpPr txBox="1"/>
          <p:nvPr/>
        </p:nvSpPr>
        <p:spPr>
          <a:xfrm>
            <a:off x="1876301" y="4322617"/>
            <a:ext cx="5790368" cy="369332"/>
          </a:xfrm>
          <a:prstGeom prst="rect">
            <a:avLst/>
          </a:prstGeom>
          <a:noFill/>
        </p:spPr>
        <p:txBody>
          <a:bodyPr wrap="none" rtlCol="0">
            <a:spAutoFit/>
          </a:bodyPr>
          <a:lstStyle/>
          <a:p>
            <a:r>
              <a:rPr lang="ja-JP" altLang="en-US" b="1" dirty="0"/>
              <a:t>動植物油脂類の基準は</a:t>
            </a:r>
            <a:r>
              <a:rPr lang="en-US" altLang="ja-JP" b="1" dirty="0"/>
              <a:t>30mg/l</a:t>
            </a:r>
            <a:r>
              <a:rPr lang="ja-JP" altLang="en-US" b="1" dirty="0" err="1"/>
              <a:t>、</a:t>
            </a:r>
            <a:r>
              <a:rPr lang="ja-JP" altLang="en-US" b="1" dirty="0"/>
              <a:t>鉱油類の基準は</a:t>
            </a:r>
            <a:r>
              <a:rPr lang="en-US" altLang="ja-JP" b="1" dirty="0"/>
              <a:t>5mg/l</a:t>
            </a:r>
            <a:endParaRPr kumimoji="1" lang="ja-JP" altLang="en-US" dirty="0"/>
          </a:p>
        </p:txBody>
      </p:sp>
    </p:spTree>
    <p:extLst>
      <p:ext uri="{BB962C8B-B14F-4D97-AF65-F5344CB8AC3E}">
        <p14:creationId xmlns:p14="http://schemas.microsoft.com/office/powerpoint/2010/main" val="292312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871661" y="1653268"/>
            <a:ext cx="6162675" cy="4857750"/>
          </a:xfrm>
          <a:prstGeom prst="rect">
            <a:avLst/>
          </a:prstGeom>
        </p:spPr>
      </p:pic>
      <p:sp>
        <p:nvSpPr>
          <p:cNvPr id="3" name="タイトル 3"/>
          <p:cNvSpPr txBox="1">
            <a:spLocks/>
          </p:cNvSpPr>
          <p:nvPr/>
        </p:nvSpPr>
        <p:spPr>
          <a:xfrm>
            <a:off x="125693" y="129268"/>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ソックスレー抽出器による</a:t>
            </a:r>
            <a:endParaRPr lang="en-US" altLang="ja-JP" sz="2800" dirty="0"/>
          </a:p>
          <a:p>
            <a:r>
              <a:rPr lang="ja-JP" altLang="en-US" sz="2800" dirty="0"/>
              <a:t>ノルマルヘキサン </a:t>
            </a:r>
            <a:r>
              <a:rPr lang="ja-JP" altLang="en-US" sz="2800" dirty="0">
                <a:solidFill>
                  <a:srgbClr val="FF0000"/>
                </a:solidFill>
              </a:rPr>
              <a:t>抽出</a:t>
            </a:r>
            <a:r>
              <a:rPr lang="ja-JP" altLang="en-US" sz="2800" dirty="0"/>
              <a:t>物質含有量の分析 </a:t>
            </a:r>
          </a:p>
        </p:txBody>
      </p:sp>
      <p:sp>
        <p:nvSpPr>
          <p:cNvPr id="7" name="四角形吹き出し 6"/>
          <p:cNvSpPr/>
          <p:nvPr/>
        </p:nvSpPr>
        <p:spPr>
          <a:xfrm>
            <a:off x="240426" y="4227616"/>
            <a:ext cx="1425039" cy="680397"/>
          </a:xfrm>
          <a:prstGeom prst="wedgeRectCallout">
            <a:avLst>
              <a:gd name="adj1" fmla="val 93333"/>
              <a:gd name="adj2" fmla="val 135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ノルマル</a:t>
            </a:r>
            <a:endParaRPr lang="en-US" altLang="ja-JP" dirty="0"/>
          </a:p>
          <a:p>
            <a:pPr algn="ctr"/>
            <a:r>
              <a:rPr lang="ja-JP" altLang="en-US" dirty="0"/>
              <a:t>ヘキサン</a:t>
            </a:r>
            <a:endParaRPr kumimoji="1" lang="ja-JP" altLang="en-US" dirty="0"/>
          </a:p>
        </p:txBody>
      </p:sp>
      <p:sp>
        <p:nvSpPr>
          <p:cNvPr id="8" name="四角形吹き出し 7"/>
          <p:cNvSpPr/>
          <p:nvPr/>
        </p:nvSpPr>
        <p:spPr>
          <a:xfrm>
            <a:off x="343524" y="2748603"/>
            <a:ext cx="1425039" cy="680397"/>
          </a:xfrm>
          <a:prstGeom prst="wedgeRectCallout">
            <a:avLst>
              <a:gd name="adj1" fmla="val 93333"/>
              <a:gd name="adj2" fmla="val 135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円筒</a:t>
            </a:r>
            <a:r>
              <a:rPr lang="ja-JP" altLang="en-US" dirty="0" err="1"/>
              <a:t>ろ</a:t>
            </a:r>
            <a:r>
              <a:rPr lang="ja-JP" altLang="en-US" dirty="0"/>
              <a:t>紙</a:t>
            </a:r>
            <a:endParaRPr kumimoji="1" lang="ja-JP" altLang="en-US" dirty="0"/>
          </a:p>
        </p:txBody>
      </p:sp>
      <p:sp>
        <p:nvSpPr>
          <p:cNvPr id="9" name="四角形吹き出し 8"/>
          <p:cNvSpPr/>
          <p:nvPr/>
        </p:nvSpPr>
        <p:spPr>
          <a:xfrm>
            <a:off x="240426" y="1520538"/>
            <a:ext cx="1425039" cy="680397"/>
          </a:xfrm>
          <a:prstGeom prst="wedgeRectCallout">
            <a:avLst>
              <a:gd name="adj1" fmla="val 104166"/>
              <a:gd name="adj2" fmla="val 550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リービッヒ冷却管</a:t>
            </a:r>
          </a:p>
        </p:txBody>
      </p:sp>
      <p:sp>
        <p:nvSpPr>
          <p:cNvPr id="10" name="四角形吹き出し 9"/>
          <p:cNvSpPr/>
          <p:nvPr/>
        </p:nvSpPr>
        <p:spPr>
          <a:xfrm>
            <a:off x="8194801" y="1653268"/>
            <a:ext cx="1585505" cy="1178299"/>
          </a:xfrm>
          <a:prstGeom prst="wedgeRectCallout">
            <a:avLst>
              <a:gd name="adj1" fmla="val -104721"/>
              <a:gd name="adj2" fmla="val 1764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ノルマルヘキサンに溶ける油分のみが溜まっていく</a:t>
            </a:r>
            <a:endParaRPr kumimoji="1" lang="ja-JP" altLang="en-US" dirty="0"/>
          </a:p>
        </p:txBody>
      </p:sp>
      <p:sp>
        <p:nvSpPr>
          <p:cNvPr id="11" name="下矢印 10"/>
          <p:cNvSpPr/>
          <p:nvPr/>
        </p:nvSpPr>
        <p:spPr>
          <a:xfrm>
            <a:off x="8773297" y="3583459"/>
            <a:ext cx="345989" cy="6441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吹き出し 11"/>
          <p:cNvSpPr/>
          <p:nvPr/>
        </p:nvSpPr>
        <p:spPr>
          <a:xfrm>
            <a:off x="8182444" y="4567814"/>
            <a:ext cx="1585505" cy="1457397"/>
          </a:xfrm>
          <a:prstGeom prst="wedgeRectCallout">
            <a:avLst>
              <a:gd name="adj1" fmla="val 16079"/>
              <a:gd name="adj2" fmla="val -49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抽出前後のナス型フラスコの重量の差から油分の含有量を求める。</a:t>
            </a:r>
            <a:endParaRPr kumimoji="1" lang="ja-JP" altLang="en-US" dirty="0"/>
          </a:p>
        </p:txBody>
      </p:sp>
      <p:sp>
        <p:nvSpPr>
          <p:cNvPr id="14" name="テキスト ボックス 13"/>
          <p:cNvSpPr txBox="1"/>
          <p:nvPr/>
        </p:nvSpPr>
        <p:spPr>
          <a:xfrm>
            <a:off x="269359" y="6462013"/>
            <a:ext cx="6171198" cy="307777"/>
          </a:xfrm>
          <a:prstGeom prst="rect">
            <a:avLst/>
          </a:prstGeom>
          <a:noFill/>
        </p:spPr>
        <p:txBody>
          <a:bodyPr wrap="square" rtlCol="0">
            <a:spAutoFit/>
          </a:bodyPr>
          <a:lstStyle/>
          <a:p>
            <a:r>
              <a:rPr lang="ja-JP" altLang="ja-JP" sz="1400" dirty="0"/>
              <a:t>名城大学理工学部　応用科学科　永田研究室</a:t>
            </a:r>
            <a:r>
              <a:rPr lang="en-US" altLang="ja-JP" sz="1400" dirty="0"/>
              <a:t>HP</a:t>
            </a:r>
            <a:r>
              <a:rPr lang="ja-JP" altLang="en-US" sz="1400" dirty="0"/>
              <a:t>から引用←照会中</a:t>
            </a:r>
            <a:endParaRPr kumimoji="1" lang="ja-JP" altLang="en-US" sz="1400" dirty="0"/>
          </a:p>
        </p:txBody>
      </p:sp>
      <p:sp>
        <p:nvSpPr>
          <p:cNvPr id="15" name="四角形吹き出し 14"/>
          <p:cNvSpPr/>
          <p:nvPr/>
        </p:nvSpPr>
        <p:spPr>
          <a:xfrm>
            <a:off x="269359" y="5344814"/>
            <a:ext cx="1425039" cy="680397"/>
          </a:xfrm>
          <a:prstGeom prst="wedgeRectCallout">
            <a:avLst>
              <a:gd name="adj1" fmla="val 82174"/>
              <a:gd name="adj2" fmla="val -185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ナス型</a:t>
            </a:r>
            <a:endParaRPr lang="en-US" altLang="ja-JP" dirty="0"/>
          </a:p>
          <a:p>
            <a:pPr algn="ctr"/>
            <a:r>
              <a:rPr lang="ja-JP" altLang="en-US" dirty="0"/>
              <a:t>フラスコ</a:t>
            </a:r>
            <a:endParaRPr kumimoji="1" lang="ja-JP" altLang="en-US" dirty="0"/>
          </a:p>
        </p:txBody>
      </p:sp>
    </p:spTree>
    <p:extLst>
      <p:ext uri="{BB962C8B-B14F-4D97-AF65-F5344CB8AC3E}">
        <p14:creationId xmlns:p14="http://schemas.microsoft.com/office/powerpoint/2010/main" val="566017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descr="ダイアグラム&#10;&#10;AI 生成コンテンツは誤りを含む可能性があります。">
            <a:extLst>
              <a:ext uri="{FF2B5EF4-FFF2-40B4-BE49-F238E27FC236}">
                <a16:creationId xmlns:a16="http://schemas.microsoft.com/office/drawing/2014/main" id="{657AFAD5-8752-DDF2-2FDB-AE91EF319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9415" y="2155636"/>
            <a:ext cx="4601217" cy="3839111"/>
          </a:xfrm>
          <a:prstGeom prst="rect">
            <a:avLst/>
          </a:prstGeom>
        </p:spPr>
      </p:pic>
      <p:pic>
        <p:nvPicPr>
          <p:cNvPr id="13" name="図 12" descr="電子機器, 屋内, 冷蔵庫, 座る が含まれている画像&#10;&#10;AI 生成コンテンツは誤りを含む可能性があります。">
            <a:extLst>
              <a:ext uri="{FF2B5EF4-FFF2-40B4-BE49-F238E27FC236}">
                <a16:creationId xmlns:a16="http://schemas.microsoft.com/office/drawing/2014/main" id="{9A3D125B-8E97-3B28-FC47-49E6D0D81D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0694" y="3297889"/>
            <a:ext cx="2562583" cy="2972215"/>
          </a:xfrm>
          <a:prstGeom prst="rect">
            <a:avLst/>
          </a:prstGeom>
        </p:spPr>
      </p:pic>
      <p:sp>
        <p:nvSpPr>
          <p:cNvPr id="6" name="タイトル 3"/>
          <p:cNvSpPr txBox="1">
            <a:spLocks/>
          </p:cNvSpPr>
          <p:nvPr/>
        </p:nvSpPr>
        <p:spPr>
          <a:xfrm>
            <a:off x="125692" y="-58166"/>
            <a:ext cx="9654613" cy="15240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酸性雨の分析とイオン</a:t>
            </a:r>
            <a:r>
              <a:rPr lang="ja-JP" altLang="en-US" sz="2800" dirty="0">
                <a:solidFill>
                  <a:srgbClr val="FF0000"/>
                </a:solidFill>
              </a:rPr>
              <a:t>クロマトグラフィー</a:t>
            </a:r>
            <a:endParaRPr lang="en-US" altLang="ja-JP" sz="2800" dirty="0">
              <a:solidFill>
                <a:srgbClr val="FF0000"/>
              </a:solidFill>
            </a:endParaRPr>
          </a:p>
          <a:p>
            <a:endParaRPr lang="ja-JP" altLang="en-US" sz="2800" dirty="0"/>
          </a:p>
        </p:txBody>
      </p:sp>
      <p:sp>
        <p:nvSpPr>
          <p:cNvPr id="9" name="正方形/長方形 8"/>
          <p:cNvSpPr/>
          <p:nvPr/>
        </p:nvSpPr>
        <p:spPr>
          <a:xfrm>
            <a:off x="365038" y="966583"/>
            <a:ext cx="9175922" cy="1477328"/>
          </a:xfrm>
          <a:prstGeom prst="rect">
            <a:avLst/>
          </a:prstGeom>
        </p:spPr>
        <p:txBody>
          <a:bodyPr wrap="square">
            <a:spAutoFit/>
          </a:bodyPr>
          <a:lstStyle/>
          <a:p>
            <a:r>
              <a:rPr lang="ja-JP" altLang="en-US" dirty="0"/>
              <a:t>酸性雨とは、</a:t>
            </a:r>
            <a:endParaRPr lang="en-US" altLang="ja-JP" dirty="0"/>
          </a:p>
          <a:p>
            <a:r>
              <a:rPr lang="ja-JP" altLang="en-US" dirty="0"/>
              <a:t>二酸化硫黄（</a:t>
            </a:r>
            <a:r>
              <a:rPr lang="en-US" altLang="ja-JP" dirty="0"/>
              <a:t>SO</a:t>
            </a:r>
            <a:r>
              <a:rPr lang="en-US" altLang="ja-JP" baseline="-25000" dirty="0"/>
              <a:t>2</a:t>
            </a:r>
            <a:r>
              <a:rPr lang="ja-JP" altLang="en-US" dirty="0"/>
              <a:t>）や　　→硫酸イオン　</a:t>
            </a:r>
            <a:r>
              <a:rPr lang="en-US" altLang="ja-JP" dirty="0"/>
              <a:t>SO</a:t>
            </a:r>
            <a:r>
              <a:rPr lang="en-US" altLang="ja-JP" baseline="-25000" dirty="0"/>
              <a:t>4</a:t>
            </a:r>
            <a:r>
              <a:rPr lang="en-US" altLang="ja-JP" baseline="30000" dirty="0"/>
              <a:t>2-</a:t>
            </a:r>
          </a:p>
          <a:p>
            <a:r>
              <a:rPr lang="ja-JP" altLang="en-US" dirty="0"/>
              <a:t>窒素酸化物（</a:t>
            </a:r>
            <a:r>
              <a:rPr lang="en-US" altLang="ja-JP" dirty="0"/>
              <a:t>NOx</a:t>
            </a:r>
            <a:r>
              <a:rPr lang="ja-JP" altLang="en-US" dirty="0"/>
              <a:t>）　　　→硝酸イオン　</a:t>
            </a:r>
            <a:r>
              <a:rPr lang="en-US" altLang="ja-JP" dirty="0"/>
              <a:t>NO</a:t>
            </a:r>
            <a:r>
              <a:rPr lang="en-US" altLang="ja-JP" baseline="-25000" dirty="0"/>
              <a:t>3</a:t>
            </a:r>
            <a:r>
              <a:rPr lang="en-US" altLang="ja-JP" baseline="30000" dirty="0"/>
              <a:t>-</a:t>
            </a:r>
          </a:p>
          <a:p>
            <a:r>
              <a:rPr lang="ja-JP" altLang="en-US" dirty="0"/>
              <a:t>などを起源とする酸性物質が</a:t>
            </a:r>
            <a:endParaRPr lang="en-US" altLang="ja-JP" dirty="0"/>
          </a:p>
          <a:p>
            <a:r>
              <a:rPr lang="ja-JP" altLang="en-US" dirty="0"/>
              <a:t>雨・雪・霧などに溶け込み、通常より強い酸性を示す現象</a:t>
            </a:r>
          </a:p>
        </p:txBody>
      </p:sp>
      <p:sp>
        <p:nvSpPr>
          <p:cNvPr id="5" name="正方形/長方形 4"/>
          <p:cNvSpPr/>
          <p:nvPr/>
        </p:nvSpPr>
        <p:spPr>
          <a:xfrm>
            <a:off x="365039" y="2705001"/>
            <a:ext cx="4587961" cy="830997"/>
          </a:xfrm>
          <a:prstGeom prst="rect">
            <a:avLst/>
          </a:prstGeom>
        </p:spPr>
        <p:txBody>
          <a:bodyPr wrap="square">
            <a:spAutoFit/>
          </a:bodyPr>
          <a:lstStyle/>
          <a:p>
            <a:r>
              <a:rPr lang="ja-JP" altLang="en-US" dirty="0"/>
              <a:t>イオンクロマトグラフィーとは、</a:t>
            </a:r>
            <a:endParaRPr lang="en-US" altLang="ja-JP" dirty="0"/>
          </a:p>
          <a:p>
            <a:r>
              <a:rPr lang="ja-JP" altLang="en-US" dirty="0"/>
              <a:t>水中のイオンを分離、定量できる分析装置</a:t>
            </a:r>
            <a:endParaRPr lang="en-US" altLang="ja-JP" dirty="0"/>
          </a:p>
          <a:p>
            <a:endParaRPr lang="en-US" altLang="ja-JP" baseline="30000" dirty="0"/>
          </a:p>
        </p:txBody>
      </p:sp>
      <p:sp>
        <p:nvSpPr>
          <p:cNvPr id="10" name="テキスト ボックス 9"/>
          <p:cNvSpPr txBox="1"/>
          <p:nvPr/>
        </p:nvSpPr>
        <p:spPr>
          <a:xfrm>
            <a:off x="365038" y="6488937"/>
            <a:ext cx="9030753" cy="307777"/>
          </a:xfrm>
          <a:prstGeom prst="rect">
            <a:avLst/>
          </a:prstGeom>
          <a:noFill/>
        </p:spPr>
        <p:txBody>
          <a:bodyPr wrap="square" rtlCol="0">
            <a:spAutoFit/>
          </a:bodyPr>
          <a:lstStyle/>
          <a:p>
            <a:r>
              <a:rPr lang="en-US" altLang="ja-JP" sz="1400" dirty="0" err="1"/>
              <a:t>Thermo</a:t>
            </a:r>
            <a:r>
              <a:rPr lang="en-US" altLang="ja-JP" sz="1400" dirty="0"/>
              <a:t> Scientific</a:t>
            </a:r>
            <a:r>
              <a:rPr lang="ja-JP" altLang="en-US" sz="1400" dirty="0"/>
              <a:t>社</a:t>
            </a:r>
            <a:r>
              <a:rPr lang="en-US" altLang="ja-JP" sz="1400" dirty="0"/>
              <a:t>HP</a:t>
            </a:r>
            <a:r>
              <a:rPr lang="ja-JP" altLang="en-US" sz="1400" dirty="0"/>
              <a:t>から引用　</a:t>
            </a:r>
            <a:r>
              <a:rPr lang="en-US" altLang="ja-JP" sz="1400" dirty="0"/>
              <a:t>©</a:t>
            </a:r>
            <a:r>
              <a:rPr lang="en-US" altLang="ja-JP" sz="1400" dirty="0" err="1"/>
              <a:t>Thermo</a:t>
            </a:r>
            <a:r>
              <a:rPr lang="en-US" altLang="ja-JP" sz="1400" dirty="0"/>
              <a:t> Fisher Scientific</a:t>
            </a:r>
            <a:r>
              <a:rPr lang="ja-JP" altLang="en-US" sz="1400" dirty="0"/>
              <a:t>　図を他所で利用することはご遠慮ください。</a:t>
            </a:r>
            <a:endParaRPr kumimoji="1" lang="ja-JP" altLang="en-US" sz="1400" dirty="0"/>
          </a:p>
        </p:txBody>
      </p:sp>
      <p:sp>
        <p:nvSpPr>
          <p:cNvPr id="11" name="テキスト ボックス 10"/>
          <p:cNvSpPr txBox="1"/>
          <p:nvPr/>
        </p:nvSpPr>
        <p:spPr>
          <a:xfrm>
            <a:off x="6073791" y="5962327"/>
            <a:ext cx="3063659" cy="307777"/>
          </a:xfrm>
          <a:prstGeom prst="rect">
            <a:avLst/>
          </a:prstGeom>
          <a:noFill/>
        </p:spPr>
        <p:txBody>
          <a:bodyPr wrap="none" rtlCol="0">
            <a:spAutoFit/>
          </a:bodyPr>
          <a:lstStyle/>
          <a:p>
            <a:r>
              <a:rPr kumimoji="1" lang="ja-JP" altLang="en-US" sz="1400" dirty="0"/>
              <a:t>図</a:t>
            </a:r>
            <a:r>
              <a:rPr lang="ja-JP" altLang="en-US" sz="1400" dirty="0"/>
              <a:t>　標準液と実試料のクロマトクラム</a:t>
            </a:r>
            <a:r>
              <a:rPr kumimoji="1" lang="ja-JP" altLang="en-US" sz="1400" dirty="0"/>
              <a:t>　</a:t>
            </a:r>
          </a:p>
        </p:txBody>
      </p:sp>
      <p:sp>
        <p:nvSpPr>
          <p:cNvPr id="12" name="テキスト ボックス 11"/>
          <p:cNvSpPr txBox="1"/>
          <p:nvPr/>
        </p:nvSpPr>
        <p:spPr>
          <a:xfrm>
            <a:off x="736634" y="6051611"/>
            <a:ext cx="3844770" cy="307777"/>
          </a:xfrm>
          <a:prstGeom prst="rect">
            <a:avLst/>
          </a:prstGeom>
          <a:noFill/>
        </p:spPr>
        <p:txBody>
          <a:bodyPr wrap="none" rtlCol="0">
            <a:spAutoFit/>
          </a:bodyPr>
          <a:lstStyle/>
          <a:p>
            <a:r>
              <a:rPr lang="en-US" altLang="ja-JP" sz="1400" dirty="0" err="1"/>
              <a:t>Thermo</a:t>
            </a:r>
            <a:r>
              <a:rPr lang="en-US" altLang="ja-JP" sz="1400" dirty="0"/>
              <a:t> Scientific </a:t>
            </a:r>
            <a:r>
              <a:rPr lang="en-US" altLang="ja-JP" sz="1400" dirty="0" err="1"/>
              <a:t>Dionex</a:t>
            </a:r>
            <a:r>
              <a:rPr lang="en-US" altLang="ja-JP" sz="1400" dirty="0"/>
              <a:t> ICS-6000 HPIC</a:t>
            </a:r>
            <a:r>
              <a:rPr lang="ja-JP" altLang="en-US" sz="1400" dirty="0"/>
              <a:t>システム</a:t>
            </a:r>
            <a:r>
              <a:rPr kumimoji="1" lang="ja-JP" altLang="en-US" sz="1400" dirty="0"/>
              <a:t>　</a:t>
            </a:r>
          </a:p>
        </p:txBody>
      </p:sp>
    </p:spTree>
    <p:extLst>
      <p:ext uri="{BB962C8B-B14F-4D97-AF65-F5344CB8AC3E}">
        <p14:creationId xmlns:p14="http://schemas.microsoft.com/office/powerpoint/2010/main" val="14810680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TotalTime>
  <Words>696</Words>
  <Application>Microsoft Office PowerPoint</Application>
  <PresentationFormat>A4 210 x 297 mm</PresentationFormat>
  <Paragraphs>65</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Calibri</vt:lpstr>
      <vt:lpstr>Calibri Light</vt:lpstr>
      <vt:lpstr>Office テーマ</vt:lpstr>
      <vt:lpstr>09. 混合物の分離と環境分析</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Yutaka Sugaya</cp:lastModifiedBy>
  <cp:revision>37</cp:revision>
  <dcterms:created xsi:type="dcterms:W3CDTF">2023-04-05T04:57:38Z</dcterms:created>
  <dcterms:modified xsi:type="dcterms:W3CDTF">2025-07-06T22:45:19Z</dcterms:modified>
</cp:coreProperties>
</file>