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9"/>
  </p:notesMasterIdLst>
  <p:sldIdLst>
    <p:sldId id="256" r:id="rId2"/>
    <p:sldId id="266" r:id="rId3"/>
    <p:sldId id="267"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showGuides="1">
      <p:cViewPr varScale="1">
        <p:scale>
          <a:sx n="107" d="100"/>
          <a:sy n="107" d="100"/>
        </p:scale>
        <p:origin x="1206" y="102"/>
      </p:cViewPr>
      <p:guideLst>
        <p:guide orient="horz" pos="2183"/>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E7788-617E-4833-8907-1D70C717AD99}" type="datetimeFigureOut">
              <a:rPr kumimoji="1" lang="ja-JP" altLang="en-US" smtClean="0"/>
              <a:t>2025/4/9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32A7C-ED43-42D2-9CA5-616B734925E8}" type="slidenum">
              <a:rPr kumimoji="1" lang="ja-JP" altLang="en-US" smtClean="0"/>
              <a:t>‹#›</a:t>
            </a:fld>
            <a:endParaRPr kumimoji="1" lang="ja-JP" altLang="en-US"/>
          </a:p>
        </p:txBody>
      </p:sp>
    </p:spTree>
    <p:extLst>
      <p:ext uri="{BB962C8B-B14F-4D97-AF65-F5344CB8AC3E}">
        <p14:creationId xmlns:p14="http://schemas.microsoft.com/office/powerpoint/2010/main" val="26339578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17</a:t>
            </a:fld>
            <a:endParaRPr kumimoji="1" lang="ja-JP" altLang="en-US"/>
          </a:p>
        </p:txBody>
      </p:sp>
    </p:spTree>
    <p:extLst>
      <p:ext uri="{BB962C8B-B14F-4D97-AF65-F5344CB8AC3E}">
        <p14:creationId xmlns:p14="http://schemas.microsoft.com/office/powerpoint/2010/main" val="323093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39382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56911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42733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258349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108654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121040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375089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49461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92357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290251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1DEDAF-B729-4FED-9E40-D41A1B6C8EB0}" type="datetimeFigureOut">
              <a:rPr kumimoji="1" lang="ja-JP" altLang="en-US" smtClean="0"/>
              <a:t>2025/4/9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99261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F1DEDAF-B729-4FED-9E40-D41A1B6C8EB0}" type="datetimeFigureOut">
              <a:rPr kumimoji="1" lang="ja-JP" altLang="en-US" smtClean="0"/>
              <a:t>2025/4/9</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41BD9BB-77DB-40B1-B833-D24ABEFEEB29}" type="slidenum">
              <a:rPr kumimoji="1" lang="ja-JP" altLang="en-US" smtClean="0"/>
              <a:t>‹#›</a:t>
            </a:fld>
            <a:endParaRPr kumimoji="1" lang="ja-JP" altLang="en-US"/>
          </a:p>
        </p:txBody>
      </p:sp>
    </p:spTree>
    <p:extLst>
      <p:ext uri="{BB962C8B-B14F-4D97-AF65-F5344CB8AC3E}">
        <p14:creationId xmlns:p14="http://schemas.microsoft.com/office/powerpoint/2010/main" val="432787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65043" y="1122363"/>
            <a:ext cx="9640957" cy="2387600"/>
          </a:xfrm>
        </p:spPr>
        <p:txBody>
          <a:bodyPr/>
          <a:lstStyle/>
          <a:p>
            <a:pPr lvl="0" algn="just" defTabSz="685800">
              <a:lnSpc>
                <a:spcPct val="100000"/>
              </a:lnSpc>
              <a:spcBef>
                <a:spcPts val="0"/>
              </a:spcBef>
              <a:defRPr/>
            </a:pPr>
            <a:r>
              <a:rPr lang="en-US" altLang="ja-JP" sz="5400" kern="100" dirty="0">
                <a:latin typeface="+mn-ea"/>
              </a:rPr>
              <a:t>19 </a:t>
            </a:r>
            <a:r>
              <a:rPr lang="ja-JP" altLang="en-US" sz="5400" kern="100" dirty="0">
                <a:latin typeface="+mn-ea"/>
              </a:rPr>
              <a:t>地球温暖化の原因と対策</a:t>
            </a:r>
            <a:endParaRPr lang="ja-JP" altLang="ja-JP" sz="5400" kern="100" dirty="0">
              <a:latin typeface="+mn-ea"/>
            </a:endParaRP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2039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806" y="191876"/>
            <a:ext cx="5184433"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７．</a:t>
            </a:r>
            <a:r>
              <a:rPr lang="zh-TW" altLang="en-US" sz="2800" b="1" dirty="0">
                <a:solidFill>
                  <a:srgbClr val="333333"/>
                </a:solidFill>
                <a:latin typeface="ＭＳ Ｐゴシック" panose="020B0600070205080204" pitchFamily="50" charset="-128"/>
                <a:ea typeface="ＭＳ Ｐゴシック" panose="020B0600070205080204" pitchFamily="50" charset="-128"/>
              </a:rPr>
              <a:t>気候変動枠組条約</a:t>
            </a:r>
            <a:r>
              <a:rPr lang="ja-JP" altLang="en-US" sz="2800" b="1" dirty="0">
                <a:solidFill>
                  <a:srgbClr val="333333"/>
                </a:solidFill>
                <a:latin typeface="Helvetica Neue"/>
              </a:rPr>
              <a:t>とパリ協定</a:t>
            </a:r>
            <a:endParaRPr lang="ja-JP" altLang="en-US" sz="2800" b="1" i="0" dirty="0">
              <a:solidFill>
                <a:srgbClr val="333333"/>
              </a:solidFill>
              <a:effectLst/>
              <a:latin typeface="Helvetica Neue"/>
            </a:endParaRPr>
          </a:p>
        </p:txBody>
      </p:sp>
      <p:sp>
        <p:nvSpPr>
          <p:cNvPr id="5" name="正方形/長方形 4"/>
          <p:cNvSpPr/>
          <p:nvPr/>
        </p:nvSpPr>
        <p:spPr>
          <a:xfrm>
            <a:off x="300806" y="944880"/>
            <a:ext cx="3737217" cy="5940088"/>
          </a:xfrm>
          <a:prstGeom prst="rect">
            <a:avLst/>
          </a:prstGeom>
        </p:spPr>
        <p:txBody>
          <a:bodyPr wrap="square">
            <a:spAutoFit/>
          </a:bodyPr>
          <a:lstStyle/>
          <a:p>
            <a:r>
              <a:rPr lang="ja-JP" altLang="en-US" sz="2000" dirty="0"/>
              <a:t>　</a:t>
            </a:r>
            <a:r>
              <a:rPr lang="zh-TW" altLang="en-US" sz="2000" b="1" dirty="0">
                <a:solidFill>
                  <a:srgbClr val="333333"/>
                </a:solidFill>
                <a:latin typeface="ＭＳ Ｐゴシック" panose="020B0600070205080204" pitchFamily="50" charset="-128"/>
                <a:ea typeface="ＭＳ Ｐゴシック" panose="020B0600070205080204" pitchFamily="50" charset="-128"/>
              </a:rPr>
              <a:t>気候変動枠組条約</a:t>
            </a:r>
            <a:r>
              <a:rPr lang="ja-JP" altLang="en-US" sz="2000" dirty="0"/>
              <a:t>は地球温暖化がもたらすさまざまな悪影響を防止するための国際的な枠組みを定めた条約で、</a:t>
            </a:r>
            <a:r>
              <a:rPr lang="en-US" altLang="ja-JP" sz="2000" dirty="0"/>
              <a:t>1994</a:t>
            </a:r>
            <a:r>
              <a:rPr lang="ja-JP" altLang="en-US" sz="2000" dirty="0"/>
              <a:t>年</a:t>
            </a:r>
            <a:r>
              <a:rPr lang="en-US" altLang="ja-JP" sz="2000" dirty="0"/>
              <a:t>3</a:t>
            </a:r>
            <a:r>
              <a:rPr lang="ja-JP" altLang="en-US" sz="2000" dirty="0"/>
              <a:t>月に発効しました。</a:t>
            </a:r>
            <a:endParaRPr lang="en-US" altLang="ja-JP" sz="2000" dirty="0"/>
          </a:p>
          <a:p>
            <a:r>
              <a:rPr lang="ja-JP" altLang="en-US" sz="2000" dirty="0"/>
              <a:t>　条約の締約国会議は「</a:t>
            </a:r>
            <a:r>
              <a:rPr lang="en-US" altLang="ja-JP" sz="2000" dirty="0"/>
              <a:t>COP</a:t>
            </a:r>
            <a:r>
              <a:rPr lang="ja-JP" altLang="en-US" sz="2000" dirty="0"/>
              <a:t>」と呼ばれ、</a:t>
            </a:r>
            <a:r>
              <a:rPr lang="en-US" altLang="ja-JP" sz="2000" dirty="0"/>
              <a:t>1995</a:t>
            </a:r>
            <a:r>
              <a:rPr lang="ja-JP" altLang="en-US" sz="2000" dirty="0"/>
              <a:t>年から</a:t>
            </a:r>
            <a:r>
              <a:rPr lang="en-US" altLang="ja-JP" sz="2000" dirty="0"/>
              <a:t>2023</a:t>
            </a:r>
            <a:r>
              <a:rPr lang="ja-JP" altLang="en-US" sz="2000" dirty="0"/>
              <a:t>年までに世界各国で</a:t>
            </a:r>
            <a:r>
              <a:rPr lang="en-US" altLang="ja-JP" sz="2000" dirty="0"/>
              <a:t>28</a:t>
            </a:r>
            <a:r>
              <a:rPr lang="ja-JP" altLang="en-US" sz="2000" dirty="0"/>
              <a:t>回の会議が開催されています。</a:t>
            </a:r>
            <a:endParaRPr lang="en-US" altLang="ja-JP" sz="2000" dirty="0"/>
          </a:p>
          <a:p>
            <a:r>
              <a:rPr lang="ja-JP" altLang="en-US" sz="2000" dirty="0"/>
              <a:t>　</a:t>
            </a:r>
            <a:r>
              <a:rPr lang="en-US" altLang="ja-JP" sz="2000" dirty="0"/>
              <a:t>2015</a:t>
            </a:r>
            <a:r>
              <a:rPr lang="ja-JP" altLang="en-US" sz="2000" dirty="0"/>
              <a:t>年にフランスのパリで開催された第</a:t>
            </a:r>
            <a:r>
              <a:rPr lang="en-US" altLang="ja-JP" sz="2000" dirty="0"/>
              <a:t>21</a:t>
            </a:r>
            <a:r>
              <a:rPr lang="ja-JP" altLang="en-US" sz="2000" dirty="0"/>
              <a:t>回締約国会議（</a:t>
            </a:r>
            <a:r>
              <a:rPr lang="en-US" altLang="ja-JP" sz="2000" dirty="0"/>
              <a:t>COP21</a:t>
            </a:r>
            <a:r>
              <a:rPr lang="ja-JP" altLang="en-US" sz="2000" dirty="0"/>
              <a:t>）では</a:t>
            </a:r>
            <a:r>
              <a:rPr lang="ja-JP" altLang="en-US" sz="2000" b="1" dirty="0"/>
              <a:t>パリ協定</a:t>
            </a:r>
            <a:r>
              <a:rPr lang="ja-JP" altLang="en-US" sz="2000" dirty="0"/>
              <a:t>が採択されました。条約に加盟する全</a:t>
            </a:r>
            <a:r>
              <a:rPr lang="en-US" altLang="ja-JP" sz="2000" dirty="0"/>
              <a:t>196</a:t>
            </a:r>
            <a:r>
              <a:rPr lang="ja-JP" altLang="en-US" sz="2000" dirty="0"/>
              <a:t>カ国全てが参加する枠組みとしては史上初で、排出量削減目標の策定が義務付けされました。多くの先進国では</a:t>
            </a:r>
            <a:r>
              <a:rPr lang="en-US" altLang="ja-JP" sz="2000" dirty="0"/>
              <a:t>2050</a:t>
            </a:r>
            <a:r>
              <a:rPr lang="ja-JP" altLang="en-US" sz="2000" dirty="0"/>
              <a:t>年ごとまでに二酸化炭素排出量をゼロにする目標を掲げています。</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265" y="761134"/>
            <a:ext cx="5520267" cy="5520267"/>
          </a:xfrm>
          <a:prstGeom prst="rect">
            <a:avLst/>
          </a:prstGeom>
        </p:spPr>
      </p:pic>
      <p:sp>
        <p:nvSpPr>
          <p:cNvPr id="7" name="正方形/長方形 6"/>
          <p:cNvSpPr/>
          <p:nvPr/>
        </p:nvSpPr>
        <p:spPr>
          <a:xfrm>
            <a:off x="5458355"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153801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0806" y="191876"/>
            <a:ext cx="5192447"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８．カーボンニュートラルに向けて</a:t>
            </a:r>
            <a:endParaRPr lang="ja-JP" altLang="en-US" sz="2800" b="1" i="0" dirty="0">
              <a:solidFill>
                <a:srgbClr val="333333"/>
              </a:solidFill>
              <a:effectLst/>
              <a:latin typeface="Helvetica Neue"/>
            </a:endParaRPr>
          </a:p>
        </p:txBody>
      </p:sp>
      <p:sp>
        <p:nvSpPr>
          <p:cNvPr id="3" name="Rectangle 1"/>
          <p:cNvSpPr>
            <a:spLocks noChangeArrowheads="1"/>
          </p:cNvSpPr>
          <p:nvPr/>
        </p:nvSpPr>
        <p:spPr bwMode="auto">
          <a:xfrm>
            <a:off x="152400" y="987752"/>
            <a:ext cx="9540240" cy="27392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2020年10月、政府は</a:t>
            </a:r>
            <a:r>
              <a:rPr kumimoji="0" lang="en-US"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2050</a:t>
            </a: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年までに温室効果ガスの排出を全体としてゼロにする、カーボンニュートラルを目指すことを宣言しました。</a:t>
            </a:r>
            <a:endParaRPr kumimoji="0" lang="ja-JP" altLang="ja-JP"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「排出を全体としてゼロ」というのは、二酸化炭素をはじめとする温室効果ガスの「排出量」</a:t>
            </a:r>
            <a:r>
              <a:rPr kumimoji="0" lang="ja-JP" altLang="ja-JP" sz="2000" b="0" i="0" u="none" strike="noStrike" cap="none" normalizeH="0" baseline="30000" dirty="0">
                <a:ln>
                  <a:noFill/>
                </a:ln>
                <a:solidFill>
                  <a:srgbClr val="2C2C2C"/>
                </a:solidFill>
                <a:effectLst/>
                <a:latin typeface="游ゴシック" panose="020B0400000000000000" pitchFamily="50" charset="-128"/>
                <a:ea typeface="游ゴシック" panose="020B0400000000000000" pitchFamily="50" charset="-128"/>
              </a:rPr>
              <a:t>※</a:t>
            </a: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 から、植林、森林管理などによる「吸収量」</a:t>
            </a:r>
            <a:r>
              <a:rPr kumimoji="0" lang="ja-JP" altLang="ja-JP" sz="2000" b="0" i="0" u="none" strike="noStrike" cap="none" normalizeH="0" baseline="30000" dirty="0">
                <a:ln>
                  <a:noFill/>
                </a:ln>
                <a:solidFill>
                  <a:srgbClr val="2C2C2C"/>
                </a:solidFill>
                <a:effectLst/>
                <a:latin typeface="游ゴシック" panose="020B0400000000000000" pitchFamily="50" charset="-128"/>
                <a:ea typeface="游ゴシック" panose="020B0400000000000000" pitchFamily="50" charset="-128"/>
              </a:rPr>
              <a:t>※</a:t>
            </a: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 を差し引いて、合計を実質的にゼロにすることを意味しています。</a:t>
            </a:r>
            <a:endParaRPr kumimoji="0" lang="ja-JP" altLang="ja-JP"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※ここでの温室効果ガスの「排出量」「吸収量」とは、いずれも人為的なものを指します。</a:t>
            </a:r>
            <a:endParaRPr kumimoji="0" lang="en-US" altLang="ja-JP" sz="16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2C2C2C"/>
                </a:solidFill>
                <a:effectLst/>
                <a:latin typeface="游ゴシック" panose="020B0400000000000000" pitchFamily="50" charset="-128"/>
                <a:ea typeface="游ゴシック" panose="020B0400000000000000" pitchFamily="50" charset="-128"/>
              </a:rPr>
              <a:t>カーボンニュートラルの達成のためには、温室効果ガスの排出量の削減 並びに 吸収作用の保全及び強化をする必要があります。</a:t>
            </a:r>
            <a:endParaRPr kumimoji="0" lang="ja-JP" altLang="ja-JP" sz="2000" b="0" i="0" u="none" strike="noStrike" cap="none" normalizeH="0" baseline="0" dirty="0">
              <a:ln>
                <a:noFill/>
              </a:ln>
              <a:solidFill>
                <a:schemeClr val="tx1"/>
              </a:solidFill>
              <a:effectLst/>
            </a:endParaRPr>
          </a:p>
        </p:txBody>
      </p:sp>
      <p:pic>
        <p:nvPicPr>
          <p:cNvPr id="4" name="図 3"/>
          <p:cNvPicPr>
            <a:picLocks noChangeAspect="1"/>
          </p:cNvPicPr>
          <p:nvPr/>
        </p:nvPicPr>
        <p:blipFill>
          <a:blip r:embed="rId2"/>
          <a:stretch>
            <a:fillRect/>
          </a:stretch>
        </p:blipFill>
        <p:spPr>
          <a:xfrm>
            <a:off x="1481091" y="3923611"/>
            <a:ext cx="6913337" cy="2747608"/>
          </a:xfrm>
          <a:prstGeom prst="rect">
            <a:avLst/>
          </a:prstGeom>
        </p:spPr>
      </p:pic>
      <p:sp>
        <p:nvSpPr>
          <p:cNvPr id="5" name="正方形/長方形 4"/>
          <p:cNvSpPr/>
          <p:nvPr/>
        </p:nvSpPr>
        <p:spPr>
          <a:xfrm>
            <a:off x="423597" y="6486553"/>
            <a:ext cx="8813631" cy="369332"/>
          </a:xfrm>
          <a:prstGeom prst="rect">
            <a:avLst/>
          </a:prstGeom>
        </p:spPr>
        <p:txBody>
          <a:bodyPr wrap="none">
            <a:spAutoFit/>
          </a:bodyPr>
          <a:lstStyle/>
          <a:p>
            <a:r>
              <a:rPr lang="ja-JP" altLang="en-US" dirty="0">
                <a:solidFill>
                  <a:srgbClr val="333333"/>
                </a:solidFill>
                <a:latin typeface="Noto Sans JP"/>
              </a:rPr>
              <a:t>出典：環境省ホームページ　（</a:t>
            </a:r>
            <a:r>
              <a:rPr lang="en-US" altLang="ja-JP" dirty="0">
                <a:solidFill>
                  <a:srgbClr val="333333"/>
                </a:solidFill>
                <a:latin typeface="Noto Sans JP"/>
              </a:rPr>
              <a:t>https://ondankataisaku.env.go.jp/carbon_neutral/about/</a:t>
            </a:r>
            <a:r>
              <a:rPr lang="ja-JP" altLang="en-US" dirty="0">
                <a:solidFill>
                  <a:srgbClr val="333333"/>
                </a:solidFill>
                <a:latin typeface="Noto Sans JP"/>
              </a:rPr>
              <a:t>）</a:t>
            </a:r>
            <a:endParaRPr lang="ja-JP" altLang="en-US" dirty="0"/>
          </a:p>
        </p:txBody>
      </p:sp>
    </p:spTree>
    <p:extLst>
      <p:ext uri="{BB962C8B-B14F-4D97-AF65-F5344CB8AC3E}">
        <p14:creationId xmlns:p14="http://schemas.microsoft.com/office/powerpoint/2010/main" val="30688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0806" y="191876"/>
            <a:ext cx="8574783"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９．</a:t>
            </a:r>
            <a:r>
              <a:rPr lang="en-US" altLang="ja-JP" sz="2800" b="1" dirty="0">
                <a:solidFill>
                  <a:srgbClr val="333333"/>
                </a:solidFill>
                <a:latin typeface="ＭＳ Ｐゴシック" panose="020B0600070205080204" pitchFamily="50" charset="-128"/>
              </a:rPr>
              <a:t>2050</a:t>
            </a:r>
            <a:r>
              <a:rPr lang="ja-JP" altLang="en-US" sz="2800" b="1" dirty="0">
                <a:solidFill>
                  <a:srgbClr val="333333"/>
                </a:solidFill>
                <a:latin typeface="ＭＳ Ｐゴシック" panose="020B0600070205080204" pitchFamily="50" charset="-128"/>
              </a:rPr>
              <a:t>年カーボンニュートラルに伴うグリーン成長戦略</a:t>
            </a:r>
            <a:endParaRPr lang="ja-JP" altLang="en-US" sz="2800" b="1" i="0" dirty="0">
              <a:solidFill>
                <a:srgbClr val="333333"/>
              </a:solidFill>
              <a:effectLst/>
              <a:latin typeface="Helvetica Neue"/>
            </a:endParaRPr>
          </a:p>
        </p:txBody>
      </p:sp>
      <p:sp>
        <p:nvSpPr>
          <p:cNvPr id="4" name="正方形/長方形 3"/>
          <p:cNvSpPr/>
          <p:nvPr/>
        </p:nvSpPr>
        <p:spPr>
          <a:xfrm>
            <a:off x="344965" y="958335"/>
            <a:ext cx="8999220" cy="1477328"/>
          </a:xfrm>
          <a:prstGeom prst="rect">
            <a:avLst/>
          </a:prstGeom>
        </p:spPr>
        <p:txBody>
          <a:bodyPr wrap="square">
            <a:spAutoFit/>
          </a:bodyPr>
          <a:lstStyle/>
          <a:p>
            <a:r>
              <a:rPr lang="ja-JP" altLang="en-US" dirty="0">
                <a:solidFill>
                  <a:srgbClr val="1A1A1A"/>
                </a:solidFill>
                <a:latin typeface="メイリオ" panose="020B0604030504040204" pitchFamily="50" charset="-128"/>
                <a:ea typeface="メイリオ" panose="020B0604030504040204" pitchFamily="50" charset="-128"/>
              </a:rPr>
              <a:t>令和</a:t>
            </a:r>
            <a:r>
              <a:rPr lang="en-US" altLang="ja-JP" dirty="0">
                <a:solidFill>
                  <a:srgbClr val="1A1A1A"/>
                </a:solidFill>
                <a:latin typeface="メイリオ" panose="020B0604030504040204" pitchFamily="50" charset="-128"/>
                <a:ea typeface="メイリオ" panose="020B0604030504040204" pitchFamily="50" charset="-128"/>
              </a:rPr>
              <a:t>3</a:t>
            </a:r>
            <a:r>
              <a:rPr lang="ja-JP" altLang="en-US" dirty="0">
                <a:solidFill>
                  <a:srgbClr val="1A1A1A"/>
                </a:solidFill>
                <a:latin typeface="メイリオ" panose="020B0604030504040204" pitchFamily="50" charset="-128"/>
                <a:ea typeface="メイリオ" panose="020B0604030504040204" pitchFamily="50" charset="-128"/>
              </a:rPr>
              <a:t>年</a:t>
            </a:r>
            <a:r>
              <a:rPr lang="en-US" altLang="ja-JP" dirty="0">
                <a:solidFill>
                  <a:srgbClr val="1A1A1A"/>
                </a:solidFill>
                <a:latin typeface="メイリオ" panose="020B0604030504040204" pitchFamily="50" charset="-128"/>
                <a:ea typeface="メイリオ" panose="020B0604030504040204" pitchFamily="50" charset="-128"/>
              </a:rPr>
              <a:t>6</a:t>
            </a:r>
            <a:r>
              <a:rPr lang="ja-JP" altLang="en-US" dirty="0">
                <a:solidFill>
                  <a:srgbClr val="1A1A1A"/>
                </a:solidFill>
                <a:latin typeface="メイリオ" panose="020B0604030504040204" pitchFamily="50" charset="-128"/>
                <a:ea typeface="メイリオ" panose="020B0604030504040204" pitchFamily="50" charset="-128"/>
              </a:rPr>
              <a:t>月</a:t>
            </a:r>
            <a:r>
              <a:rPr lang="en-US" altLang="ja-JP" dirty="0">
                <a:solidFill>
                  <a:srgbClr val="1A1A1A"/>
                </a:solidFill>
                <a:latin typeface="メイリオ" panose="020B0604030504040204" pitchFamily="50" charset="-128"/>
                <a:ea typeface="メイリオ" panose="020B0604030504040204" pitchFamily="50" charset="-128"/>
              </a:rPr>
              <a:t>18</a:t>
            </a:r>
            <a:r>
              <a:rPr lang="ja-JP" altLang="en-US" dirty="0">
                <a:solidFill>
                  <a:srgbClr val="1A1A1A"/>
                </a:solidFill>
                <a:latin typeface="メイリオ" panose="020B0604030504040204" pitchFamily="50" charset="-128"/>
                <a:ea typeface="メイリオ" panose="020B0604030504040204" pitchFamily="50" charset="-128"/>
              </a:rPr>
              <a:t>日、経済産業省は関係省庁と連携して「</a:t>
            </a:r>
            <a:r>
              <a:rPr lang="en-US" altLang="ja-JP" dirty="0">
                <a:solidFill>
                  <a:srgbClr val="1A1A1A"/>
                </a:solidFill>
                <a:latin typeface="メイリオ" panose="020B0604030504040204" pitchFamily="50" charset="-128"/>
                <a:ea typeface="メイリオ" panose="020B0604030504040204" pitchFamily="50" charset="-128"/>
              </a:rPr>
              <a:t>2050</a:t>
            </a:r>
            <a:r>
              <a:rPr lang="ja-JP" altLang="en-US" dirty="0">
                <a:solidFill>
                  <a:srgbClr val="1A1A1A"/>
                </a:solidFill>
                <a:latin typeface="メイリオ" panose="020B0604030504040204" pitchFamily="50" charset="-128"/>
                <a:ea typeface="メイリオ" panose="020B0604030504040204" pitchFamily="50" charset="-128"/>
              </a:rPr>
              <a:t>年カーボンニュートラルに伴うグリーン成長戦略」を策定しました。</a:t>
            </a:r>
            <a:br>
              <a:rPr lang="ja-JP" altLang="en-US" dirty="0"/>
            </a:br>
            <a:r>
              <a:rPr lang="ja-JP" altLang="en-US" dirty="0">
                <a:solidFill>
                  <a:srgbClr val="1A1A1A"/>
                </a:solidFill>
                <a:latin typeface="メイリオ" panose="020B0604030504040204" pitchFamily="50" charset="-128"/>
                <a:ea typeface="メイリオ" panose="020B0604030504040204" pitchFamily="50" charset="-128"/>
              </a:rPr>
              <a:t>グリーン成長戦略では、産業政策・エネルギー政策の両面から、成長が期待される</a:t>
            </a:r>
            <a:r>
              <a:rPr lang="en-US" altLang="ja-JP" dirty="0">
                <a:solidFill>
                  <a:srgbClr val="1A1A1A"/>
                </a:solidFill>
                <a:latin typeface="メイリオ" panose="020B0604030504040204" pitchFamily="50" charset="-128"/>
                <a:ea typeface="メイリオ" panose="020B0604030504040204" pitchFamily="50" charset="-128"/>
              </a:rPr>
              <a:t>14</a:t>
            </a:r>
            <a:r>
              <a:rPr lang="ja-JP" altLang="en-US" dirty="0">
                <a:solidFill>
                  <a:srgbClr val="1A1A1A"/>
                </a:solidFill>
                <a:latin typeface="メイリオ" panose="020B0604030504040204" pitchFamily="50" charset="-128"/>
                <a:ea typeface="メイリオ" panose="020B0604030504040204" pitchFamily="50" charset="-128"/>
              </a:rPr>
              <a:t>の重要分野について実行計画を策定し、国として高い目標を掲げ、可能な限り、具体的な見通しを示しています。</a:t>
            </a:r>
            <a:endParaRPr lang="ja-JP" altLang="en-US" dirty="0"/>
          </a:p>
        </p:txBody>
      </p:sp>
      <p:sp>
        <p:nvSpPr>
          <p:cNvPr id="5" name="正方形/長方形 4"/>
          <p:cNvSpPr/>
          <p:nvPr/>
        </p:nvSpPr>
        <p:spPr>
          <a:xfrm>
            <a:off x="157610" y="6488668"/>
            <a:ext cx="9442585" cy="369332"/>
          </a:xfrm>
          <a:prstGeom prst="rect">
            <a:avLst/>
          </a:prstGeom>
        </p:spPr>
        <p:txBody>
          <a:bodyPr wrap="none">
            <a:spAutoFit/>
          </a:bodyPr>
          <a:lstStyle/>
          <a:p>
            <a:r>
              <a:rPr lang="ja-JP" altLang="en-US" dirty="0"/>
              <a:t>出典：経済産業省ホームページ</a:t>
            </a:r>
            <a:r>
              <a:rPr lang="en-US" altLang="ja-JP" sz="1400" dirty="0"/>
              <a:t>https://www.meti.go.jp/policy/energy_environment/global_warming/ggs/index.html</a:t>
            </a:r>
            <a:endParaRPr lang="ja-JP" altLang="en-US" sz="1400" dirty="0"/>
          </a:p>
        </p:txBody>
      </p:sp>
      <p:pic>
        <p:nvPicPr>
          <p:cNvPr id="6" name="Picture 2" descr="https://www.enecho.meti.go.jp/about/special/shared/img/7bu05-2oplo2r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74" y="2435663"/>
            <a:ext cx="7240945" cy="393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2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19057" y="771633"/>
            <a:ext cx="8994862" cy="5761024"/>
          </a:xfrm>
          <a:prstGeom prst="rect">
            <a:avLst/>
          </a:prstGeom>
        </p:spPr>
      </p:pic>
      <p:sp>
        <p:nvSpPr>
          <p:cNvPr id="3" name="正方形/長方形 2"/>
          <p:cNvSpPr/>
          <p:nvPr/>
        </p:nvSpPr>
        <p:spPr>
          <a:xfrm>
            <a:off x="300806" y="191876"/>
            <a:ext cx="6072496"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ea typeface="ＭＳ Ｐゴシック" panose="020B0600070205080204" pitchFamily="50" charset="-128"/>
              </a:rPr>
              <a:t>１０</a:t>
            </a:r>
            <a:r>
              <a:rPr lang="en-US" altLang="ja-JP" sz="2800" b="1" dirty="0">
                <a:solidFill>
                  <a:srgbClr val="333333"/>
                </a:solidFill>
                <a:latin typeface="ＭＳ Ｐゴシック" panose="020B0600070205080204" pitchFamily="50" charset="-128"/>
                <a:ea typeface="ＭＳ Ｐゴシック" panose="020B0600070205080204" pitchFamily="50" charset="-128"/>
              </a:rPr>
              <a:t>.</a:t>
            </a:r>
            <a:r>
              <a:rPr lang="en-US" altLang="ja-JP" sz="2800" b="1" dirty="0">
                <a:solidFill>
                  <a:srgbClr val="333333"/>
                </a:solidFill>
                <a:latin typeface="ＭＳ Ｐゴシック" panose="020B0600070205080204" pitchFamily="50" charset="-128"/>
              </a:rPr>
              <a:t>2050</a:t>
            </a:r>
            <a:r>
              <a:rPr lang="ja-JP" altLang="en-US" sz="2800" b="1" dirty="0">
                <a:solidFill>
                  <a:srgbClr val="333333"/>
                </a:solidFill>
                <a:latin typeface="ＭＳ Ｐゴシック" panose="020B0600070205080204" pitchFamily="50" charset="-128"/>
              </a:rPr>
              <a:t>年カーボンニュートラルの実現</a:t>
            </a:r>
            <a:endParaRPr lang="ja-JP" altLang="en-US" sz="2800" b="1" i="0" dirty="0">
              <a:solidFill>
                <a:srgbClr val="333333"/>
              </a:solidFill>
              <a:effectLst/>
              <a:latin typeface="Helvetica Neue"/>
            </a:endParaRPr>
          </a:p>
        </p:txBody>
      </p:sp>
      <p:sp>
        <p:nvSpPr>
          <p:cNvPr id="5" name="正方形/長方形 4"/>
          <p:cNvSpPr/>
          <p:nvPr/>
        </p:nvSpPr>
        <p:spPr>
          <a:xfrm>
            <a:off x="0" y="6419768"/>
            <a:ext cx="9222012" cy="369332"/>
          </a:xfrm>
          <a:prstGeom prst="rect">
            <a:avLst/>
          </a:prstGeom>
        </p:spPr>
        <p:txBody>
          <a:bodyPr wrap="none">
            <a:spAutoFit/>
          </a:bodyPr>
          <a:lstStyle/>
          <a:p>
            <a:r>
              <a:rPr lang="ja-JP" altLang="en-US" dirty="0"/>
              <a:t>出典：経済産業省ホームページ</a:t>
            </a:r>
            <a:r>
              <a:rPr lang="en-US" altLang="ja-JP" sz="1200" dirty="0"/>
              <a:t>https://www.meti.go.jp/policy/energy_environment/global_warming/ggs/pdf/green_gaiyou.pdf</a:t>
            </a:r>
            <a:endParaRPr lang="ja-JP" altLang="en-US" sz="1200" dirty="0"/>
          </a:p>
        </p:txBody>
      </p:sp>
    </p:spTree>
    <p:extLst>
      <p:ext uri="{BB962C8B-B14F-4D97-AF65-F5344CB8AC3E}">
        <p14:creationId xmlns:p14="http://schemas.microsoft.com/office/powerpoint/2010/main" val="3005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9206" y="141760"/>
            <a:ext cx="5155579" cy="523220"/>
          </a:xfrm>
          <a:prstGeom prst="rect">
            <a:avLst/>
          </a:prstGeom>
        </p:spPr>
        <p:txBody>
          <a:bodyPr wrap="none">
            <a:spAutoFit/>
          </a:bodyPr>
          <a:lstStyle/>
          <a:p>
            <a:r>
              <a:rPr lang="ja-JP" altLang="en-US" sz="2800" b="1" dirty="0"/>
              <a:t>１１．エネルギー供給の脱炭素化</a:t>
            </a:r>
          </a:p>
        </p:txBody>
      </p:sp>
      <p:sp>
        <p:nvSpPr>
          <p:cNvPr id="3" name="正方形/長方形 2"/>
          <p:cNvSpPr/>
          <p:nvPr/>
        </p:nvSpPr>
        <p:spPr>
          <a:xfrm>
            <a:off x="441286" y="6488668"/>
            <a:ext cx="9427645" cy="369332"/>
          </a:xfrm>
          <a:prstGeom prst="rect">
            <a:avLst/>
          </a:prstGeom>
        </p:spPr>
        <p:txBody>
          <a:bodyPr wrap="none">
            <a:spAutoFit/>
          </a:bodyPr>
          <a:lstStyle/>
          <a:p>
            <a:r>
              <a:rPr lang="ja-JP" altLang="en-US" dirty="0"/>
              <a:t>出典：資源エネルギー庁</a:t>
            </a:r>
            <a:r>
              <a:rPr lang="ja-JP" altLang="en-US" dirty="0">
                <a:solidFill>
                  <a:srgbClr val="333333"/>
                </a:solidFill>
                <a:latin typeface="Noto Sans JP"/>
              </a:rPr>
              <a:t>ホームページ</a:t>
            </a:r>
            <a:r>
              <a:rPr lang="ja-JP" altLang="en-US" sz="1400" dirty="0">
                <a:solidFill>
                  <a:srgbClr val="333333"/>
                </a:solidFill>
                <a:latin typeface="Noto Sans JP"/>
              </a:rPr>
              <a:t>（</a:t>
            </a:r>
            <a:r>
              <a:rPr lang="en-US" altLang="ja-JP" sz="1400" dirty="0"/>
              <a:t>https://www.enecho.meti.go.jp/about/whitepaper/2024/html/1-3-1.html</a:t>
            </a:r>
            <a:r>
              <a:rPr lang="ja-JP" altLang="en-US" sz="1400" dirty="0"/>
              <a:t>）</a:t>
            </a:r>
          </a:p>
        </p:txBody>
      </p:sp>
      <p:pic>
        <p:nvPicPr>
          <p:cNvPr id="6" name="図 5">
            <a:extLst>
              <a:ext uri="{FF2B5EF4-FFF2-40B4-BE49-F238E27FC236}">
                <a16:creationId xmlns:a16="http://schemas.microsoft.com/office/drawing/2014/main" id="{55765E4E-F828-EC19-3F5F-5C6A7E7463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091" y="937978"/>
            <a:ext cx="5454463" cy="4927237"/>
          </a:xfrm>
          <a:prstGeom prst="rect">
            <a:avLst/>
          </a:prstGeom>
          <a:noFill/>
          <a:ln>
            <a:noFill/>
          </a:ln>
        </p:spPr>
      </p:pic>
      <p:sp>
        <p:nvSpPr>
          <p:cNvPr id="7" name="正方形/長方形 6"/>
          <p:cNvSpPr/>
          <p:nvPr/>
        </p:nvSpPr>
        <p:spPr>
          <a:xfrm>
            <a:off x="0" y="715096"/>
            <a:ext cx="4307603" cy="5940088"/>
          </a:xfrm>
          <a:prstGeom prst="rect">
            <a:avLst/>
          </a:prstGeom>
        </p:spPr>
        <p:txBody>
          <a:bodyPr wrap="square">
            <a:spAutoFit/>
          </a:bodyPr>
          <a:lstStyle/>
          <a:p>
            <a:r>
              <a:rPr lang="ja-JP" altLang="en-US" sz="2000" dirty="0">
                <a:solidFill>
                  <a:srgbClr val="333333"/>
                </a:solidFill>
                <a:latin typeface="+mn-ea"/>
              </a:rPr>
              <a:t>　日本の電源構成の推移を確認すると、再エネの導入拡大や、</a:t>
            </a:r>
            <a:r>
              <a:rPr lang="en-US" altLang="ja-JP" sz="2000" dirty="0">
                <a:solidFill>
                  <a:srgbClr val="333333"/>
                </a:solidFill>
                <a:latin typeface="+mn-ea"/>
              </a:rPr>
              <a:t>2011</a:t>
            </a:r>
            <a:r>
              <a:rPr lang="ja-JP" altLang="en-US" sz="2000" dirty="0">
                <a:solidFill>
                  <a:srgbClr val="333333"/>
                </a:solidFill>
                <a:latin typeface="+mn-ea"/>
              </a:rPr>
              <a:t>年に発生した東日本大震災後に稼働を停止していた原子力発電所の再稼働の進展等により、近年は非化石電源が着実に拡大していることがわかります。しかし、</a:t>
            </a:r>
            <a:r>
              <a:rPr lang="en-US" altLang="ja-JP" sz="2000" dirty="0">
                <a:solidFill>
                  <a:srgbClr val="333333"/>
                </a:solidFill>
                <a:latin typeface="+mn-ea"/>
              </a:rPr>
              <a:t>2021</a:t>
            </a:r>
            <a:r>
              <a:rPr lang="ja-JP" altLang="en-US" sz="2000" dirty="0">
                <a:solidFill>
                  <a:srgbClr val="333333"/>
                </a:solidFill>
                <a:latin typeface="+mn-ea"/>
              </a:rPr>
              <a:t>年度時点の非化石電源比率は</a:t>
            </a:r>
            <a:r>
              <a:rPr lang="en-US" altLang="ja-JP" sz="2000" dirty="0">
                <a:solidFill>
                  <a:srgbClr val="333333"/>
                </a:solidFill>
                <a:latin typeface="+mn-ea"/>
              </a:rPr>
              <a:t>27 </a:t>
            </a:r>
            <a:r>
              <a:rPr lang="ja-JP" altLang="en-US" sz="2000" dirty="0">
                <a:solidFill>
                  <a:srgbClr val="333333"/>
                </a:solidFill>
                <a:latin typeface="+mn-ea"/>
              </a:rPr>
              <a:t>％に留まっており、今後、日本が排出削減をより一層進めていくためには、非化石電源の拡大に向けた取組の加速が必要不可欠となっています。</a:t>
            </a:r>
            <a:r>
              <a:rPr lang="en-US" altLang="ja-JP" sz="2000" dirty="0">
                <a:solidFill>
                  <a:srgbClr val="333333"/>
                </a:solidFill>
                <a:latin typeface="+mn-ea"/>
              </a:rPr>
              <a:t>2023</a:t>
            </a:r>
            <a:r>
              <a:rPr lang="ja-JP" altLang="en-US" sz="2000" dirty="0">
                <a:solidFill>
                  <a:srgbClr val="333333"/>
                </a:solidFill>
                <a:latin typeface="+mn-ea"/>
              </a:rPr>
              <a:t>年</a:t>
            </a:r>
            <a:r>
              <a:rPr lang="en-US" altLang="ja-JP" sz="2000" dirty="0">
                <a:solidFill>
                  <a:srgbClr val="333333"/>
                </a:solidFill>
                <a:latin typeface="+mn-ea"/>
              </a:rPr>
              <a:t>7</a:t>
            </a:r>
            <a:r>
              <a:rPr lang="ja-JP" altLang="en-US" sz="2000" dirty="0">
                <a:solidFill>
                  <a:srgbClr val="333333"/>
                </a:solidFill>
                <a:latin typeface="+mn-ea"/>
              </a:rPr>
              <a:t>月に閣議決定された「脱炭素成長型経済構造移行推進戦略」（以下「</a:t>
            </a:r>
            <a:r>
              <a:rPr lang="en-US" altLang="ja-JP" sz="2000" dirty="0">
                <a:solidFill>
                  <a:srgbClr val="333333"/>
                </a:solidFill>
                <a:latin typeface="+mn-ea"/>
              </a:rPr>
              <a:t>GX</a:t>
            </a:r>
            <a:r>
              <a:rPr lang="ja-JP" altLang="en-US" sz="2000" dirty="0">
                <a:solidFill>
                  <a:srgbClr val="333333"/>
                </a:solidFill>
                <a:latin typeface="+mn-ea"/>
              </a:rPr>
              <a:t>推進戦略」という。）の中でも、再エネの主力電源化と原子力の活用に向けた様々な取組の方針を明記していますが、非化石電源の拡大に向けて、こうした取組を着実に進めていくことが求められています。</a:t>
            </a:r>
            <a:endParaRPr lang="ja-JP" altLang="en-US" sz="2000" dirty="0">
              <a:latin typeface="+mn-ea"/>
            </a:endParaRPr>
          </a:p>
        </p:txBody>
      </p:sp>
    </p:spTree>
    <p:extLst>
      <p:ext uri="{BB962C8B-B14F-4D97-AF65-F5344CB8AC3E}">
        <p14:creationId xmlns:p14="http://schemas.microsoft.com/office/powerpoint/2010/main" val="204058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0806" y="191876"/>
            <a:ext cx="6781023" cy="523220"/>
          </a:xfrm>
          <a:prstGeom prst="rect">
            <a:avLst/>
          </a:prstGeom>
        </p:spPr>
        <p:txBody>
          <a:bodyPr wrap="none">
            <a:spAutoFit/>
          </a:bodyPr>
          <a:lstStyle/>
          <a:p>
            <a:r>
              <a:rPr lang="ja-JP" altLang="en-US" sz="2800" b="1" dirty="0"/>
              <a:t>１２．第</a:t>
            </a:r>
            <a:r>
              <a:rPr lang="en-US" altLang="ja-JP" sz="2800" b="1" dirty="0"/>
              <a:t>7</a:t>
            </a:r>
            <a:r>
              <a:rPr lang="ja-JP" altLang="en-US" sz="2800" b="1" dirty="0"/>
              <a:t>次エネルギー基本計画の閣議決定</a:t>
            </a:r>
          </a:p>
        </p:txBody>
      </p:sp>
      <p:sp>
        <p:nvSpPr>
          <p:cNvPr id="3" name="正方形/長方形 2"/>
          <p:cNvSpPr/>
          <p:nvPr/>
        </p:nvSpPr>
        <p:spPr>
          <a:xfrm>
            <a:off x="300806" y="6347991"/>
            <a:ext cx="8617808" cy="369332"/>
          </a:xfrm>
          <a:prstGeom prst="rect">
            <a:avLst/>
          </a:prstGeom>
        </p:spPr>
        <p:txBody>
          <a:bodyPr wrap="none">
            <a:spAutoFit/>
          </a:bodyPr>
          <a:lstStyle/>
          <a:p>
            <a:r>
              <a:rPr lang="ja-JP" altLang="en-US" dirty="0"/>
              <a:t>出典：経済産業省ホームページ</a:t>
            </a:r>
            <a:r>
              <a:rPr lang="en-US" altLang="ja-JP" sz="1400" dirty="0"/>
              <a:t>https://www.meti.go.jp/press/2024/02/20250218001/20250218001.html</a:t>
            </a:r>
            <a:endParaRPr lang="ja-JP" altLang="en-US" sz="1400" dirty="0"/>
          </a:p>
        </p:txBody>
      </p:sp>
      <p:sp>
        <p:nvSpPr>
          <p:cNvPr id="6" name="正方形/長方形 5"/>
          <p:cNvSpPr/>
          <p:nvPr/>
        </p:nvSpPr>
        <p:spPr>
          <a:xfrm>
            <a:off x="441286" y="1347800"/>
            <a:ext cx="9193781" cy="4278094"/>
          </a:xfrm>
          <a:prstGeom prst="rect">
            <a:avLst/>
          </a:prstGeom>
        </p:spPr>
        <p:txBody>
          <a:bodyPr wrap="square">
            <a:spAutoFit/>
          </a:bodyPr>
          <a:lstStyle/>
          <a:p>
            <a:r>
              <a:rPr lang="ja-JP" altLang="en-US" sz="2400" dirty="0">
                <a:solidFill>
                  <a:srgbClr val="1A1A1A"/>
                </a:solidFill>
                <a:latin typeface="+mn-ea"/>
              </a:rPr>
              <a:t>　</a:t>
            </a:r>
            <a:r>
              <a:rPr lang="en-US" altLang="ja-JP" sz="2400" dirty="0">
                <a:solidFill>
                  <a:srgbClr val="1A1A1A"/>
                </a:solidFill>
                <a:latin typeface="+mn-ea"/>
              </a:rPr>
              <a:t>2025</a:t>
            </a:r>
            <a:r>
              <a:rPr lang="ja-JP" altLang="en-US" sz="2400" dirty="0">
                <a:solidFill>
                  <a:srgbClr val="1A1A1A"/>
                </a:solidFill>
                <a:latin typeface="+mn-ea"/>
              </a:rPr>
              <a:t>年</a:t>
            </a:r>
            <a:r>
              <a:rPr lang="en-US" altLang="ja-JP" sz="2400" dirty="0">
                <a:solidFill>
                  <a:srgbClr val="1A1A1A"/>
                </a:solidFill>
                <a:latin typeface="+mn-ea"/>
              </a:rPr>
              <a:t>2</a:t>
            </a:r>
            <a:r>
              <a:rPr lang="ja-JP" altLang="en-US" sz="2400" dirty="0">
                <a:solidFill>
                  <a:srgbClr val="1A1A1A"/>
                </a:solidFill>
                <a:latin typeface="+mn-ea"/>
              </a:rPr>
              <a:t>月</a:t>
            </a:r>
            <a:r>
              <a:rPr lang="en-US" altLang="ja-JP" sz="2400" dirty="0">
                <a:solidFill>
                  <a:srgbClr val="1A1A1A"/>
                </a:solidFill>
                <a:latin typeface="+mn-ea"/>
              </a:rPr>
              <a:t>18</a:t>
            </a:r>
            <a:r>
              <a:rPr lang="ja-JP" altLang="en-US" sz="2400" dirty="0">
                <a:solidFill>
                  <a:srgbClr val="1A1A1A"/>
                </a:solidFill>
                <a:latin typeface="+mn-ea"/>
              </a:rPr>
              <a:t>日、第</a:t>
            </a:r>
            <a:r>
              <a:rPr lang="en-US" altLang="ja-JP" sz="2400" dirty="0">
                <a:solidFill>
                  <a:srgbClr val="1A1A1A"/>
                </a:solidFill>
                <a:latin typeface="+mn-ea"/>
              </a:rPr>
              <a:t>7</a:t>
            </a:r>
            <a:r>
              <a:rPr lang="ja-JP" altLang="en-US" sz="2400" dirty="0">
                <a:solidFill>
                  <a:srgbClr val="1A1A1A"/>
                </a:solidFill>
                <a:latin typeface="+mn-ea"/>
              </a:rPr>
              <a:t>次エネルギー基本計画が閣議決定されました。</a:t>
            </a:r>
            <a:r>
              <a:rPr lang="ja-JP" altLang="en-US" sz="2400" dirty="0">
                <a:latin typeface="+mn-ea"/>
              </a:rPr>
              <a:t>政府が新たに策定した </a:t>
            </a:r>
            <a:r>
              <a:rPr lang="en-US" altLang="ja-JP" sz="2400" dirty="0">
                <a:latin typeface="+mn-ea"/>
              </a:rPr>
              <a:t>2040</a:t>
            </a:r>
            <a:r>
              <a:rPr lang="ja-JP" altLang="en-US" sz="2400" dirty="0">
                <a:latin typeface="+mn-ea"/>
              </a:rPr>
              <a:t>年度温室効果ガス</a:t>
            </a:r>
            <a:r>
              <a:rPr lang="en-US" altLang="ja-JP" sz="2400" dirty="0">
                <a:latin typeface="+mn-ea"/>
              </a:rPr>
              <a:t>73 </a:t>
            </a:r>
            <a:r>
              <a:rPr lang="ja-JP" altLang="en-US" sz="2400" dirty="0">
                <a:latin typeface="+mn-ea"/>
              </a:rPr>
              <a:t>％削減目標と整合的な形で策定されました。</a:t>
            </a:r>
            <a:br>
              <a:rPr lang="ja-JP" altLang="en-US" sz="2400" dirty="0">
                <a:latin typeface="+mn-ea"/>
              </a:rPr>
            </a:br>
            <a:r>
              <a:rPr lang="ja-JP" altLang="en-US" sz="2400" dirty="0">
                <a:latin typeface="+mn-ea"/>
              </a:rPr>
              <a:t>　同時に閣議決定された「</a:t>
            </a:r>
            <a:r>
              <a:rPr lang="en-US" altLang="ja-JP" sz="2400" dirty="0">
                <a:latin typeface="+mn-ea"/>
              </a:rPr>
              <a:t>GX2040</a:t>
            </a:r>
            <a:r>
              <a:rPr lang="ja-JP" altLang="en-US" sz="2400" dirty="0">
                <a:latin typeface="+mn-ea"/>
              </a:rPr>
              <a:t>ビジョン」＊、「地球温暖化対策計画」と一体的に、エネルギー安定供給、経済成長、脱炭素の同時実現に取り組んでいくとされています。</a:t>
            </a:r>
            <a:endParaRPr lang="ja-JP" altLang="en-US" sz="2400" dirty="0">
              <a:solidFill>
                <a:srgbClr val="1A1A1A"/>
              </a:solidFill>
              <a:latin typeface="+mn-ea"/>
            </a:endParaRPr>
          </a:p>
          <a:p>
            <a:endParaRPr lang="en-US" altLang="ja-JP" sz="2400" dirty="0">
              <a:latin typeface="+mn-ea"/>
            </a:endParaRPr>
          </a:p>
          <a:p>
            <a:endParaRPr lang="en-US" altLang="ja-JP" sz="2400" dirty="0">
              <a:latin typeface="+mn-ea"/>
            </a:endParaRPr>
          </a:p>
          <a:p>
            <a:r>
              <a:rPr lang="ja-JP" altLang="en-US" sz="2000" dirty="0">
                <a:latin typeface="+mn-ea"/>
              </a:rPr>
              <a:t>＊「</a:t>
            </a:r>
            <a:r>
              <a:rPr lang="en-US" altLang="ja-JP" sz="2000" dirty="0">
                <a:latin typeface="+mn-ea"/>
              </a:rPr>
              <a:t>GX2040</a:t>
            </a:r>
            <a:r>
              <a:rPr lang="ja-JP" altLang="en-US" sz="2000" dirty="0">
                <a:latin typeface="+mn-ea"/>
              </a:rPr>
              <a:t>ビジョン」：</a:t>
            </a:r>
            <a:r>
              <a:rPr lang="ja-JP" altLang="en-US" sz="2000" dirty="0"/>
              <a:t> 日本が</a:t>
            </a:r>
            <a:r>
              <a:rPr lang="en-US" altLang="ja-JP" sz="2000" dirty="0"/>
              <a:t>2050</a:t>
            </a:r>
            <a:r>
              <a:rPr lang="ja-JP" altLang="en-US" sz="2000" dirty="0"/>
              <a:t>年までにカーボンニュートラルを達成するために策定された、グリーン・トランスフォーメーション（</a:t>
            </a:r>
            <a:r>
              <a:rPr lang="en-US" altLang="ja-JP" sz="2000" dirty="0"/>
              <a:t>GX</a:t>
            </a:r>
            <a:r>
              <a:rPr lang="ja-JP" altLang="en-US" sz="2000" dirty="0"/>
              <a:t>）を推進するための新たな国家戦略。このビジョンは、エネルギーの転換と経済成長を両立させ、持続可能な社会を実現することを目指しています。</a:t>
            </a:r>
            <a:endParaRPr lang="ja-JP" altLang="en-US" sz="2000" dirty="0">
              <a:latin typeface="+mn-ea"/>
            </a:endParaRPr>
          </a:p>
        </p:txBody>
      </p:sp>
    </p:spTree>
    <p:extLst>
      <p:ext uri="{BB962C8B-B14F-4D97-AF65-F5344CB8AC3E}">
        <p14:creationId xmlns:p14="http://schemas.microsoft.com/office/powerpoint/2010/main" val="119719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0806" y="191876"/>
            <a:ext cx="7489551"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rPr>
              <a:t>１３．</a:t>
            </a:r>
            <a:r>
              <a:rPr lang="en-US" altLang="ja-JP" sz="2800" b="1" dirty="0">
                <a:solidFill>
                  <a:srgbClr val="333333"/>
                </a:solidFill>
                <a:latin typeface="ＭＳ Ｐゴシック" panose="020B0600070205080204" pitchFamily="50" charset="-128"/>
              </a:rPr>
              <a:t>2040</a:t>
            </a:r>
            <a:r>
              <a:rPr lang="ja-JP" altLang="en-US" sz="2800" b="1" dirty="0">
                <a:solidFill>
                  <a:srgbClr val="333333"/>
                </a:solidFill>
                <a:latin typeface="ＭＳ Ｐゴシック" panose="020B0600070205080204" pitchFamily="50" charset="-128"/>
              </a:rPr>
              <a:t>年度におけるエネルギー需給の見通し</a:t>
            </a:r>
            <a:endParaRPr lang="ja-JP" altLang="en-US" sz="2800" b="1" i="0" dirty="0">
              <a:solidFill>
                <a:srgbClr val="333333"/>
              </a:solidFill>
              <a:effectLst/>
              <a:latin typeface="Helvetica Neue"/>
            </a:endParaRPr>
          </a:p>
        </p:txBody>
      </p:sp>
      <p:sp>
        <p:nvSpPr>
          <p:cNvPr id="3" name="正方形/長方形 2"/>
          <p:cNvSpPr/>
          <p:nvPr/>
        </p:nvSpPr>
        <p:spPr>
          <a:xfrm>
            <a:off x="441286" y="6488668"/>
            <a:ext cx="7039106" cy="369332"/>
          </a:xfrm>
          <a:prstGeom prst="rect">
            <a:avLst/>
          </a:prstGeom>
        </p:spPr>
        <p:txBody>
          <a:bodyPr wrap="none">
            <a:spAutoFit/>
          </a:bodyPr>
          <a:lstStyle/>
          <a:p>
            <a:r>
              <a:rPr lang="ja-JP" altLang="en-US" dirty="0"/>
              <a:t>出典：「エネルギー基本計画の概要」　令和７年２月　資源エネルギー庁</a:t>
            </a:r>
          </a:p>
        </p:txBody>
      </p:sp>
      <p:pic>
        <p:nvPicPr>
          <p:cNvPr id="4" name="図 3"/>
          <p:cNvPicPr>
            <a:picLocks noChangeAspect="1"/>
          </p:cNvPicPr>
          <p:nvPr/>
        </p:nvPicPr>
        <p:blipFill>
          <a:blip r:embed="rId2"/>
          <a:stretch>
            <a:fillRect/>
          </a:stretch>
        </p:blipFill>
        <p:spPr>
          <a:xfrm>
            <a:off x="300806" y="925378"/>
            <a:ext cx="9164927" cy="4729555"/>
          </a:xfrm>
          <a:prstGeom prst="rect">
            <a:avLst/>
          </a:prstGeom>
        </p:spPr>
      </p:pic>
      <p:sp>
        <p:nvSpPr>
          <p:cNvPr id="5" name="正方形/長方形 4"/>
          <p:cNvSpPr/>
          <p:nvPr/>
        </p:nvSpPr>
        <p:spPr>
          <a:xfrm>
            <a:off x="107421" y="5865215"/>
            <a:ext cx="9618133" cy="646331"/>
          </a:xfrm>
          <a:prstGeom prst="rect">
            <a:avLst/>
          </a:prstGeom>
        </p:spPr>
        <p:txBody>
          <a:bodyPr wrap="square">
            <a:spAutoFit/>
          </a:bodyPr>
          <a:lstStyle/>
          <a:p>
            <a:r>
              <a:rPr lang="ja-JP" altLang="en-US" sz="1200" dirty="0"/>
              <a:t>2040年度エネルギー需給の見通しは、諸外国における分析手法も参考としながら、様々な不確実性が存在することを念頭に、複数のシナリオを用いた一定の幅として提示。</a:t>
            </a:r>
            <a:r>
              <a:rPr lang="en-US" altLang="ja-JP" sz="1200" dirty="0"/>
              <a:t>2040</a:t>
            </a:r>
            <a:r>
              <a:rPr lang="ja-JP" altLang="en-US" sz="1200" dirty="0"/>
              <a:t>年度</a:t>
            </a:r>
            <a:r>
              <a:rPr lang="en-US" altLang="ja-JP" sz="1200" dirty="0"/>
              <a:t>73</a:t>
            </a:r>
            <a:r>
              <a:rPr lang="ja-JP" altLang="en-US" sz="1200" dirty="0"/>
              <a:t>％削減実現に至る場合に加え、実現に至らないシナリオ（</a:t>
            </a:r>
            <a:r>
              <a:rPr lang="en-US" altLang="ja-JP" sz="1200" dirty="0"/>
              <a:t>61 </a:t>
            </a:r>
            <a:r>
              <a:rPr lang="ja-JP" altLang="en-US" sz="1200" dirty="0"/>
              <a:t>％削減）も参考値として提示。 </a:t>
            </a:r>
            <a:r>
              <a:rPr lang="en-US" altLang="ja-JP" sz="1200" dirty="0"/>
              <a:t>73 </a:t>
            </a:r>
            <a:r>
              <a:rPr lang="ja-JP" altLang="en-US" sz="1200" dirty="0"/>
              <a:t>％削減に至る場合の</a:t>
            </a:r>
            <a:r>
              <a:rPr lang="en-US" altLang="ja-JP" sz="1200" dirty="0"/>
              <a:t>2040</a:t>
            </a:r>
            <a:r>
              <a:rPr lang="ja-JP" altLang="en-US" sz="1200" dirty="0"/>
              <a:t>年度における天然ガスの一次エネルギー供給量は</a:t>
            </a:r>
            <a:r>
              <a:rPr lang="en-US" altLang="ja-JP" sz="1200" dirty="0"/>
              <a:t>5300</a:t>
            </a:r>
            <a:r>
              <a:rPr lang="ja-JP" altLang="en-US" sz="1200" dirty="0"/>
              <a:t>～</a:t>
            </a:r>
            <a:r>
              <a:rPr lang="en-US" altLang="ja-JP" sz="1200" dirty="0"/>
              <a:t>6100</a:t>
            </a:r>
            <a:r>
              <a:rPr lang="ja-JP" altLang="en-US" sz="1200" dirty="0"/>
              <a:t>万トン程度だが、</a:t>
            </a:r>
            <a:r>
              <a:rPr lang="en-US" altLang="ja-JP" sz="1200" dirty="0"/>
              <a:t>61 %</a:t>
            </a:r>
            <a:r>
              <a:rPr lang="ja-JP" altLang="en-US" sz="1200" dirty="0"/>
              <a:t>削減シナリオでは</a:t>
            </a:r>
            <a:r>
              <a:rPr lang="en-US" altLang="ja-JP" sz="1200" dirty="0"/>
              <a:t>7400</a:t>
            </a:r>
            <a:r>
              <a:rPr lang="ja-JP" altLang="en-US" sz="1200" dirty="0"/>
              <a:t>万トン程度の見通し。</a:t>
            </a:r>
          </a:p>
        </p:txBody>
      </p:sp>
    </p:spTree>
    <p:extLst>
      <p:ext uri="{BB962C8B-B14F-4D97-AF65-F5344CB8AC3E}">
        <p14:creationId xmlns:p14="http://schemas.microsoft.com/office/powerpoint/2010/main" val="328520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4E51B1D-ED1D-40B2-9CF3-B72F1A890864}" type="slidenum">
              <a:rPr kumimoji="1" lang="ja-JP" altLang="en-US" smtClean="0"/>
              <a:t>17</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181968489"/>
              </p:ext>
            </p:extLst>
          </p:nvPr>
        </p:nvGraphicFramePr>
        <p:xfrm>
          <a:off x="200712" y="426341"/>
          <a:ext cx="9476012" cy="6122674"/>
        </p:xfrm>
        <a:graphic>
          <a:graphicData uri="http://schemas.openxmlformats.org/drawingml/2006/table">
            <a:tbl>
              <a:tblPr firstRow="1" bandRow="1">
                <a:tableStyleId>{69012ECD-51FC-41F1-AA8D-1B2483CD663E}</a:tableStyleId>
              </a:tblPr>
              <a:tblGrid>
                <a:gridCol w="1353716">
                  <a:extLst>
                    <a:ext uri="{9D8B030D-6E8A-4147-A177-3AD203B41FA5}">
                      <a16:colId xmlns:a16="http://schemas.microsoft.com/office/drawing/2014/main" val="20000"/>
                    </a:ext>
                  </a:extLst>
                </a:gridCol>
                <a:gridCol w="1353716">
                  <a:extLst>
                    <a:ext uri="{9D8B030D-6E8A-4147-A177-3AD203B41FA5}">
                      <a16:colId xmlns:a16="http://schemas.microsoft.com/office/drawing/2014/main" val="20001"/>
                    </a:ext>
                  </a:extLst>
                </a:gridCol>
                <a:gridCol w="1353716">
                  <a:extLst>
                    <a:ext uri="{9D8B030D-6E8A-4147-A177-3AD203B41FA5}">
                      <a16:colId xmlns:a16="http://schemas.microsoft.com/office/drawing/2014/main" val="20002"/>
                    </a:ext>
                  </a:extLst>
                </a:gridCol>
                <a:gridCol w="1353716">
                  <a:extLst>
                    <a:ext uri="{9D8B030D-6E8A-4147-A177-3AD203B41FA5}">
                      <a16:colId xmlns:a16="http://schemas.microsoft.com/office/drawing/2014/main" val="20003"/>
                    </a:ext>
                  </a:extLst>
                </a:gridCol>
                <a:gridCol w="1353716">
                  <a:extLst>
                    <a:ext uri="{9D8B030D-6E8A-4147-A177-3AD203B41FA5}">
                      <a16:colId xmlns:a16="http://schemas.microsoft.com/office/drawing/2014/main" val="20004"/>
                    </a:ext>
                  </a:extLst>
                </a:gridCol>
                <a:gridCol w="1353716">
                  <a:extLst>
                    <a:ext uri="{9D8B030D-6E8A-4147-A177-3AD203B41FA5}">
                      <a16:colId xmlns:a16="http://schemas.microsoft.com/office/drawing/2014/main" val="20005"/>
                    </a:ext>
                  </a:extLst>
                </a:gridCol>
                <a:gridCol w="1353716">
                  <a:extLst>
                    <a:ext uri="{9D8B030D-6E8A-4147-A177-3AD203B41FA5}">
                      <a16:colId xmlns:a16="http://schemas.microsoft.com/office/drawing/2014/main" val="20006"/>
                    </a:ext>
                  </a:extLst>
                </a:gridCol>
              </a:tblGrid>
              <a:tr h="544014">
                <a:tc rowSpan="2">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燃料電池自動車（</a:t>
                      </a:r>
                      <a:r>
                        <a:rPr kumimoji="1" lang="en-US" altLang="ja-JP" sz="1600" dirty="0">
                          <a:solidFill>
                            <a:schemeClr val="tx1"/>
                          </a:solidFill>
                        </a:rPr>
                        <a:t>FCV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電気自動車（</a:t>
                      </a:r>
                      <a:r>
                        <a:rPr kumimoji="1" lang="en-US" altLang="ja-JP" sz="1600" dirty="0">
                          <a:solidFill>
                            <a:schemeClr val="tx1"/>
                          </a:solidFill>
                        </a:rPr>
                        <a:t>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kumimoji="1" lang="ja-JP" altLang="en-US" sz="1600" dirty="0">
                          <a:solidFill>
                            <a:schemeClr val="tx1"/>
                          </a:solidFill>
                        </a:rPr>
                        <a:t>プラグインハイブリッド自動車（</a:t>
                      </a:r>
                      <a:r>
                        <a:rPr kumimoji="1" lang="en-US" altLang="ja-JP" sz="1600" dirty="0">
                          <a:solidFill>
                            <a:schemeClr val="tx1"/>
                          </a:solidFill>
                        </a:rPr>
                        <a:t>PHEV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ハイブリッド自動車（</a:t>
                      </a:r>
                      <a:r>
                        <a:rPr kumimoji="1" lang="en-US" altLang="ja-JP" sz="1600" dirty="0">
                          <a:solidFill>
                            <a:schemeClr val="tx1"/>
                          </a:solidFill>
                        </a:rPr>
                        <a:t>HEV</a:t>
                      </a:r>
                      <a:r>
                        <a:rPr kumimoji="1" lang="ja-JP" alt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dirty="0">
                        <a:solidFill>
                          <a:schemeClr val="tx1"/>
                        </a:solidFill>
                      </a:endParaRPr>
                    </a:p>
                  </a:txBody>
                  <a:tcPr>
                    <a:solidFill>
                      <a:schemeClr val="accent1">
                        <a:lumMod val="40000"/>
                        <a:lumOff val="60000"/>
                      </a:schemeClr>
                    </a:solidFill>
                  </a:tcPr>
                </a:tc>
                <a:tc rowSpan="2">
                  <a:txBody>
                    <a:bodyPr/>
                    <a:lstStyle/>
                    <a:p>
                      <a:pPr algn="ctr"/>
                      <a:r>
                        <a:rPr kumimoji="1" lang="ja-JP" altLang="en-US" sz="1600" dirty="0">
                          <a:solidFill>
                            <a:schemeClr val="tx1"/>
                          </a:solidFill>
                        </a:rPr>
                        <a:t>ガソリン・ﾃﾞｨｰｾﾞﾙ自動車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29985">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tc>
                  <a:txBody>
                    <a:bodyPr/>
                    <a:lstStyle/>
                    <a:p>
                      <a:pPr algn="ctr"/>
                      <a:r>
                        <a:rPr kumimoji="1" lang="ja-JP" altLang="en-US" sz="1600" dirty="0">
                          <a:solidFill>
                            <a:schemeClr val="tx1"/>
                          </a:solidFill>
                        </a:rPr>
                        <a:t>トヨタ型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600" dirty="0">
                          <a:solidFill>
                            <a:schemeClr val="tx1"/>
                          </a:solidFill>
                        </a:rPr>
                        <a:t>日産型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kumimoji="1" lang="ja-JP" altLang="en-US"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1"/>
                  </a:ext>
                </a:extLst>
              </a:tr>
              <a:tr h="1794194">
                <a:tc>
                  <a:txBody>
                    <a:bodyPr/>
                    <a:lstStyle/>
                    <a:p>
                      <a:pPr algn="ctr"/>
                      <a:r>
                        <a:rPr kumimoji="1" lang="ja-JP" altLang="en-US" dirty="0"/>
                        <a:t>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0383">
                <a:tc>
                  <a:txBody>
                    <a:bodyPr/>
                    <a:lstStyle/>
                    <a:p>
                      <a:pPr algn="ctr"/>
                      <a:r>
                        <a:rPr kumimoji="1" lang="ja-JP" altLang="en-US" dirty="0"/>
                        <a:t>長所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r>
                        <a:rPr kumimoji="1" lang="ja-JP" altLang="en-US" sz="1200" dirty="0"/>
                        <a:t>・航続距離が長い</a:t>
                      </a:r>
                      <a:endParaRPr kumimoji="1" lang="en-US" altLang="ja-JP" sz="1200" dirty="0"/>
                    </a:p>
                    <a:p>
                      <a:r>
                        <a:rPr kumimoji="1" lang="ja-JP" altLang="en-US" sz="1200" dirty="0"/>
                        <a:t>・充填時間が短い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・電動モード時は走行時に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出されない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・電欠してもエンジンで走行が可能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200" dirty="0"/>
                        <a:t>・従来のガソリン車に比べて燃費が優れている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・本体価格の手ごろさや燃料供給体制が整っていることから最も普及している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0383">
                <a:tc>
                  <a:txBody>
                    <a:bodyPr/>
                    <a:lstStyle/>
                    <a:p>
                      <a:pPr algn="ctr"/>
                      <a:r>
                        <a:rPr kumimoji="1" lang="ja-JP" altLang="en-US" dirty="0"/>
                        <a:t>短所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・充填インフラコストが高い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・コストが高い</a:t>
                      </a:r>
                      <a:endParaRPr kumimoji="1" lang="en-US" altLang="ja-JP" sz="1200" dirty="0"/>
                    </a:p>
                    <a:p>
                      <a:r>
                        <a:rPr kumimoji="1" lang="ja-JP" altLang="en-US" sz="1200" dirty="0"/>
                        <a:t>・航続距離が短い</a:t>
                      </a:r>
                      <a:endParaRPr kumimoji="1" lang="en-US" altLang="ja-JP" sz="1200" dirty="0"/>
                    </a:p>
                    <a:p>
                      <a:r>
                        <a:rPr kumimoji="1" lang="ja-JP" altLang="en-US" sz="1200" dirty="0"/>
                        <a:t>・充電時間が長い</a:t>
                      </a:r>
                      <a:endParaRPr kumimoji="1" lang="en-US" altLang="ja-JP" sz="1200" dirty="0"/>
                    </a:p>
                    <a:p>
                      <a:r>
                        <a:rPr kumimoji="1" lang="ja-JP" altLang="en-US" sz="1200" dirty="0"/>
                        <a:t>・電池製造時に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・エンジンモード時は走行時に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・コストが高い</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・ガソリン車ほどではないが走行時に</a:t>
                      </a:r>
                      <a:r>
                        <a:rPr kumimoji="1" lang="en-US" altLang="ja-JP" sz="1200" dirty="0"/>
                        <a:t>CO</a:t>
                      </a:r>
                      <a:r>
                        <a:rPr kumimoji="1" lang="en-US" altLang="ja-JP" sz="1200" baseline="-25000" dirty="0"/>
                        <a:t>2</a:t>
                      </a:r>
                      <a:r>
                        <a:rPr kumimoji="1" lang="ja-JP" altLang="en-US" sz="1200" dirty="0" err="1"/>
                        <a:t>が排</a:t>
                      </a:r>
                      <a:r>
                        <a:rPr kumimoji="1" lang="ja-JP" altLang="en-US" sz="1200" dirty="0"/>
                        <a:t>出される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a:t>
                      </a:r>
                      <a:r>
                        <a:rPr kumimoji="1" lang="en-US" altLang="ja-JP" sz="1200" dirty="0"/>
                        <a:t>CO</a:t>
                      </a:r>
                      <a:r>
                        <a:rPr kumimoji="1" lang="en-US" altLang="ja-JP" sz="1200" baseline="-25000" dirty="0"/>
                        <a:t>2</a:t>
                      </a:r>
                      <a:r>
                        <a:rPr kumimoji="1" lang="en-US" altLang="ja-JP" sz="1200" dirty="0"/>
                        <a:t>,</a:t>
                      </a:r>
                      <a:r>
                        <a:rPr kumimoji="1" lang="ja-JP" altLang="en-US" sz="1200" dirty="0"/>
                        <a:t>大気汚染物質を排出する。</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0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2023</a:t>
                      </a:r>
                      <a:r>
                        <a:rPr kumimoji="1" lang="ja-JP" altLang="en-US" sz="1600" dirty="0"/>
                        <a:t>時点の普及率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0.01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0.2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0.3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15.2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84.2 </a:t>
                      </a:r>
                      <a:r>
                        <a:rPr kumimoji="1" lang="ja-JP" alt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99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2030</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r>
                        <a:rPr kumimoji="1" lang="en-US" altLang="ja-JP" sz="1800" dirty="0"/>
                        <a:t>3</a:t>
                      </a:r>
                      <a:r>
                        <a:rPr kumimoji="1" lang="ja-JP" alt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20-30 </a:t>
                      </a:r>
                      <a:r>
                        <a:rPr kumimoji="1" lang="ja-JP" altLang="en-US" sz="1800"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40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30</a:t>
                      </a:r>
                      <a:r>
                        <a:rPr kumimoji="1" lang="ja-JP" altLang="en-US" sz="1800" dirty="0"/>
                        <a:t>～</a:t>
                      </a:r>
                      <a:r>
                        <a:rPr kumimoji="1" lang="en-US" altLang="ja-JP" sz="1800" dirty="0"/>
                        <a:t>50 </a:t>
                      </a:r>
                      <a:r>
                        <a:rPr kumimoji="1" lang="ja-JP" alt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56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2035</a:t>
                      </a:r>
                      <a:r>
                        <a:rPr kumimoji="1" lang="ja-JP" altLang="en-US" sz="1600" dirty="0"/>
                        <a:t>年目標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t>100 </a:t>
                      </a:r>
                      <a:r>
                        <a:rPr kumimoji="1" lang="ja-JP" altLang="en-US" sz="24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0</a:t>
                      </a:r>
                      <a:r>
                        <a:rPr kumimoji="1" lang="ja-JP" altLang="en-US" b="1"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正方形/長方形 3"/>
          <p:cNvSpPr/>
          <p:nvPr/>
        </p:nvSpPr>
        <p:spPr>
          <a:xfrm>
            <a:off x="139158" y="6530140"/>
            <a:ext cx="8595506" cy="400110"/>
          </a:xfrm>
          <a:prstGeom prst="rect">
            <a:avLst/>
          </a:prstGeom>
        </p:spPr>
        <p:txBody>
          <a:bodyPr wrap="square">
            <a:spAutoFit/>
          </a:bodyPr>
          <a:lstStyle/>
          <a:p>
            <a:r>
              <a:rPr lang="ja-JP" altLang="en-US" sz="1000" dirty="0"/>
              <a:t>出典：資源エネルギー庁　エネこれ</a:t>
            </a:r>
            <a:r>
              <a:rPr lang="en-US" altLang="ja-JP" sz="1000" dirty="0"/>
              <a:t>『</a:t>
            </a:r>
            <a:r>
              <a:rPr lang="ja-JP" altLang="en-US" sz="1000" dirty="0"/>
              <a:t>自動車の“脱炭素化”のいま～日本の戦略は？電動車はどのくらい売れている？</a:t>
            </a:r>
            <a:r>
              <a:rPr lang="en-US" altLang="ja-JP" sz="1000" dirty="0"/>
              <a:t>』</a:t>
            </a:r>
            <a:r>
              <a:rPr lang="ja-JP" altLang="en-US" sz="1000" dirty="0"/>
              <a:t>（</a:t>
            </a:r>
            <a:r>
              <a:rPr lang="en-US" altLang="ja-JP" sz="1000" dirty="0"/>
              <a:t>2022</a:t>
            </a:r>
            <a:r>
              <a:rPr lang="ja-JP" altLang="en-US" sz="1000" dirty="0"/>
              <a:t>年</a:t>
            </a:r>
            <a:r>
              <a:rPr lang="en-US" altLang="ja-JP" sz="1000" dirty="0"/>
              <a:t>10</a:t>
            </a:r>
            <a:r>
              <a:rPr lang="ja-JP" altLang="en-US" sz="1000" dirty="0"/>
              <a:t>月）</a:t>
            </a:r>
            <a:r>
              <a:rPr lang="en-US" altLang="ja-JP" sz="1000" dirty="0"/>
              <a:t>https://www.enecho.meti.go.jp/about/special/johoteikyo/xev_2022now.html</a:t>
            </a:r>
            <a:endParaRPr lang="ja-JP" altLang="en-US" sz="1000" dirty="0"/>
          </a:p>
        </p:txBody>
      </p:sp>
      <p:sp>
        <p:nvSpPr>
          <p:cNvPr id="7" name="角丸四角形 6"/>
          <p:cNvSpPr/>
          <p:nvPr/>
        </p:nvSpPr>
        <p:spPr>
          <a:xfrm>
            <a:off x="1843087" y="1285875"/>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1895682" y="1401384"/>
            <a:ext cx="809210" cy="352425"/>
            <a:chOff x="191330" y="1323974"/>
            <a:chExt cx="809210" cy="352425"/>
          </a:xfrm>
        </p:grpSpPr>
        <p:pic>
          <p:nvPicPr>
            <p:cNvPr id="19" name="図 18"/>
            <p:cNvPicPr>
              <a:picLocks noChangeAspect="1"/>
            </p:cNvPicPr>
            <p:nvPr/>
          </p:nvPicPr>
          <p:blipFill>
            <a:blip r:embed="rId3"/>
            <a:stretch>
              <a:fillRect/>
            </a:stretch>
          </p:blipFill>
          <p:spPr>
            <a:xfrm>
              <a:off x="191330" y="1323974"/>
              <a:ext cx="152400" cy="352425"/>
            </a:xfrm>
            <a:prstGeom prst="rect">
              <a:avLst/>
            </a:prstGeom>
          </p:spPr>
        </p:pic>
        <p:pic>
          <p:nvPicPr>
            <p:cNvPr id="20" name="図 19"/>
            <p:cNvPicPr>
              <a:picLocks noChangeAspect="1"/>
            </p:cNvPicPr>
            <p:nvPr/>
          </p:nvPicPr>
          <p:blipFill>
            <a:blip r:embed="rId3"/>
            <a:stretch>
              <a:fillRect/>
            </a:stretch>
          </p:blipFill>
          <p:spPr>
            <a:xfrm>
              <a:off x="848140" y="1323974"/>
              <a:ext cx="152400" cy="352425"/>
            </a:xfrm>
            <a:prstGeom prst="rect">
              <a:avLst/>
            </a:prstGeom>
          </p:spPr>
        </p:pic>
        <p:cxnSp>
          <p:nvCxnSpPr>
            <p:cNvPr id="21" name="直線コネクタ 20"/>
            <p:cNvCxnSpPr>
              <a:stCxn id="19" idx="3"/>
              <a:endCxn id="20"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 name="カギ線コネクタ 10"/>
          <p:cNvCxnSpPr>
            <a:stCxn id="15" idx="1"/>
          </p:cNvCxnSpPr>
          <p:nvPr/>
        </p:nvCxnSpPr>
        <p:spPr>
          <a:xfrm rot="10800000" flipV="1">
            <a:off x="1962357" y="1921185"/>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p:nvPr/>
        </p:nvCxnSpPr>
        <p:spPr>
          <a:xfrm rot="16200000" flipH="1">
            <a:off x="1981782" y="2488120"/>
            <a:ext cx="469375" cy="167636"/>
          </a:xfrm>
          <a:prstGeom prst="bentConnector3">
            <a:avLst>
              <a:gd name="adj1" fmla="val 535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438642" y="2136001"/>
            <a:ext cx="260574" cy="434203"/>
          </a:xfrm>
          <a:prstGeom prst="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水素</a:t>
            </a:r>
            <a:endParaRPr kumimoji="1" lang="en-US" altLang="ja-JP" sz="900" dirty="0"/>
          </a:p>
          <a:p>
            <a:pPr algn="ctr"/>
            <a:r>
              <a:rPr kumimoji="1" lang="ja-JP" altLang="en-US" sz="900" dirty="0"/>
              <a:t>タンク</a:t>
            </a:r>
          </a:p>
        </p:txBody>
      </p:sp>
      <p:cxnSp>
        <p:nvCxnSpPr>
          <p:cNvPr id="14" name="カギ線コネクタ 13"/>
          <p:cNvCxnSpPr/>
          <p:nvPr/>
        </p:nvCxnSpPr>
        <p:spPr>
          <a:xfrm rot="16200000" flipV="1">
            <a:off x="2472007" y="2001676"/>
            <a:ext cx="214814" cy="53835"/>
          </a:xfrm>
          <a:prstGeom prst="bentConnector3">
            <a:avLst>
              <a:gd name="adj1" fmla="val 103209"/>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044727" y="1796839"/>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grpSp>
        <p:nvGrpSpPr>
          <p:cNvPr id="9" name="グループ化 8"/>
          <p:cNvGrpSpPr/>
          <p:nvPr/>
        </p:nvGrpSpPr>
        <p:grpSpPr>
          <a:xfrm>
            <a:off x="1895682" y="2636043"/>
            <a:ext cx="809210" cy="352425"/>
            <a:chOff x="191330" y="1323974"/>
            <a:chExt cx="809210" cy="352425"/>
          </a:xfrm>
        </p:grpSpPr>
        <p:pic>
          <p:nvPicPr>
            <p:cNvPr id="16" name="図 15"/>
            <p:cNvPicPr>
              <a:picLocks noChangeAspect="1"/>
            </p:cNvPicPr>
            <p:nvPr/>
          </p:nvPicPr>
          <p:blipFill>
            <a:blip r:embed="rId3"/>
            <a:stretch>
              <a:fillRect/>
            </a:stretch>
          </p:blipFill>
          <p:spPr>
            <a:xfrm>
              <a:off x="191330" y="1323974"/>
              <a:ext cx="152400" cy="352425"/>
            </a:xfrm>
            <a:prstGeom prst="rect">
              <a:avLst/>
            </a:prstGeom>
          </p:spPr>
        </p:pic>
        <p:pic>
          <p:nvPicPr>
            <p:cNvPr id="17" name="図 16"/>
            <p:cNvPicPr>
              <a:picLocks noChangeAspect="1"/>
            </p:cNvPicPr>
            <p:nvPr/>
          </p:nvPicPr>
          <p:blipFill>
            <a:blip r:embed="rId3"/>
            <a:stretch>
              <a:fillRect/>
            </a:stretch>
          </p:blipFill>
          <p:spPr>
            <a:xfrm>
              <a:off x="848140" y="1323974"/>
              <a:ext cx="152400" cy="352425"/>
            </a:xfrm>
            <a:prstGeom prst="rect">
              <a:avLst/>
            </a:prstGeom>
          </p:spPr>
        </p:pic>
        <p:cxnSp>
          <p:nvCxnSpPr>
            <p:cNvPr id="18" name="直線コネクタ 17"/>
            <p:cNvCxnSpPr>
              <a:stCxn id="16" idx="3"/>
              <a:endCxn id="1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a:off x="1857582" y="2158285"/>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nvGrpSpPr>
          <p:cNvPr id="24" name="グループ化 23"/>
          <p:cNvGrpSpPr/>
          <p:nvPr/>
        </p:nvGrpSpPr>
        <p:grpSpPr>
          <a:xfrm>
            <a:off x="4467230" y="1290637"/>
            <a:ext cx="914400" cy="1790700"/>
            <a:chOff x="133350" y="1181100"/>
            <a:chExt cx="914400" cy="1790700"/>
          </a:xfrm>
        </p:grpSpPr>
        <p:sp>
          <p:nvSpPr>
            <p:cNvPr id="25" name="角丸四角形 2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185945" y="1296609"/>
              <a:ext cx="809210" cy="352425"/>
              <a:chOff x="191330" y="1323974"/>
              <a:chExt cx="809210" cy="352425"/>
            </a:xfrm>
          </p:grpSpPr>
          <p:pic>
            <p:nvPicPr>
              <p:cNvPr id="37" name="図 36"/>
              <p:cNvPicPr>
                <a:picLocks noChangeAspect="1"/>
              </p:cNvPicPr>
              <p:nvPr/>
            </p:nvPicPr>
            <p:blipFill>
              <a:blip r:embed="rId3"/>
              <a:stretch>
                <a:fillRect/>
              </a:stretch>
            </p:blipFill>
            <p:spPr>
              <a:xfrm>
                <a:off x="191330" y="1323974"/>
                <a:ext cx="152400" cy="352425"/>
              </a:xfrm>
              <a:prstGeom prst="rect">
                <a:avLst/>
              </a:prstGeom>
            </p:spPr>
          </p:pic>
          <p:pic>
            <p:nvPicPr>
              <p:cNvPr id="38" name="図 37"/>
              <p:cNvPicPr>
                <a:picLocks noChangeAspect="1"/>
              </p:cNvPicPr>
              <p:nvPr/>
            </p:nvPicPr>
            <p:blipFill>
              <a:blip r:embed="rId3"/>
              <a:stretch>
                <a:fillRect/>
              </a:stretch>
            </p:blipFill>
            <p:spPr>
              <a:xfrm>
                <a:off x="848140" y="1323974"/>
                <a:ext cx="152400" cy="352425"/>
              </a:xfrm>
              <a:prstGeom prst="rect">
                <a:avLst/>
              </a:prstGeom>
            </p:spPr>
          </p:pic>
          <p:cxnSp>
            <p:nvCxnSpPr>
              <p:cNvPr id="39" name="直線コネクタ 38"/>
              <p:cNvCxnSpPr>
                <a:stCxn id="37" idx="3"/>
                <a:endCxn id="38"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85945" y="2531268"/>
              <a:ext cx="809210" cy="352425"/>
              <a:chOff x="191330" y="1323974"/>
              <a:chExt cx="809210" cy="352425"/>
            </a:xfrm>
          </p:grpSpPr>
          <p:pic>
            <p:nvPicPr>
              <p:cNvPr id="34" name="図 33"/>
              <p:cNvPicPr>
                <a:picLocks noChangeAspect="1"/>
              </p:cNvPicPr>
              <p:nvPr/>
            </p:nvPicPr>
            <p:blipFill>
              <a:blip r:embed="rId3"/>
              <a:stretch>
                <a:fillRect/>
              </a:stretch>
            </p:blipFill>
            <p:spPr>
              <a:xfrm>
                <a:off x="191330" y="1323974"/>
                <a:ext cx="152400" cy="352425"/>
              </a:xfrm>
              <a:prstGeom prst="rect">
                <a:avLst/>
              </a:prstGeom>
            </p:spPr>
          </p:pic>
          <p:pic>
            <p:nvPicPr>
              <p:cNvPr id="35" name="図 34"/>
              <p:cNvPicPr>
                <a:picLocks noChangeAspect="1"/>
              </p:cNvPicPr>
              <p:nvPr/>
            </p:nvPicPr>
            <p:blipFill>
              <a:blip r:embed="rId3"/>
              <a:stretch>
                <a:fillRect/>
              </a:stretch>
            </p:blipFill>
            <p:spPr>
              <a:xfrm>
                <a:off x="848140" y="1323974"/>
                <a:ext cx="152400" cy="352425"/>
              </a:xfrm>
              <a:prstGeom prst="rect">
                <a:avLst/>
              </a:prstGeom>
            </p:spPr>
          </p:pic>
          <p:cxnSp>
            <p:nvCxnSpPr>
              <p:cNvPr id="36" name="直線コネクタ 35"/>
              <p:cNvCxnSpPr>
                <a:stCxn id="34" idx="3"/>
                <a:endCxn id="3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8" name="カギ線コネクタ 27"/>
            <p:cNvCxnSpPr>
              <a:stCxn id="32"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31" name="カギ線コネクタ 30"/>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33" name="正方形/長方形 32"/>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40" name="台形 39"/>
          <p:cNvSpPr/>
          <p:nvPr/>
        </p:nvSpPr>
        <p:spPr>
          <a:xfrm rot="16200000">
            <a:off x="5321476" y="1887846"/>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476465" y="1676874"/>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cxnSp>
        <p:nvCxnSpPr>
          <p:cNvPr id="42" name="カギ線コネクタ 41"/>
          <p:cNvCxnSpPr/>
          <p:nvPr/>
        </p:nvCxnSpPr>
        <p:spPr>
          <a:xfrm flipV="1">
            <a:off x="4787527" y="2312580"/>
            <a:ext cx="282019" cy="1"/>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5247910" y="1925945"/>
            <a:ext cx="162" cy="18046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a:off x="3077776" y="1285875"/>
            <a:ext cx="914400" cy="1790700"/>
            <a:chOff x="133350" y="1181100"/>
            <a:chExt cx="914400" cy="1790700"/>
          </a:xfrm>
        </p:grpSpPr>
        <p:sp>
          <p:nvSpPr>
            <p:cNvPr id="45" name="角丸四角形 44"/>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46" name="グループ化 45"/>
            <p:cNvGrpSpPr/>
            <p:nvPr/>
          </p:nvGrpSpPr>
          <p:grpSpPr>
            <a:xfrm>
              <a:off x="185945" y="1296609"/>
              <a:ext cx="809210" cy="352425"/>
              <a:chOff x="191330" y="1323974"/>
              <a:chExt cx="809210" cy="352425"/>
            </a:xfrm>
          </p:grpSpPr>
          <p:pic>
            <p:nvPicPr>
              <p:cNvPr id="56" name="図 55"/>
              <p:cNvPicPr>
                <a:picLocks noChangeAspect="1"/>
              </p:cNvPicPr>
              <p:nvPr/>
            </p:nvPicPr>
            <p:blipFill>
              <a:blip r:embed="rId3"/>
              <a:stretch>
                <a:fillRect/>
              </a:stretch>
            </p:blipFill>
            <p:spPr>
              <a:xfrm>
                <a:off x="191330" y="1323974"/>
                <a:ext cx="152400" cy="352425"/>
              </a:xfrm>
              <a:prstGeom prst="rect">
                <a:avLst/>
              </a:prstGeom>
            </p:spPr>
          </p:pic>
          <p:pic>
            <p:nvPicPr>
              <p:cNvPr id="57" name="図 56"/>
              <p:cNvPicPr>
                <a:picLocks noChangeAspect="1"/>
              </p:cNvPicPr>
              <p:nvPr/>
            </p:nvPicPr>
            <p:blipFill>
              <a:blip r:embed="rId3"/>
              <a:stretch>
                <a:fillRect/>
              </a:stretch>
            </p:blipFill>
            <p:spPr>
              <a:xfrm>
                <a:off x="848140" y="1323974"/>
                <a:ext cx="152400" cy="352425"/>
              </a:xfrm>
              <a:prstGeom prst="rect">
                <a:avLst/>
              </a:prstGeom>
            </p:spPr>
          </p:pic>
          <p:cxnSp>
            <p:nvCxnSpPr>
              <p:cNvPr id="58" name="直線コネクタ 57"/>
              <p:cNvCxnSpPr>
                <a:stCxn id="56" idx="3"/>
                <a:endCxn id="57"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185945" y="2531268"/>
              <a:ext cx="809210" cy="352425"/>
              <a:chOff x="191330" y="1323974"/>
              <a:chExt cx="809210" cy="352425"/>
            </a:xfrm>
          </p:grpSpPr>
          <p:pic>
            <p:nvPicPr>
              <p:cNvPr id="53" name="図 52"/>
              <p:cNvPicPr>
                <a:picLocks noChangeAspect="1"/>
              </p:cNvPicPr>
              <p:nvPr/>
            </p:nvPicPr>
            <p:blipFill>
              <a:blip r:embed="rId3"/>
              <a:stretch>
                <a:fillRect/>
              </a:stretch>
            </p:blipFill>
            <p:spPr>
              <a:xfrm>
                <a:off x="191330" y="1323974"/>
                <a:ext cx="152400" cy="352425"/>
              </a:xfrm>
              <a:prstGeom prst="rect">
                <a:avLst/>
              </a:prstGeom>
            </p:spPr>
          </p:pic>
          <p:pic>
            <p:nvPicPr>
              <p:cNvPr id="54" name="図 53"/>
              <p:cNvPicPr>
                <a:picLocks noChangeAspect="1"/>
              </p:cNvPicPr>
              <p:nvPr/>
            </p:nvPicPr>
            <p:blipFill>
              <a:blip r:embed="rId3"/>
              <a:stretch>
                <a:fillRect/>
              </a:stretch>
            </p:blipFill>
            <p:spPr>
              <a:xfrm>
                <a:off x="848140" y="1323974"/>
                <a:ext cx="152400" cy="352425"/>
              </a:xfrm>
              <a:prstGeom prst="rect">
                <a:avLst/>
              </a:prstGeom>
            </p:spPr>
          </p:pic>
          <p:cxnSp>
            <p:nvCxnSpPr>
              <p:cNvPr id="55" name="直線コネクタ 54"/>
              <p:cNvCxnSpPr>
                <a:stCxn id="53" idx="3"/>
                <a:endCxn id="54"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8" name="カギ線コネクタ 47"/>
            <p:cNvCxnSpPr>
              <a:stCxn id="51"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p:nvPr/>
          </p:nvCxnSpPr>
          <p:spPr>
            <a:xfrm rot="10800000" flipV="1">
              <a:off x="837998" y="1816408"/>
              <a:ext cx="166267" cy="3"/>
            </a:xfrm>
            <a:prstGeom prst="bentConnector3">
              <a:avLst>
                <a:gd name="adj1"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52" name="正方形/長方形 51"/>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sp>
        <p:nvSpPr>
          <p:cNvPr id="59" name="台形 58"/>
          <p:cNvSpPr/>
          <p:nvPr/>
        </p:nvSpPr>
        <p:spPr>
          <a:xfrm rot="16200000">
            <a:off x="3932022" y="1883084"/>
            <a:ext cx="119062" cy="76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4087011" y="1672112"/>
            <a:ext cx="159029" cy="1223963"/>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コンセント（外部給電）</a:t>
            </a:r>
          </a:p>
        </p:txBody>
      </p:sp>
      <p:grpSp>
        <p:nvGrpSpPr>
          <p:cNvPr id="61" name="グループ化 60"/>
          <p:cNvGrpSpPr/>
          <p:nvPr/>
        </p:nvGrpSpPr>
        <p:grpSpPr>
          <a:xfrm>
            <a:off x="7319569" y="1285875"/>
            <a:ext cx="914400" cy="1790700"/>
            <a:chOff x="133350" y="1181100"/>
            <a:chExt cx="914400" cy="1790700"/>
          </a:xfrm>
        </p:grpSpPr>
        <p:sp>
          <p:nvSpPr>
            <p:cNvPr id="62" name="角丸四角形 61"/>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63" name="グループ化 62"/>
            <p:cNvGrpSpPr/>
            <p:nvPr/>
          </p:nvGrpSpPr>
          <p:grpSpPr>
            <a:xfrm>
              <a:off x="185945" y="1296609"/>
              <a:ext cx="809210" cy="352425"/>
              <a:chOff x="191330" y="1323974"/>
              <a:chExt cx="809210" cy="352425"/>
            </a:xfrm>
          </p:grpSpPr>
          <p:pic>
            <p:nvPicPr>
              <p:cNvPr id="74" name="図 73"/>
              <p:cNvPicPr>
                <a:picLocks noChangeAspect="1"/>
              </p:cNvPicPr>
              <p:nvPr/>
            </p:nvPicPr>
            <p:blipFill>
              <a:blip r:embed="rId3"/>
              <a:stretch>
                <a:fillRect/>
              </a:stretch>
            </p:blipFill>
            <p:spPr>
              <a:xfrm>
                <a:off x="191330" y="1323974"/>
                <a:ext cx="152400" cy="352425"/>
              </a:xfrm>
              <a:prstGeom prst="rect">
                <a:avLst/>
              </a:prstGeom>
            </p:spPr>
          </p:pic>
          <p:pic>
            <p:nvPicPr>
              <p:cNvPr id="75" name="図 74"/>
              <p:cNvPicPr>
                <a:picLocks noChangeAspect="1"/>
              </p:cNvPicPr>
              <p:nvPr/>
            </p:nvPicPr>
            <p:blipFill>
              <a:blip r:embed="rId3"/>
              <a:stretch>
                <a:fillRect/>
              </a:stretch>
            </p:blipFill>
            <p:spPr>
              <a:xfrm>
                <a:off x="848140" y="1323974"/>
                <a:ext cx="152400" cy="352425"/>
              </a:xfrm>
              <a:prstGeom prst="rect">
                <a:avLst/>
              </a:prstGeom>
            </p:spPr>
          </p:pic>
          <p:cxnSp>
            <p:nvCxnSpPr>
              <p:cNvPr id="76" name="直線コネクタ 75"/>
              <p:cNvCxnSpPr>
                <a:stCxn id="74" idx="3"/>
                <a:endCxn id="75"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185945" y="2531268"/>
              <a:ext cx="809210" cy="352425"/>
              <a:chOff x="191330" y="1323974"/>
              <a:chExt cx="809210" cy="352425"/>
            </a:xfrm>
          </p:grpSpPr>
          <p:pic>
            <p:nvPicPr>
              <p:cNvPr id="71" name="図 70"/>
              <p:cNvPicPr>
                <a:picLocks noChangeAspect="1"/>
              </p:cNvPicPr>
              <p:nvPr/>
            </p:nvPicPr>
            <p:blipFill>
              <a:blip r:embed="rId3"/>
              <a:stretch>
                <a:fillRect/>
              </a:stretch>
            </p:blipFill>
            <p:spPr>
              <a:xfrm>
                <a:off x="191330" y="1323974"/>
                <a:ext cx="152400" cy="352425"/>
              </a:xfrm>
              <a:prstGeom prst="rect">
                <a:avLst/>
              </a:prstGeom>
            </p:spPr>
          </p:pic>
          <p:pic>
            <p:nvPicPr>
              <p:cNvPr id="72" name="図 71"/>
              <p:cNvPicPr>
                <a:picLocks noChangeAspect="1"/>
              </p:cNvPicPr>
              <p:nvPr/>
            </p:nvPicPr>
            <p:blipFill>
              <a:blip r:embed="rId3"/>
              <a:stretch>
                <a:fillRect/>
              </a:stretch>
            </p:blipFill>
            <p:spPr>
              <a:xfrm>
                <a:off x="848140" y="1323974"/>
                <a:ext cx="152400" cy="352425"/>
              </a:xfrm>
              <a:prstGeom prst="rect">
                <a:avLst/>
              </a:prstGeom>
            </p:spPr>
          </p:pic>
          <p:cxnSp>
            <p:nvCxnSpPr>
              <p:cNvPr id="73" name="直線コネクタ 72"/>
              <p:cNvCxnSpPr>
                <a:stCxn id="71" idx="3"/>
                <a:endCxn id="7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5" name="カギ線コネクタ 64"/>
            <p:cNvCxnSpPr>
              <a:stCxn id="69"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68" name="カギ線コネクタ 67"/>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70" name="正方形/長方形 69"/>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grpSp>
        <p:nvGrpSpPr>
          <p:cNvPr id="78" name="グループ化 77"/>
          <p:cNvGrpSpPr/>
          <p:nvPr/>
        </p:nvGrpSpPr>
        <p:grpSpPr>
          <a:xfrm>
            <a:off x="5927304" y="1285875"/>
            <a:ext cx="914400" cy="1790700"/>
            <a:chOff x="133350" y="1181100"/>
            <a:chExt cx="914400" cy="1790700"/>
          </a:xfrm>
        </p:grpSpPr>
        <p:sp>
          <p:nvSpPr>
            <p:cNvPr id="79" name="角丸四角形 78"/>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80" name="グループ化 79"/>
            <p:cNvGrpSpPr/>
            <p:nvPr/>
          </p:nvGrpSpPr>
          <p:grpSpPr>
            <a:xfrm>
              <a:off x="185945" y="1296609"/>
              <a:ext cx="809210" cy="352425"/>
              <a:chOff x="191330" y="1323974"/>
              <a:chExt cx="809210" cy="352425"/>
            </a:xfrm>
          </p:grpSpPr>
          <p:pic>
            <p:nvPicPr>
              <p:cNvPr id="91" name="図 90"/>
              <p:cNvPicPr>
                <a:picLocks noChangeAspect="1"/>
              </p:cNvPicPr>
              <p:nvPr/>
            </p:nvPicPr>
            <p:blipFill>
              <a:blip r:embed="rId3"/>
              <a:stretch>
                <a:fillRect/>
              </a:stretch>
            </p:blipFill>
            <p:spPr>
              <a:xfrm>
                <a:off x="191330" y="1323974"/>
                <a:ext cx="152400" cy="352425"/>
              </a:xfrm>
              <a:prstGeom prst="rect">
                <a:avLst/>
              </a:prstGeom>
            </p:spPr>
          </p:pic>
          <p:pic>
            <p:nvPicPr>
              <p:cNvPr id="92" name="図 91"/>
              <p:cNvPicPr>
                <a:picLocks noChangeAspect="1"/>
              </p:cNvPicPr>
              <p:nvPr/>
            </p:nvPicPr>
            <p:blipFill>
              <a:blip r:embed="rId3"/>
              <a:stretch>
                <a:fillRect/>
              </a:stretch>
            </p:blipFill>
            <p:spPr>
              <a:xfrm>
                <a:off x="848140" y="1323974"/>
                <a:ext cx="152400" cy="352425"/>
              </a:xfrm>
              <a:prstGeom prst="rect">
                <a:avLst/>
              </a:prstGeom>
            </p:spPr>
          </p:pic>
          <p:cxnSp>
            <p:nvCxnSpPr>
              <p:cNvPr id="93" name="直線コネクタ 92"/>
              <p:cNvCxnSpPr>
                <a:stCxn id="91" idx="3"/>
                <a:endCxn id="92"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 name="グループ化 80"/>
            <p:cNvGrpSpPr/>
            <p:nvPr/>
          </p:nvGrpSpPr>
          <p:grpSpPr>
            <a:xfrm>
              <a:off x="185945" y="2531268"/>
              <a:ext cx="809210" cy="352425"/>
              <a:chOff x="191330" y="1323974"/>
              <a:chExt cx="809210" cy="352425"/>
            </a:xfrm>
          </p:grpSpPr>
          <p:pic>
            <p:nvPicPr>
              <p:cNvPr id="88" name="図 87"/>
              <p:cNvPicPr>
                <a:picLocks noChangeAspect="1"/>
              </p:cNvPicPr>
              <p:nvPr/>
            </p:nvPicPr>
            <p:blipFill>
              <a:blip r:embed="rId3"/>
              <a:stretch>
                <a:fillRect/>
              </a:stretch>
            </p:blipFill>
            <p:spPr>
              <a:xfrm>
                <a:off x="191330" y="1323974"/>
                <a:ext cx="152400" cy="352425"/>
              </a:xfrm>
              <a:prstGeom prst="rect">
                <a:avLst/>
              </a:prstGeom>
            </p:spPr>
          </p:pic>
          <p:pic>
            <p:nvPicPr>
              <p:cNvPr id="89" name="図 88"/>
              <p:cNvPicPr>
                <a:picLocks noChangeAspect="1"/>
              </p:cNvPicPr>
              <p:nvPr/>
            </p:nvPicPr>
            <p:blipFill>
              <a:blip r:embed="rId3"/>
              <a:stretch>
                <a:fillRect/>
              </a:stretch>
            </p:blipFill>
            <p:spPr>
              <a:xfrm>
                <a:off x="848140" y="1323974"/>
                <a:ext cx="152400" cy="352425"/>
              </a:xfrm>
              <a:prstGeom prst="rect">
                <a:avLst/>
              </a:prstGeom>
            </p:spPr>
          </p:pic>
          <p:cxnSp>
            <p:nvCxnSpPr>
              <p:cNvPr id="90" name="直線コネクタ 89"/>
              <p:cNvCxnSpPr>
                <a:stCxn id="88" idx="3"/>
                <a:endCxn id="89"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2" name="カギ線コネクタ 81"/>
            <p:cNvCxnSpPr>
              <a:stCxn id="86" idx="1"/>
            </p:cNvCxnSpPr>
            <p:nvPr/>
          </p:nvCxnSpPr>
          <p:spPr>
            <a:xfrm rot="10800000" flipV="1">
              <a:off x="252620" y="1816410"/>
              <a:ext cx="82370" cy="237100"/>
            </a:xfrm>
            <a:prstGeom prst="bentConnector2">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6200000" flipH="1">
              <a:off x="265273" y="2336960"/>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cxnSp>
          <p:nvCxnSpPr>
            <p:cNvPr id="85" name="カギ線コネクタ 84"/>
            <p:cNvCxnSpPr/>
            <p:nvPr/>
          </p:nvCxnSpPr>
          <p:spPr>
            <a:xfrm rot="16200000" flipV="1">
              <a:off x="792694" y="1863461"/>
              <a:ext cx="183565" cy="83442"/>
            </a:xfrm>
            <a:prstGeom prst="bentConnector3">
              <a:avLst>
                <a:gd name="adj1" fmla="val 94106"/>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334990" y="1692064"/>
              <a:ext cx="498240" cy="2486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dirty="0"/>
                <a:t>ﾊﾞｯﾃﾘ</a:t>
              </a:r>
              <a:endParaRPr kumimoji="1" lang="ja-JP" altLang="en-US" sz="900" dirty="0"/>
            </a:p>
          </p:txBody>
        </p:sp>
        <p:sp>
          <p:nvSpPr>
            <p:cNvPr id="87" name="正方形/長方形 86"/>
            <p:cNvSpPr/>
            <p:nvPr/>
          </p:nvSpPr>
          <p:spPr>
            <a:xfrm>
              <a:off x="147845" y="2053510"/>
              <a:ext cx="260574" cy="362250"/>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94" name="直線コネクタ 93"/>
          <p:cNvCxnSpPr/>
          <p:nvPr/>
        </p:nvCxnSpPr>
        <p:spPr>
          <a:xfrm>
            <a:off x="6307830"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8605869" y="1285875"/>
            <a:ext cx="914400" cy="1790700"/>
            <a:chOff x="133350" y="1181100"/>
            <a:chExt cx="914400" cy="1790700"/>
          </a:xfrm>
        </p:grpSpPr>
        <p:sp>
          <p:nvSpPr>
            <p:cNvPr id="96" name="角丸四角形 95"/>
            <p:cNvSpPr/>
            <p:nvPr/>
          </p:nvSpPr>
          <p:spPr>
            <a:xfrm>
              <a:off x="133350" y="1181100"/>
              <a:ext cx="914400" cy="17907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97" name="グループ化 96"/>
            <p:cNvGrpSpPr/>
            <p:nvPr/>
          </p:nvGrpSpPr>
          <p:grpSpPr>
            <a:xfrm>
              <a:off x="185945" y="1296609"/>
              <a:ext cx="809210" cy="352425"/>
              <a:chOff x="191330" y="1323974"/>
              <a:chExt cx="809210" cy="352425"/>
            </a:xfrm>
          </p:grpSpPr>
          <p:pic>
            <p:nvPicPr>
              <p:cNvPr id="105" name="図 104"/>
              <p:cNvPicPr>
                <a:picLocks noChangeAspect="1"/>
              </p:cNvPicPr>
              <p:nvPr/>
            </p:nvPicPr>
            <p:blipFill>
              <a:blip r:embed="rId3"/>
              <a:stretch>
                <a:fillRect/>
              </a:stretch>
            </p:blipFill>
            <p:spPr>
              <a:xfrm>
                <a:off x="191330" y="1323974"/>
                <a:ext cx="152400" cy="352425"/>
              </a:xfrm>
              <a:prstGeom prst="rect">
                <a:avLst/>
              </a:prstGeom>
            </p:spPr>
          </p:pic>
          <p:pic>
            <p:nvPicPr>
              <p:cNvPr id="106" name="図 105"/>
              <p:cNvPicPr>
                <a:picLocks noChangeAspect="1"/>
              </p:cNvPicPr>
              <p:nvPr/>
            </p:nvPicPr>
            <p:blipFill>
              <a:blip r:embed="rId3"/>
              <a:stretch>
                <a:fillRect/>
              </a:stretch>
            </p:blipFill>
            <p:spPr>
              <a:xfrm>
                <a:off x="848140" y="1323974"/>
                <a:ext cx="152400" cy="352425"/>
              </a:xfrm>
              <a:prstGeom prst="rect">
                <a:avLst/>
              </a:prstGeom>
            </p:spPr>
          </p:pic>
          <p:cxnSp>
            <p:nvCxnSpPr>
              <p:cNvPr id="107" name="直線コネクタ 106"/>
              <p:cNvCxnSpPr>
                <a:stCxn id="105" idx="3"/>
                <a:endCxn id="106"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a:off x="185945" y="2531268"/>
              <a:ext cx="809210" cy="352425"/>
              <a:chOff x="191330" y="1323974"/>
              <a:chExt cx="809210" cy="352425"/>
            </a:xfrm>
          </p:grpSpPr>
          <p:pic>
            <p:nvPicPr>
              <p:cNvPr id="102" name="図 101"/>
              <p:cNvPicPr>
                <a:picLocks noChangeAspect="1"/>
              </p:cNvPicPr>
              <p:nvPr/>
            </p:nvPicPr>
            <p:blipFill>
              <a:blip r:embed="rId3"/>
              <a:stretch>
                <a:fillRect/>
              </a:stretch>
            </p:blipFill>
            <p:spPr>
              <a:xfrm>
                <a:off x="191330" y="1323974"/>
                <a:ext cx="152400" cy="352425"/>
              </a:xfrm>
              <a:prstGeom prst="rect">
                <a:avLst/>
              </a:prstGeom>
            </p:spPr>
          </p:pic>
          <p:pic>
            <p:nvPicPr>
              <p:cNvPr id="103" name="図 102"/>
              <p:cNvPicPr>
                <a:picLocks noChangeAspect="1"/>
              </p:cNvPicPr>
              <p:nvPr/>
            </p:nvPicPr>
            <p:blipFill>
              <a:blip r:embed="rId3"/>
              <a:stretch>
                <a:fillRect/>
              </a:stretch>
            </p:blipFill>
            <p:spPr>
              <a:xfrm>
                <a:off x="848140" y="1323974"/>
                <a:ext cx="152400" cy="352425"/>
              </a:xfrm>
              <a:prstGeom prst="rect">
                <a:avLst/>
              </a:prstGeom>
            </p:spPr>
          </p:pic>
          <p:cxnSp>
            <p:nvCxnSpPr>
              <p:cNvPr id="104" name="直線コネクタ 103"/>
              <p:cNvCxnSpPr>
                <a:stCxn id="102" idx="3"/>
                <a:endCxn id="103" idx="1"/>
              </p:cNvCxnSpPr>
              <p:nvPr/>
            </p:nvCxnSpPr>
            <p:spPr>
              <a:xfrm>
                <a:off x="343730" y="1500187"/>
                <a:ext cx="50441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99" name="カギ線コネクタ 98"/>
            <p:cNvCxnSpPr/>
            <p:nvPr/>
          </p:nvCxnSpPr>
          <p:spPr>
            <a:xfrm rot="16200000" flipH="1">
              <a:off x="246505" y="2337474"/>
              <a:ext cx="497206" cy="181924"/>
            </a:xfrm>
            <a:prstGeom prst="bentConnector3">
              <a:avLst>
                <a:gd name="adj1" fmla="val 498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728905" y="1992620"/>
              <a:ext cx="260574" cy="496858"/>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900" dirty="0"/>
                <a:t>エンジン</a:t>
              </a:r>
            </a:p>
          </p:txBody>
        </p:sp>
        <p:sp>
          <p:nvSpPr>
            <p:cNvPr id="101" name="正方形/長方形 100"/>
            <p:cNvSpPr/>
            <p:nvPr/>
          </p:nvSpPr>
          <p:spPr>
            <a:xfrm>
              <a:off x="174684" y="1923266"/>
              <a:ext cx="260574" cy="532042"/>
            </a:xfrm>
            <a:prstGeom prst="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900" dirty="0"/>
                <a:t>モーター</a:t>
              </a:r>
            </a:p>
          </p:txBody>
        </p:sp>
      </p:grpSp>
      <p:cxnSp>
        <p:nvCxnSpPr>
          <p:cNvPr id="108" name="直線コネクタ 107"/>
          <p:cNvCxnSpPr/>
          <p:nvPr/>
        </p:nvCxnSpPr>
        <p:spPr>
          <a:xfrm>
            <a:off x="8986395" y="2307908"/>
            <a:ext cx="215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190180" y="-96879"/>
            <a:ext cx="7345281" cy="523220"/>
          </a:xfrm>
          <a:prstGeom prst="rect">
            <a:avLst/>
          </a:prstGeom>
        </p:spPr>
        <p:txBody>
          <a:bodyPr wrap="none">
            <a:spAutoFit/>
          </a:bodyPr>
          <a:lstStyle/>
          <a:p>
            <a:r>
              <a:rPr lang="ja-JP" altLang="en-US" sz="2800" b="1" dirty="0">
                <a:solidFill>
                  <a:srgbClr val="333333"/>
                </a:solidFill>
                <a:latin typeface="ＭＳ Ｐゴシック" panose="020B0600070205080204" pitchFamily="50" charset="-128"/>
              </a:rPr>
              <a:t>１４．次世代自動車導入に向けた</a:t>
            </a:r>
            <a:r>
              <a:rPr lang="en-US" altLang="ja-JP" sz="2800" b="1" dirty="0">
                <a:solidFill>
                  <a:srgbClr val="333333"/>
                </a:solidFill>
                <a:latin typeface="ＭＳ Ｐゴシック" panose="020B0600070205080204" pitchFamily="50" charset="-128"/>
              </a:rPr>
              <a:t>2035</a:t>
            </a:r>
            <a:r>
              <a:rPr lang="ja-JP" altLang="en-US" sz="2800" b="1" dirty="0">
                <a:solidFill>
                  <a:srgbClr val="333333"/>
                </a:solidFill>
                <a:latin typeface="ＭＳ Ｐゴシック" panose="020B0600070205080204" pitchFamily="50" charset="-128"/>
              </a:rPr>
              <a:t>年の目標</a:t>
            </a:r>
            <a:endParaRPr lang="ja-JP" altLang="en-US" sz="2800" b="1" i="0" dirty="0">
              <a:solidFill>
                <a:srgbClr val="333333"/>
              </a:solidFill>
              <a:effectLst/>
              <a:latin typeface="Helvetica Neue"/>
            </a:endParaRPr>
          </a:p>
        </p:txBody>
      </p:sp>
    </p:spTree>
    <p:extLst>
      <p:ext uri="{BB962C8B-B14F-4D97-AF65-F5344CB8AC3E}">
        <p14:creationId xmlns:p14="http://schemas.microsoft.com/office/powerpoint/2010/main" val="72251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7725192" cy="523220"/>
          </a:xfrm>
          <a:prstGeom prst="rect">
            <a:avLst/>
          </a:prstGeom>
        </p:spPr>
        <p:txBody>
          <a:bodyPr wrap="none">
            <a:spAutoFit/>
          </a:bodyPr>
          <a:lstStyle/>
          <a:p>
            <a:r>
              <a:rPr lang="zh-TW" altLang="en-US" sz="2800" dirty="0">
                <a:latin typeface="ＭＳ Ｐゴシック" panose="020B0600070205080204" pitchFamily="50" charset="-128"/>
                <a:ea typeface="ＭＳ Ｐゴシック" panose="020B0600070205080204" pitchFamily="50" charset="-128"/>
              </a:rPr>
              <a:t>高等学校学習指導要領（平成</a:t>
            </a:r>
            <a:r>
              <a:rPr lang="en-US" altLang="zh-TW" sz="2800" dirty="0">
                <a:latin typeface="ＭＳ Ｐゴシック" panose="020B0600070205080204" pitchFamily="50" charset="-128"/>
                <a:ea typeface="ＭＳ Ｐゴシック" panose="020B0600070205080204" pitchFamily="50" charset="-128"/>
              </a:rPr>
              <a:t>30</a:t>
            </a:r>
            <a:r>
              <a:rPr lang="zh-TW" altLang="en-US" sz="2800" dirty="0">
                <a:latin typeface="ＭＳ Ｐゴシック" panose="020B0600070205080204" pitchFamily="50" charset="-128"/>
                <a:ea typeface="ＭＳ Ｐゴシック" panose="020B0600070205080204" pitchFamily="50" charset="-128"/>
              </a:rPr>
              <a:t>年告示）</a:t>
            </a:r>
            <a:r>
              <a:rPr lang="ja-JP" altLang="en-US" sz="2800" dirty="0"/>
              <a:t>該当箇所</a:t>
            </a:r>
          </a:p>
        </p:txBody>
      </p:sp>
      <p:sp>
        <p:nvSpPr>
          <p:cNvPr id="3" name="正方形/長方形 2"/>
          <p:cNvSpPr/>
          <p:nvPr/>
        </p:nvSpPr>
        <p:spPr>
          <a:xfrm>
            <a:off x="181773" y="736610"/>
            <a:ext cx="6152766" cy="1384995"/>
          </a:xfrm>
          <a:prstGeom prst="rect">
            <a:avLst/>
          </a:prstGeom>
        </p:spPr>
        <p:txBody>
          <a:bodyPr wrap="square">
            <a:spAutoFit/>
          </a:bodyPr>
          <a:lstStyle/>
          <a:p>
            <a:r>
              <a:rPr lang="ja-JP" altLang="en-US" sz="2800" dirty="0">
                <a:latin typeface="+mj-ea"/>
                <a:ea typeface="+mj-ea"/>
              </a:rPr>
              <a:t>理科編　　生物基礎</a:t>
            </a:r>
            <a:endParaRPr lang="en-US" altLang="ja-JP" sz="2800" dirty="0">
              <a:latin typeface="+mj-ea"/>
              <a:ea typeface="+mj-ea"/>
            </a:endParaRPr>
          </a:p>
          <a:p>
            <a:pPr algn="just">
              <a:spcAft>
                <a:spcPts val="0"/>
              </a:spcAft>
            </a:pPr>
            <a:r>
              <a:rPr lang="ja-JP" altLang="en-US" sz="2800" kern="100" dirty="0">
                <a:latin typeface="+mn-ea"/>
                <a:cs typeface="Times New Roman" panose="02020603050405020304" pitchFamily="18" charset="0"/>
              </a:rPr>
              <a:t>（</a:t>
            </a:r>
            <a:r>
              <a:rPr lang="en-US" altLang="ja-JP" sz="2800" kern="100" dirty="0">
                <a:latin typeface="+mn-ea"/>
                <a:cs typeface="Times New Roman" panose="02020603050405020304" pitchFamily="18" charset="0"/>
              </a:rPr>
              <a:t>3</a:t>
            </a:r>
            <a:r>
              <a:rPr lang="ja-JP" altLang="en-US" sz="2800" kern="100" dirty="0">
                <a:latin typeface="+mn-ea"/>
                <a:cs typeface="Times New Roman" panose="02020603050405020304" pitchFamily="18" charset="0"/>
              </a:rPr>
              <a:t>） 生物の多様性と生態系</a:t>
            </a:r>
            <a:endParaRPr lang="en-US" altLang="ja-JP" sz="2800" kern="100" dirty="0">
              <a:latin typeface="+mn-ea"/>
              <a:cs typeface="Times New Roman" panose="02020603050405020304" pitchFamily="18" charset="0"/>
            </a:endParaRPr>
          </a:p>
          <a:p>
            <a:pPr algn="just">
              <a:spcAft>
                <a:spcPts val="0"/>
              </a:spcAft>
            </a:pPr>
            <a:r>
              <a:rPr lang="ja-JP" altLang="en-US" sz="2800" kern="100" dirty="0">
                <a:latin typeface="+mn-ea"/>
                <a:cs typeface="Times New Roman" panose="02020603050405020304" pitchFamily="18" charset="0"/>
              </a:rPr>
              <a:t> （ｲ） 生態系とその保全</a:t>
            </a:r>
            <a:endParaRPr lang="ja-JP" altLang="ja-JP" sz="2800" kern="100" dirty="0">
              <a:latin typeface="+mn-ea"/>
              <a:cs typeface="Times New Roman" panose="02020603050405020304" pitchFamily="18" charset="0"/>
            </a:endParaRPr>
          </a:p>
        </p:txBody>
      </p:sp>
      <p:sp>
        <p:nvSpPr>
          <p:cNvPr id="4" name="正方形/長方形 3"/>
          <p:cNvSpPr/>
          <p:nvPr/>
        </p:nvSpPr>
        <p:spPr>
          <a:xfrm>
            <a:off x="493789" y="2682612"/>
            <a:ext cx="8657883" cy="2677656"/>
          </a:xfrm>
          <a:prstGeom prst="rect">
            <a:avLst/>
          </a:prstGeom>
        </p:spPr>
        <p:txBody>
          <a:bodyPr wrap="square">
            <a:spAutoFit/>
          </a:bodyPr>
          <a:lstStyle/>
          <a:p>
            <a:r>
              <a:rPr lang="ja-JP" altLang="en-US" sz="2400" dirty="0"/>
              <a:t>生態系のバランスに関する資料に基づいて，生態系のバランスと人為的攪かく乱を関連付けて理解すること。また，生態系の保全の重要性を認識する。</a:t>
            </a:r>
            <a:endParaRPr lang="en-US" altLang="ja-JP" sz="2400" dirty="0"/>
          </a:p>
          <a:p>
            <a:r>
              <a:rPr lang="ja-JP" altLang="en-US" sz="2400" dirty="0"/>
              <a:t>生態系のバランスについては，生態系は常に変動しており，変動の幅が一定の範囲内に保たれる場合や，大きな攪かく乱によってバランスが崩れる場合があることを扱う。</a:t>
            </a:r>
            <a:endParaRPr lang="en-US" altLang="ja-JP" sz="2400" dirty="0"/>
          </a:p>
          <a:p>
            <a:endParaRPr lang="en-US" altLang="ja-JP" sz="2400" dirty="0"/>
          </a:p>
        </p:txBody>
      </p:sp>
      <p:sp>
        <p:nvSpPr>
          <p:cNvPr id="5" name="正方形/長方形 4"/>
          <p:cNvSpPr/>
          <p:nvPr/>
        </p:nvSpPr>
        <p:spPr>
          <a:xfrm>
            <a:off x="493789" y="2121605"/>
            <a:ext cx="4084773" cy="461665"/>
          </a:xfrm>
          <a:prstGeom prst="rect">
            <a:avLst/>
          </a:prstGeom>
        </p:spPr>
        <p:txBody>
          <a:bodyPr wrap="none">
            <a:spAutoFit/>
          </a:bodyPr>
          <a:lstStyle/>
          <a:p>
            <a:pPr algn="just">
              <a:spcAft>
                <a:spcPts val="0"/>
              </a:spcAft>
            </a:pPr>
            <a:r>
              <a:rPr lang="ja-JP" altLang="en-US" sz="2400" dirty="0"/>
              <a:t>　</a:t>
            </a:r>
            <a:r>
              <a:rPr lang="ja-JP" altLang="en-US" sz="2400" kern="100" dirty="0">
                <a:latin typeface="+mn-ea"/>
                <a:cs typeface="Times New Roman" panose="02020603050405020304" pitchFamily="18" charset="0"/>
              </a:rPr>
              <a:t>㋑　生態系のバランスと保全</a:t>
            </a:r>
            <a:endParaRPr lang="ja-JP" altLang="ja-JP" sz="2400" kern="100" dirty="0">
              <a:latin typeface="+mn-ea"/>
              <a:cs typeface="Times New Roman" panose="02020603050405020304" pitchFamily="18" charset="0"/>
            </a:endParaRPr>
          </a:p>
        </p:txBody>
      </p:sp>
    </p:spTree>
    <p:extLst>
      <p:ext uri="{BB962C8B-B14F-4D97-AF65-F5344CB8AC3E}">
        <p14:creationId xmlns:p14="http://schemas.microsoft.com/office/powerpoint/2010/main" val="5030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この資料の活用例</a:t>
            </a:r>
          </a:p>
        </p:txBody>
      </p:sp>
      <p:sp>
        <p:nvSpPr>
          <p:cNvPr id="3" name="コンテンツ プレースホルダー 2"/>
          <p:cNvSpPr>
            <a:spLocks noGrp="1"/>
          </p:cNvSpPr>
          <p:nvPr>
            <p:ph idx="1"/>
          </p:nvPr>
        </p:nvSpPr>
        <p:spPr>
          <a:xfrm>
            <a:off x="660399" y="2160590"/>
            <a:ext cx="7940262" cy="3880773"/>
          </a:xfrm>
        </p:spPr>
        <p:txBody>
          <a:bodyPr/>
          <a:lstStyle/>
          <a:p>
            <a:pPr marL="0" indent="0">
              <a:buNone/>
            </a:pPr>
            <a:r>
              <a:rPr lang="ja-JP" altLang="en-US" dirty="0"/>
              <a:t>先進国や発展途上にある国々が必要とする大量のエネルギーを賄うために、化石燃料を利用することで大気汚染物質や温室効果ガスを発生させることやその影響、対策技術などについて紹介する。</a:t>
            </a:r>
            <a:endParaRPr kumimoji="1" lang="ja-JP" altLang="en-US" dirty="0"/>
          </a:p>
        </p:txBody>
      </p:sp>
    </p:spTree>
    <p:extLst>
      <p:ext uri="{BB962C8B-B14F-4D97-AF65-F5344CB8AC3E}">
        <p14:creationId xmlns:p14="http://schemas.microsoft.com/office/powerpoint/2010/main" val="191131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738" y="226814"/>
            <a:ext cx="4423006" cy="523220"/>
          </a:xfrm>
          <a:prstGeom prst="rect">
            <a:avLst/>
          </a:prstGeom>
        </p:spPr>
        <p:txBody>
          <a:bodyPr wrap="none">
            <a:spAutoFit/>
          </a:bodyPr>
          <a:lstStyle/>
          <a:p>
            <a:r>
              <a:rPr lang="ja-JP" altLang="en-US" sz="2800" b="1" dirty="0">
                <a:solidFill>
                  <a:srgbClr val="333333"/>
                </a:solidFill>
                <a:latin typeface="Helvetica Neue"/>
              </a:rPr>
              <a:t>１．地球温暖化のメカニズム</a:t>
            </a:r>
            <a:endParaRPr lang="ja-JP" altLang="en-US" sz="2800" b="1" i="0" dirty="0">
              <a:solidFill>
                <a:srgbClr val="333333"/>
              </a:solidFill>
              <a:effectLst/>
              <a:latin typeface="Helvetica Neue"/>
            </a:endParaRPr>
          </a:p>
        </p:txBody>
      </p:sp>
      <p:pic>
        <p:nvPicPr>
          <p:cNvPr id="5" name="図 4"/>
          <p:cNvPicPr>
            <a:picLocks noChangeAspect="1"/>
          </p:cNvPicPr>
          <p:nvPr/>
        </p:nvPicPr>
        <p:blipFill>
          <a:blip r:embed="rId2"/>
          <a:stretch>
            <a:fillRect/>
          </a:stretch>
        </p:blipFill>
        <p:spPr>
          <a:xfrm>
            <a:off x="4365411" y="672327"/>
            <a:ext cx="5726855" cy="5658098"/>
          </a:xfrm>
          <a:prstGeom prst="rect">
            <a:avLst/>
          </a:prstGeom>
        </p:spPr>
      </p:pic>
      <p:sp>
        <p:nvSpPr>
          <p:cNvPr id="4" name="正方形/長方形 3"/>
          <p:cNvSpPr/>
          <p:nvPr/>
        </p:nvSpPr>
        <p:spPr>
          <a:xfrm>
            <a:off x="160738" y="856357"/>
            <a:ext cx="4594142" cy="6001643"/>
          </a:xfrm>
          <a:prstGeom prst="rect">
            <a:avLst/>
          </a:prstGeom>
        </p:spPr>
        <p:txBody>
          <a:bodyPr wrap="square">
            <a:spAutoFit/>
          </a:bodyPr>
          <a:lstStyle/>
          <a:p>
            <a:r>
              <a:rPr lang="ja-JP" altLang="en-US" sz="2400" dirty="0"/>
              <a:t>　現在、地球の平均気温は</a:t>
            </a:r>
            <a:r>
              <a:rPr lang="en-US" altLang="ja-JP" sz="2400" dirty="0"/>
              <a:t>14 ℃</a:t>
            </a:r>
            <a:r>
              <a:rPr lang="ja-JP" altLang="en-US" sz="2400" dirty="0"/>
              <a:t>前後ですが、もし大気中に水蒸気、二酸化炭素、メタンなどの温室効果ガスがなければ、マイナス</a:t>
            </a:r>
            <a:r>
              <a:rPr lang="en-US" altLang="ja-JP" sz="2400" dirty="0"/>
              <a:t>19 ℃</a:t>
            </a:r>
            <a:r>
              <a:rPr lang="ja-JP" altLang="en-US" sz="2400" dirty="0"/>
              <a:t>くらいになります。太陽から地球に降り注ぐ光は、地球の大気を素通りして地面を暖め、その地表から放射される熱を温室効果ガスが吸収し大気を暖めているからです。</a:t>
            </a:r>
            <a:br>
              <a:rPr lang="ja-JP" altLang="en-US" sz="2400" dirty="0"/>
            </a:br>
            <a:r>
              <a:rPr lang="ja-JP" altLang="en-US" sz="2400" dirty="0"/>
              <a:t>　近年、産業活動が活発になり、二酸化炭素、メタン、さらにはフロン類などの温室効果ガスが大量に排出されて大気中の濃度が高まり熱の吸収が増えた結果、気温が上昇し始めています。これが地球温暖化です。　</a:t>
            </a:r>
            <a:endParaRPr lang="en-US" altLang="ja-JP" sz="2400" dirty="0"/>
          </a:p>
        </p:txBody>
      </p:sp>
      <p:sp>
        <p:nvSpPr>
          <p:cNvPr id="6" name="正方形/長方形 5"/>
          <p:cNvSpPr/>
          <p:nvPr/>
        </p:nvSpPr>
        <p:spPr>
          <a:xfrm>
            <a:off x="4916488"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163071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738" y="226814"/>
            <a:ext cx="4278735" cy="523220"/>
          </a:xfrm>
          <a:prstGeom prst="rect">
            <a:avLst/>
          </a:prstGeom>
        </p:spPr>
        <p:txBody>
          <a:bodyPr wrap="none">
            <a:spAutoFit/>
          </a:bodyPr>
          <a:lstStyle/>
          <a:p>
            <a:r>
              <a:rPr lang="ja-JP" altLang="en-US" sz="2800" b="1" dirty="0">
                <a:solidFill>
                  <a:srgbClr val="333333"/>
                </a:solidFill>
                <a:latin typeface="Helvetica Neue"/>
              </a:rPr>
              <a:t>２．二酸化炭素濃度の増加</a:t>
            </a:r>
            <a:endParaRPr lang="ja-JP" altLang="en-US" sz="2800" b="1" i="0" dirty="0">
              <a:solidFill>
                <a:srgbClr val="333333"/>
              </a:solidFill>
              <a:effectLst/>
              <a:latin typeface="Helvetica Neue"/>
            </a:endParaRPr>
          </a:p>
        </p:txBody>
      </p:sp>
      <p:sp>
        <p:nvSpPr>
          <p:cNvPr id="4" name="正方形/長方形 3"/>
          <p:cNvSpPr/>
          <p:nvPr/>
        </p:nvSpPr>
        <p:spPr>
          <a:xfrm>
            <a:off x="160738" y="1015293"/>
            <a:ext cx="4594142" cy="5262979"/>
          </a:xfrm>
          <a:prstGeom prst="rect">
            <a:avLst/>
          </a:prstGeom>
        </p:spPr>
        <p:txBody>
          <a:bodyPr wrap="square">
            <a:spAutoFit/>
          </a:bodyPr>
          <a:lstStyle/>
          <a:p>
            <a:r>
              <a:rPr lang="ja-JP" altLang="en-US" sz="2400" dirty="0"/>
              <a:t>　</a:t>
            </a:r>
            <a:r>
              <a:rPr lang="en-US" altLang="ja-JP" sz="2400" dirty="0"/>
              <a:t>18</a:t>
            </a:r>
            <a:r>
              <a:rPr lang="ja-JP" altLang="en-US" sz="2400" dirty="0"/>
              <a:t>世紀後半にイギリスで始まった産業革命以来、世界の先進国の経済的発展は、石油や石炭などの化石燃料を活用することで支えられてきましたが、その結果、大量の二酸化炭素を排出することになりました。</a:t>
            </a:r>
            <a:endParaRPr lang="en-US" altLang="ja-JP" sz="2400" dirty="0"/>
          </a:p>
          <a:p>
            <a:r>
              <a:rPr lang="ja-JP" altLang="en-US" sz="2400" dirty="0"/>
              <a:t>　大気中の二酸化炭素濃度は、産業革命前</a:t>
            </a:r>
            <a:r>
              <a:rPr lang="en-US" altLang="ja-JP" sz="2400" dirty="0"/>
              <a:t>1750</a:t>
            </a:r>
            <a:r>
              <a:rPr lang="ja-JP" altLang="en-US" sz="2400" dirty="0"/>
              <a:t>年の</a:t>
            </a:r>
            <a:r>
              <a:rPr lang="en-US" altLang="ja-JP" sz="2400" dirty="0"/>
              <a:t>280 ppm</a:t>
            </a:r>
            <a:r>
              <a:rPr lang="ja-JP" altLang="en-US" sz="2400" dirty="0"/>
              <a:t>から</a:t>
            </a:r>
            <a:r>
              <a:rPr lang="en-US" altLang="ja-JP" sz="2400" dirty="0"/>
              <a:t>2013</a:t>
            </a:r>
            <a:r>
              <a:rPr lang="ja-JP" altLang="en-US" sz="2400" dirty="0"/>
              <a:t>年には</a:t>
            </a:r>
            <a:r>
              <a:rPr lang="en-US" altLang="ja-JP" sz="2400" dirty="0"/>
              <a:t>400 ppm</a:t>
            </a:r>
            <a:r>
              <a:rPr lang="ja-JP" altLang="en-US" sz="2400" dirty="0"/>
              <a:t>を超え、実に</a:t>
            </a:r>
            <a:r>
              <a:rPr lang="en-US" altLang="ja-JP" sz="2400" dirty="0"/>
              <a:t>40 </a:t>
            </a:r>
            <a:r>
              <a:rPr lang="ja-JP" altLang="en-US" sz="2400" dirty="0"/>
              <a:t>％以上も増加しており、過去</a:t>
            </a:r>
            <a:r>
              <a:rPr lang="en-US" altLang="ja-JP" sz="2400" dirty="0"/>
              <a:t>80</a:t>
            </a:r>
            <a:r>
              <a:rPr lang="ja-JP" altLang="en-US" sz="2400" dirty="0"/>
              <a:t>万年間で前例のない水準まで増加していると言われています。</a:t>
            </a:r>
            <a:endParaRPr lang="en-US" altLang="ja-JP" sz="2400" dirty="0"/>
          </a:p>
          <a:p>
            <a:r>
              <a:rPr lang="ja-JP" altLang="en-US" sz="2400" dirty="0"/>
              <a:t>　</a:t>
            </a:r>
            <a:endParaRPr lang="en-US" altLang="ja-JP" sz="2400" dirty="0"/>
          </a:p>
        </p:txBody>
      </p:sp>
      <p:pic>
        <p:nvPicPr>
          <p:cNvPr id="6" name="図 5"/>
          <p:cNvPicPr>
            <a:picLocks noChangeAspect="1"/>
          </p:cNvPicPr>
          <p:nvPr/>
        </p:nvPicPr>
        <p:blipFill>
          <a:blip r:embed="rId2"/>
          <a:stretch>
            <a:fillRect/>
          </a:stretch>
        </p:blipFill>
        <p:spPr>
          <a:xfrm>
            <a:off x="4754880" y="1015293"/>
            <a:ext cx="5198533" cy="5198533"/>
          </a:xfrm>
          <a:prstGeom prst="rect">
            <a:avLst/>
          </a:prstGeom>
        </p:spPr>
      </p:pic>
    </p:spTree>
    <p:extLst>
      <p:ext uri="{BB962C8B-B14F-4D97-AF65-F5344CB8AC3E}">
        <p14:creationId xmlns:p14="http://schemas.microsoft.com/office/powerpoint/2010/main" val="353973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0738" y="181094"/>
            <a:ext cx="3397084" cy="523220"/>
          </a:xfrm>
          <a:prstGeom prst="rect">
            <a:avLst/>
          </a:prstGeom>
        </p:spPr>
        <p:txBody>
          <a:bodyPr wrap="none">
            <a:spAutoFit/>
          </a:bodyPr>
          <a:lstStyle/>
          <a:p>
            <a:r>
              <a:rPr lang="ja-JP" altLang="en-US" sz="2800" b="1" dirty="0">
                <a:solidFill>
                  <a:srgbClr val="333333"/>
                </a:solidFill>
                <a:latin typeface="Helvetica Neue"/>
              </a:rPr>
              <a:t>３．上がり続ける気温</a:t>
            </a:r>
            <a:endParaRPr lang="ja-JP" altLang="en-US" sz="2800" b="1" i="0" dirty="0">
              <a:solidFill>
                <a:srgbClr val="333333"/>
              </a:solidFill>
              <a:effectLst/>
              <a:latin typeface="Helvetica Neue"/>
            </a:endParaRPr>
          </a:p>
        </p:txBody>
      </p:sp>
      <p:sp>
        <p:nvSpPr>
          <p:cNvPr id="4" name="正方形/長方形 3"/>
          <p:cNvSpPr/>
          <p:nvPr/>
        </p:nvSpPr>
        <p:spPr>
          <a:xfrm>
            <a:off x="160738" y="1015293"/>
            <a:ext cx="4594142" cy="5786199"/>
          </a:xfrm>
          <a:prstGeom prst="rect">
            <a:avLst/>
          </a:prstGeom>
        </p:spPr>
        <p:txBody>
          <a:bodyPr wrap="square">
            <a:spAutoFit/>
          </a:bodyPr>
          <a:lstStyle/>
          <a:p>
            <a:r>
              <a:rPr lang="en-US" altLang="ja-JP" sz="2200" dirty="0"/>
              <a:t>IPCC</a:t>
            </a:r>
            <a:r>
              <a:rPr lang="ja-JP" altLang="en-US" sz="2200" dirty="0"/>
              <a:t>第</a:t>
            </a:r>
            <a:r>
              <a:rPr lang="en-US" altLang="ja-JP" sz="2200" dirty="0"/>
              <a:t>6</a:t>
            </a:r>
            <a:r>
              <a:rPr lang="ja-JP" altLang="en-US" sz="2200" dirty="0"/>
              <a:t>次評価報告書（</a:t>
            </a:r>
            <a:r>
              <a:rPr lang="en-US" altLang="ja-JP" sz="2200" dirty="0"/>
              <a:t>2021</a:t>
            </a:r>
            <a:r>
              <a:rPr lang="ja-JP" altLang="en-US" sz="2200" dirty="0"/>
              <a:t>）によると、世界平均気温は工業化前と比べて、</a:t>
            </a:r>
            <a:r>
              <a:rPr lang="en-US" altLang="ja-JP" sz="2200" dirty="0"/>
              <a:t>2011</a:t>
            </a:r>
            <a:r>
              <a:rPr lang="ja-JP" altLang="en-US" sz="2200" dirty="0"/>
              <a:t>～</a:t>
            </a:r>
            <a:r>
              <a:rPr lang="en-US" altLang="ja-JP" sz="2200" dirty="0"/>
              <a:t>2020</a:t>
            </a:r>
            <a:r>
              <a:rPr lang="ja-JP" altLang="en-US" sz="2200" dirty="0">
                <a:solidFill>
                  <a:srgbClr val="FF0000"/>
                </a:solidFill>
              </a:rPr>
              <a:t>年</a:t>
            </a:r>
            <a:r>
              <a:rPr lang="ja-JP" altLang="en-US" sz="2200" dirty="0"/>
              <a:t>で</a:t>
            </a:r>
            <a:r>
              <a:rPr lang="en-US" altLang="ja-JP" sz="2200" dirty="0"/>
              <a:t>1.09 ℃</a:t>
            </a:r>
            <a:r>
              <a:rPr lang="ja-JP" altLang="en-US" sz="2200" dirty="0"/>
              <a:t>上昇しています。</a:t>
            </a:r>
            <a:br>
              <a:rPr lang="ja-JP" altLang="en-US" sz="2200" dirty="0"/>
            </a:br>
            <a:r>
              <a:rPr lang="ja-JP" altLang="en-US" sz="2200" dirty="0"/>
              <a:t>　今後、温室効果ガス濃度がさらに上昇し続けると、気温はさらに上昇すると予測されています。</a:t>
            </a:r>
            <a:r>
              <a:rPr lang="en-US" altLang="ja-JP" sz="2200" dirty="0"/>
              <a:t>IPCC</a:t>
            </a:r>
            <a:r>
              <a:rPr lang="ja-JP" altLang="en-US" sz="2200" dirty="0"/>
              <a:t>第</a:t>
            </a:r>
            <a:r>
              <a:rPr lang="en-US" altLang="ja-JP" sz="2200" dirty="0"/>
              <a:t>6</a:t>
            </a:r>
            <a:r>
              <a:rPr lang="ja-JP" altLang="en-US" sz="2200" dirty="0"/>
              <a:t>次評価報告書によると、今世紀末までに</a:t>
            </a:r>
            <a:r>
              <a:rPr lang="en-US" altLang="ja-JP" sz="2200" dirty="0"/>
              <a:t>3.3~5.7 ℃</a:t>
            </a:r>
            <a:r>
              <a:rPr lang="ja-JP" altLang="en-US" sz="2200" dirty="0"/>
              <a:t>の上昇</a:t>
            </a:r>
            <a:r>
              <a:rPr lang="en-US" altLang="ja-JP" sz="2200" dirty="0"/>
              <a:t>(SSPD-8.5)</a:t>
            </a:r>
            <a:r>
              <a:rPr lang="ja-JP" altLang="en-US" sz="2200" dirty="0"/>
              <a:t>と予測されています。</a:t>
            </a:r>
            <a:endParaRPr lang="en-US" altLang="ja-JP" sz="2200" dirty="0"/>
          </a:p>
          <a:p>
            <a:endParaRPr lang="en-US" altLang="ja-JP" sz="2400" dirty="0"/>
          </a:p>
          <a:p>
            <a:r>
              <a:rPr lang="ja-JP" altLang="en-US" sz="1400" dirty="0"/>
              <a:t>＊</a:t>
            </a:r>
            <a:r>
              <a:rPr lang="en-US" altLang="ja-JP" sz="1400" dirty="0"/>
              <a:t>IPCC:</a:t>
            </a:r>
            <a:r>
              <a:rPr lang="ja-JP" altLang="en-US" sz="1400" dirty="0"/>
              <a:t>気候変動に関する政府間パネル（</a:t>
            </a:r>
            <a:r>
              <a:rPr lang="en-US" altLang="ja-JP" sz="1400" dirty="0"/>
              <a:t>IPCC: Intergovernmental Panel on Climate Change</a:t>
            </a:r>
            <a:r>
              <a:rPr lang="ja-JP" altLang="en-US" sz="1400" dirty="0"/>
              <a:t>）は、世界気象機関（</a:t>
            </a:r>
            <a:r>
              <a:rPr lang="en-US" altLang="ja-JP" sz="1400" dirty="0"/>
              <a:t>WMO</a:t>
            </a:r>
            <a:r>
              <a:rPr lang="ja-JP" altLang="en-US" sz="1400" dirty="0"/>
              <a:t>）及び国連環境計画（</a:t>
            </a:r>
            <a:r>
              <a:rPr lang="en-US" altLang="ja-JP" sz="1400" dirty="0"/>
              <a:t>UNEP</a:t>
            </a:r>
            <a:r>
              <a:rPr lang="ja-JP" altLang="en-US" sz="1400" dirty="0"/>
              <a:t>）により</a:t>
            </a:r>
            <a:r>
              <a:rPr lang="en-US" altLang="ja-JP" sz="1400" dirty="0"/>
              <a:t>1988</a:t>
            </a:r>
            <a:r>
              <a:rPr lang="ja-JP" altLang="en-US" sz="1400" dirty="0"/>
              <a:t>年に設立された政府間組織。世界中の科学者の協力の下、定期的に報告書を作成し、気候変動に関する最新の科学的知見の評価を提供しています。</a:t>
            </a:r>
            <a:endParaRPr lang="en-US" altLang="ja-JP" sz="1400" dirty="0"/>
          </a:p>
          <a:p>
            <a:endParaRPr lang="ja-JP" altLang="en-US" sz="1400" dirty="0"/>
          </a:p>
          <a:p>
            <a:r>
              <a:rPr lang="ja-JP" altLang="en-US" sz="1400" dirty="0"/>
              <a:t>＊</a:t>
            </a:r>
            <a:r>
              <a:rPr lang="en-US" altLang="ja-JP" sz="1400" dirty="0"/>
              <a:t> SSPD-8.5</a:t>
            </a:r>
            <a:r>
              <a:rPr lang="ja-JP" altLang="en-US" sz="1400" dirty="0"/>
              <a:t>：化石燃料依存型の発展の下で気候政策を導入しない最大排出シナリオ</a:t>
            </a:r>
            <a:endParaRPr lang="en-US" altLang="ja-JP" sz="1400" dirty="0"/>
          </a:p>
        </p:txBody>
      </p:sp>
      <p:pic>
        <p:nvPicPr>
          <p:cNvPr id="6" name="図 5"/>
          <p:cNvPicPr>
            <a:picLocks noChangeAspect="1"/>
          </p:cNvPicPr>
          <p:nvPr/>
        </p:nvPicPr>
        <p:blipFill>
          <a:blip r:embed="rId2"/>
          <a:stretch>
            <a:fillRect/>
          </a:stretch>
        </p:blipFill>
        <p:spPr>
          <a:xfrm>
            <a:off x="4899441" y="846665"/>
            <a:ext cx="5006559" cy="5006559"/>
          </a:xfrm>
          <a:prstGeom prst="rect">
            <a:avLst/>
          </a:prstGeom>
        </p:spPr>
      </p:pic>
      <p:sp>
        <p:nvSpPr>
          <p:cNvPr id="7" name="正方形/長方形 6"/>
          <p:cNvSpPr/>
          <p:nvPr/>
        </p:nvSpPr>
        <p:spPr>
          <a:xfrm>
            <a:off x="4916488"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92088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806" y="191876"/>
            <a:ext cx="3557384" cy="523220"/>
          </a:xfrm>
          <a:prstGeom prst="rect">
            <a:avLst/>
          </a:prstGeom>
        </p:spPr>
        <p:txBody>
          <a:bodyPr wrap="none">
            <a:spAutoFit/>
          </a:bodyPr>
          <a:lstStyle/>
          <a:p>
            <a:r>
              <a:rPr lang="ja-JP" altLang="en-US" sz="2800" b="1" i="0" dirty="0">
                <a:solidFill>
                  <a:srgbClr val="333333"/>
                </a:solidFill>
                <a:effectLst/>
                <a:latin typeface="Helvetica Neue"/>
              </a:rPr>
              <a:t>４．地球温暖化の影響</a:t>
            </a:r>
          </a:p>
        </p:txBody>
      </p:sp>
      <p:sp>
        <p:nvSpPr>
          <p:cNvPr id="5" name="正方形/長方形 4"/>
          <p:cNvSpPr/>
          <p:nvPr/>
        </p:nvSpPr>
        <p:spPr>
          <a:xfrm>
            <a:off x="160738" y="1015292"/>
            <a:ext cx="3938822" cy="2677656"/>
          </a:xfrm>
          <a:prstGeom prst="rect">
            <a:avLst/>
          </a:prstGeom>
        </p:spPr>
        <p:txBody>
          <a:bodyPr wrap="square">
            <a:spAutoFit/>
          </a:bodyPr>
          <a:lstStyle/>
          <a:p>
            <a:r>
              <a:rPr lang="ja-JP" altLang="en-US" sz="2400" dirty="0"/>
              <a:t>気候変動の影響は、降水量や海面水位の変化、生態系の喪失といった自然界における影響だけでなく、インフラや食料不足、水不足など人間社会を含めて深刻な影響が想定されています。</a:t>
            </a:r>
            <a:endParaRPr lang="en-US" altLang="ja-JP" sz="1400" dirty="0"/>
          </a:p>
        </p:txBody>
      </p:sp>
      <p:pic>
        <p:nvPicPr>
          <p:cNvPr id="6" name="図 5"/>
          <p:cNvPicPr>
            <a:picLocks noChangeAspect="1"/>
          </p:cNvPicPr>
          <p:nvPr/>
        </p:nvPicPr>
        <p:blipFill>
          <a:blip r:embed="rId2"/>
          <a:stretch>
            <a:fillRect/>
          </a:stretch>
        </p:blipFill>
        <p:spPr>
          <a:xfrm>
            <a:off x="4099560" y="538153"/>
            <a:ext cx="5603240" cy="5603240"/>
          </a:xfrm>
          <a:prstGeom prst="rect">
            <a:avLst/>
          </a:prstGeom>
        </p:spPr>
      </p:pic>
      <p:sp>
        <p:nvSpPr>
          <p:cNvPr id="7" name="正方形/長方形 6"/>
          <p:cNvSpPr/>
          <p:nvPr/>
        </p:nvSpPr>
        <p:spPr>
          <a:xfrm>
            <a:off x="5458355"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110071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0806" y="191876"/>
            <a:ext cx="5000087" cy="523220"/>
          </a:xfrm>
          <a:prstGeom prst="rect">
            <a:avLst/>
          </a:prstGeom>
        </p:spPr>
        <p:txBody>
          <a:bodyPr wrap="none">
            <a:spAutoFit/>
          </a:bodyPr>
          <a:lstStyle/>
          <a:p>
            <a:r>
              <a:rPr lang="ja-JP" altLang="en-US" sz="2800" b="1" i="0" dirty="0">
                <a:solidFill>
                  <a:srgbClr val="333333"/>
                </a:solidFill>
                <a:effectLst/>
                <a:latin typeface="Helvetica Neue"/>
              </a:rPr>
              <a:t>５．日本の真夏日の日数の予測</a:t>
            </a:r>
          </a:p>
        </p:txBody>
      </p:sp>
      <p:sp>
        <p:nvSpPr>
          <p:cNvPr id="4" name="正方形/長方形 3"/>
          <p:cNvSpPr/>
          <p:nvPr/>
        </p:nvSpPr>
        <p:spPr>
          <a:xfrm>
            <a:off x="300806" y="1365796"/>
            <a:ext cx="3737794" cy="2677656"/>
          </a:xfrm>
          <a:prstGeom prst="rect">
            <a:avLst/>
          </a:prstGeom>
        </p:spPr>
        <p:txBody>
          <a:bodyPr wrap="square">
            <a:spAutoFit/>
          </a:bodyPr>
          <a:lstStyle/>
          <a:p>
            <a:r>
              <a:rPr lang="ja-JP" altLang="en-US" sz="2400" dirty="0">
                <a:solidFill>
                  <a:srgbClr val="333333"/>
                </a:solidFill>
                <a:latin typeface="Helvetica Neue"/>
              </a:rPr>
              <a:t>身近な影響の例として、環境省・気象庁によると、温室効果ガス濃度上昇の最悪のケースでは、今世紀末の真夏日は現在と比べて全国では平均</a:t>
            </a:r>
            <a:r>
              <a:rPr lang="en-US" altLang="ja-JP" sz="2400" dirty="0">
                <a:solidFill>
                  <a:srgbClr val="333333"/>
                </a:solidFill>
                <a:latin typeface="Helvetica Neue"/>
              </a:rPr>
              <a:t>52.8</a:t>
            </a:r>
            <a:r>
              <a:rPr lang="ja-JP" altLang="en-US" sz="2400" dirty="0">
                <a:solidFill>
                  <a:srgbClr val="333333"/>
                </a:solidFill>
                <a:latin typeface="Helvetica Neue"/>
              </a:rPr>
              <a:t>日増加すると、報告しています。</a:t>
            </a:r>
            <a:endParaRPr lang="ja-JP" altLang="en-US"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267" y="715096"/>
            <a:ext cx="5655733" cy="5655733"/>
          </a:xfrm>
          <a:prstGeom prst="rect">
            <a:avLst/>
          </a:prstGeom>
        </p:spPr>
      </p:pic>
      <p:sp>
        <p:nvSpPr>
          <p:cNvPr id="6" name="正方形/長方形 5"/>
          <p:cNvSpPr/>
          <p:nvPr/>
        </p:nvSpPr>
        <p:spPr>
          <a:xfrm>
            <a:off x="5458355" y="6396335"/>
            <a:ext cx="3665537" cy="461665"/>
          </a:xfrm>
          <a:prstGeom prst="rect">
            <a:avLst/>
          </a:prstGeom>
        </p:spPr>
        <p:txBody>
          <a:bodyPr wrap="square">
            <a:spAutoFit/>
          </a:bodyPr>
          <a:lstStyle/>
          <a:p>
            <a:r>
              <a:rPr lang="ja-JP" altLang="en-US" sz="1200" dirty="0">
                <a:solidFill>
                  <a:srgbClr val="333333"/>
                </a:solidFill>
                <a:latin typeface="Helvetica Neue"/>
              </a:rPr>
              <a:t>出典：全国地球温暖化防止活動推進センター　</a:t>
            </a:r>
            <a:endParaRPr lang="en-US" altLang="ja-JP" sz="1200" dirty="0">
              <a:solidFill>
                <a:srgbClr val="333333"/>
              </a:solidFill>
              <a:latin typeface="Helvetica Neue"/>
            </a:endParaRPr>
          </a:p>
          <a:p>
            <a:r>
              <a:rPr lang="ja-JP" altLang="en-US" sz="1200" dirty="0">
                <a:solidFill>
                  <a:srgbClr val="333333"/>
                </a:solidFill>
                <a:latin typeface="Helvetica Neue"/>
              </a:rPr>
              <a:t>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353505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429323" y="1219200"/>
            <a:ext cx="5113018" cy="5113018"/>
          </a:xfrm>
          <a:prstGeom prst="rect">
            <a:avLst/>
          </a:prstGeom>
        </p:spPr>
      </p:pic>
      <p:sp>
        <p:nvSpPr>
          <p:cNvPr id="4" name="正方形/長方形 3"/>
          <p:cNvSpPr/>
          <p:nvPr/>
        </p:nvSpPr>
        <p:spPr>
          <a:xfrm>
            <a:off x="300806" y="191876"/>
            <a:ext cx="4618572" cy="523220"/>
          </a:xfrm>
          <a:prstGeom prst="rect">
            <a:avLst/>
          </a:prstGeom>
        </p:spPr>
        <p:txBody>
          <a:bodyPr wrap="none">
            <a:spAutoFit/>
          </a:bodyPr>
          <a:lstStyle/>
          <a:p>
            <a:r>
              <a:rPr lang="ja-JP" altLang="en-US" sz="2800" dirty="0"/>
              <a:t>６．世界の二酸化炭素排出量</a:t>
            </a:r>
            <a:endParaRPr lang="ja-JP" altLang="en-US" sz="2800" b="1" i="0" dirty="0">
              <a:solidFill>
                <a:srgbClr val="333333"/>
              </a:solidFill>
              <a:effectLst/>
              <a:latin typeface="Helvetica Neue"/>
            </a:endParaRPr>
          </a:p>
        </p:txBody>
      </p:sp>
      <p:sp>
        <p:nvSpPr>
          <p:cNvPr id="5" name="正方形/長方形 4"/>
          <p:cNvSpPr/>
          <p:nvPr/>
        </p:nvSpPr>
        <p:spPr>
          <a:xfrm>
            <a:off x="331863" y="1219200"/>
            <a:ext cx="3737217" cy="3046988"/>
          </a:xfrm>
          <a:prstGeom prst="rect">
            <a:avLst/>
          </a:prstGeom>
        </p:spPr>
        <p:txBody>
          <a:bodyPr wrap="square">
            <a:spAutoFit/>
          </a:bodyPr>
          <a:lstStyle/>
          <a:p>
            <a:r>
              <a:rPr lang="ja-JP" altLang="en-US" sz="2400" dirty="0"/>
              <a:t>世界の二酸化炭素排出量は、</a:t>
            </a:r>
            <a:r>
              <a:rPr lang="en-US" altLang="ja-JP" sz="2400" dirty="0"/>
              <a:t>2020</a:t>
            </a:r>
            <a:r>
              <a:rPr lang="ja-JP" altLang="en-US" sz="2400" dirty="0"/>
              <a:t>年は約</a:t>
            </a:r>
            <a:r>
              <a:rPr lang="en-US" altLang="ja-JP" sz="2400" dirty="0"/>
              <a:t>314</a:t>
            </a:r>
            <a:r>
              <a:rPr lang="ja-JP" altLang="en-US" sz="2400" dirty="0"/>
              <a:t>億トンでした。</a:t>
            </a:r>
          </a:p>
          <a:p>
            <a:r>
              <a:rPr lang="ja-JP" altLang="en-US" sz="2400" dirty="0"/>
              <a:t>国別では、排出量の多い順に中国、アメリカ、インド、ロシアと続いて日本は</a:t>
            </a:r>
            <a:r>
              <a:rPr lang="en-US" altLang="ja-JP" sz="2400" dirty="0"/>
              <a:t>5</a:t>
            </a:r>
            <a:r>
              <a:rPr lang="ja-JP" altLang="en-US" sz="2400" dirty="0"/>
              <a:t>番目に排出量が多い国となっています。</a:t>
            </a:r>
          </a:p>
        </p:txBody>
      </p:sp>
      <p:sp>
        <p:nvSpPr>
          <p:cNvPr id="6" name="正方形/長方形 5"/>
          <p:cNvSpPr/>
          <p:nvPr/>
        </p:nvSpPr>
        <p:spPr>
          <a:xfrm>
            <a:off x="4260692" y="6396335"/>
            <a:ext cx="7687468" cy="461665"/>
          </a:xfrm>
          <a:prstGeom prst="rect">
            <a:avLst/>
          </a:prstGeom>
        </p:spPr>
        <p:txBody>
          <a:bodyPr wrap="square">
            <a:spAutoFit/>
          </a:bodyPr>
          <a:lstStyle/>
          <a:p>
            <a:r>
              <a:rPr lang="ja-JP" altLang="en-US" sz="1200" dirty="0">
                <a:solidFill>
                  <a:srgbClr val="333333"/>
                </a:solidFill>
                <a:latin typeface="Helvetica Neue"/>
              </a:rPr>
              <a:t>出典）温室効果ガスインベントリオフィス／</a:t>
            </a:r>
            <a:br>
              <a:rPr lang="ja-JP" altLang="en-US" sz="1200" dirty="0"/>
            </a:br>
            <a:r>
              <a:rPr lang="ja-JP" altLang="en-US" sz="1200" dirty="0">
                <a:solidFill>
                  <a:srgbClr val="333333"/>
                </a:solidFill>
                <a:latin typeface="Helvetica Neue"/>
              </a:rPr>
              <a:t>全国地球温暖化防止活動推進センター　ウェブサイト（</a:t>
            </a:r>
            <a:r>
              <a:rPr lang="en-US" altLang="ja-JP" sz="1200" dirty="0">
                <a:solidFill>
                  <a:srgbClr val="333333"/>
                </a:solidFill>
                <a:latin typeface="Helvetica Neue"/>
              </a:rPr>
              <a:t>https://www.jccca.org/</a:t>
            </a:r>
            <a:r>
              <a:rPr lang="ja-JP" altLang="en-US" sz="1200" dirty="0">
                <a:solidFill>
                  <a:srgbClr val="333333"/>
                </a:solidFill>
                <a:latin typeface="Helvetica Neue"/>
              </a:rPr>
              <a:t>）より</a:t>
            </a:r>
            <a:endParaRPr lang="ja-JP" altLang="en-US" sz="1200" dirty="0"/>
          </a:p>
        </p:txBody>
      </p:sp>
    </p:spTree>
    <p:extLst>
      <p:ext uri="{BB962C8B-B14F-4D97-AF65-F5344CB8AC3E}">
        <p14:creationId xmlns:p14="http://schemas.microsoft.com/office/powerpoint/2010/main" val="23312265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2191</Words>
  <Application>Microsoft Office PowerPoint</Application>
  <PresentationFormat>A4 210 x 297 mm</PresentationFormat>
  <Paragraphs>133</Paragraphs>
  <Slides>17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Helvetica Neue</vt:lpstr>
      <vt:lpstr>ＭＳ Ｐゴシック</vt:lpstr>
      <vt:lpstr>Noto Sans JP</vt:lpstr>
      <vt:lpstr>メイリオ</vt:lpstr>
      <vt:lpstr>游ゴシック</vt:lpstr>
      <vt:lpstr>Arial</vt:lpstr>
      <vt:lpstr>Calibri</vt:lpstr>
      <vt:lpstr>Calibri Light</vt:lpstr>
      <vt:lpstr>Office テーマ</vt:lpstr>
      <vt:lpstr>19 地球温暖化の原因と対策</vt:lpstr>
      <vt:lpstr>PowerPoint プレゼンテーション</vt:lpstr>
      <vt:lpstr>この資料の活用例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混合物の分離と環境分析</dc:title>
  <dc:creator>森 淳子</dc:creator>
  <cp:lastModifiedBy>恒昭 前田</cp:lastModifiedBy>
  <cp:revision>47</cp:revision>
  <dcterms:created xsi:type="dcterms:W3CDTF">2023-04-05T04:57:38Z</dcterms:created>
  <dcterms:modified xsi:type="dcterms:W3CDTF">2025-04-09T09:13:06Z</dcterms:modified>
</cp:coreProperties>
</file>