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notesMasterIdLst>
    <p:notesMasterId r:id="rId9"/>
  </p:notesMasterIdLst>
  <p:sldIdLst>
    <p:sldId id="256" r:id="rId2"/>
    <p:sldId id="266" r:id="rId3"/>
    <p:sldId id="267" r:id="rId4"/>
    <p:sldId id="272" r:id="rId5"/>
    <p:sldId id="268" r:id="rId6"/>
    <p:sldId id="270" r:id="rId7"/>
    <p:sldId id="271" r:id="rId8"/>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22" autoAdjust="0"/>
    <p:restoredTop sz="94660"/>
  </p:normalViewPr>
  <p:slideViewPr>
    <p:cSldViewPr snapToGrid="0" showGuides="1">
      <p:cViewPr varScale="1">
        <p:scale>
          <a:sx n="107" d="100"/>
          <a:sy n="107" d="100"/>
        </p:scale>
        <p:origin x="1206" y="78"/>
      </p:cViewPr>
      <p:guideLst>
        <p:guide orient="horz" pos="2183"/>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4E7788-617E-4833-8907-1D70C717AD99}" type="datetimeFigureOut">
              <a:rPr kumimoji="1" lang="ja-JP" altLang="en-US" smtClean="0"/>
              <a:t>2025/4/10</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032A7C-ED43-42D2-9CA5-616B734925E8}" type="slidenum">
              <a:rPr kumimoji="1" lang="ja-JP" altLang="en-US" smtClean="0"/>
              <a:t>‹#›</a:t>
            </a:fld>
            <a:endParaRPr kumimoji="1" lang="ja-JP" altLang="en-US"/>
          </a:p>
        </p:txBody>
      </p:sp>
    </p:spTree>
    <p:extLst>
      <p:ext uri="{BB962C8B-B14F-4D97-AF65-F5344CB8AC3E}">
        <p14:creationId xmlns:p14="http://schemas.microsoft.com/office/powerpoint/2010/main" val="26339578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F1DEDAF-B729-4FED-9E40-D41A1B6C8EB0}" type="datetimeFigureOut">
              <a:rPr kumimoji="1" lang="ja-JP" altLang="en-US" smtClean="0"/>
              <a:t>2025/4/10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3938293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F1DEDAF-B729-4FED-9E40-D41A1B6C8EB0}" type="datetimeFigureOut">
              <a:rPr kumimoji="1" lang="ja-JP" altLang="en-US" smtClean="0"/>
              <a:t>2025/4/10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569113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F1DEDAF-B729-4FED-9E40-D41A1B6C8EB0}" type="datetimeFigureOut">
              <a:rPr kumimoji="1" lang="ja-JP" altLang="en-US" smtClean="0"/>
              <a:t>2025/4/10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4273363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F1DEDAF-B729-4FED-9E40-D41A1B6C8EB0}" type="datetimeFigureOut">
              <a:rPr kumimoji="1" lang="ja-JP" altLang="en-US" smtClean="0"/>
              <a:t>2025/4/10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2583495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F1DEDAF-B729-4FED-9E40-D41A1B6C8EB0}" type="datetimeFigureOut">
              <a:rPr kumimoji="1" lang="ja-JP" altLang="en-US" smtClean="0"/>
              <a:t>2025/4/10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1086540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F1DEDAF-B729-4FED-9E40-D41A1B6C8EB0}" type="datetimeFigureOut">
              <a:rPr kumimoji="1" lang="ja-JP" altLang="en-US" smtClean="0"/>
              <a:t>2025/4/10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1210408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F1DEDAF-B729-4FED-9E40-D41A1B6C8EB0}" type="datetimeFigureOut">
              <a:rPr kumimoji="1" lang="ja-JP" altLang="en-US" smtClean="0"/>
              <a:t>2025/4/10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3750893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F1DEDAF-B729-4FED-9E40-D41A1B6C8EB0}" type="datetimeFigureOut">
              <a:rPr kumimoji="1" lang="ja-JP" altLang="en-US" smtClean="0"/>
              <a:t>2025/4/10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494617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F1DEDAF-B729-4FED-9E40-D41A1B6C8EB0}" type="datetimeFigureOut">
              <a:rPr kumimoji="1" lang="ja-JP" altLang="en-US" smtClean="0"/>
              <a:t>2025/4/10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923571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F1DEDAF-B729-4FED-9E40-D41A1B6C8EB0}" type="datetimeFigureOut">
              <a:rPr kumimoji="1" lang="ja-JP" altLang="en-US" smtClean="0"/>
              <a:t>2025/4/10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2902516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F1DEDAF-B729-4FED-9E40-D41A1B6C8EB0}" type="datetimeFigureOut">
              <a:rPr kumimoji="1" lang="ja-JP" altLang="en-US" smtClean="0"/>
              <a:t>2025/4/10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992612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4F1DEDAF-B729-4FED-9E40-D41A1B6C8EB0}" type="datetimeFigureOut">
              <a:rPr kumimoji="1" lang="ja-JP" altLang="en-US" smtClean="0"/>
              <a:t>2025/4/10</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432787305"/>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496127" y="1077913"/>
            <a:ext cx="8846656" cy="2387600"/>
          </a:xfrm>
        </p:spPr>
        <p:txBody>
          <a:bodyPr/>
          <a:lstStyle/>
          <a:p>
            <a:pPr lvl="0" algn="just" defTabSz="685800">
              <a:lnSpc>
                <a:spcPct val="100000"/>
              </a:lnSpc>
              <a:spcBef>
                <a:spcPts val="0"/>
              </a:spcBef>
              <a:defRPr/>
            </a:pPr>
            <a:r>
              <a:rPr lang="en-US" altLang="ja-JP" sz="5400" kern="100" dirty="0">
                <a:latin typeface="+mn-ea"/>
              </a:rPr>
              <a:t>17  </a:t>
            </a:r>
            <a:r>
              <a:rPr lang="ja-JP" altLang="en-US" sz="5400" kern="100" dirty="0">
                <a:latin typeface="+mn-ea"/>
              </a:rPr>
              <a:t>炭素、窒素、硫黄由来の大気汚染物質</a:t>
            </a:r>
            <a:endParaRPr lang="en-US" altLang="ja-JP" sz="5400" kern="100" dirty="0">
              <a:latin typeface="+mn-ea"/>
            </a:endParaRPr>
          </a:p>
        </p:txBody>
      </p:sp>
      <p:sp>
        <p:nvSpPr>
          <p:cNvPr id="2" name="サブタイトル 1"/>
          <p:cNvSpPr>
            <a:spLocks noGrp="1"/>
          </p:cNvSpPr>
          <p:nvPr>
            <p:ph type="subTitle" idx="1"/>
          </p:nvPr>
        </p:nvSpPr>
        <p:spPr/>
        <p:txBody>
          <a:bodyPr>
            <a:normAutofit/>
          </a:bodyPr>
          <a:lstStyle/>
          <a:p>
            <a:pPr algn="l"/>
            <a:r>
              <a:rPr lang="en-US" altLang="ja-JP" sz="2800" kern="100" dirty="0">
                <a:latin typeface="+mn-ea"/>
              </a:rPr>
              <a:t>CO</a:t>
            </a:r>
            <a:r>
              <a:rPr lang="ja-JP" altLang="ja-JP" sz="2800" kern="100" dirty="0">
                <a:latin typeface="+mn-ea"/>
              </a:rPr>
              <a:t> 、 </a:t>
            </a:r>
            <a:r>
              <a:rPr lang="en-US" altLang="ja-JP" sz="2800" kern="100" dirty="0">
                <a:latin typeface="+mn-ea"/>
              </a:rPr>
              <a:t>CO</a:t>
            </a:r>
            <a:r>
              <a:rPr lang="en-US" altLang="ja-JP" sz="2800" kern="100" baseline="-25000" dirty="0">
                <a:latin typeface="+mn-ea"/>
              </a:rPr>
              <a:t>2</a:t>
            </a:r>
            <a:r>
              <a:rPr lang="ja-JP" altLang="ja-JP" sz="2800" kern="100" dirty="0">
                <a:latin typeface="+mn-ea"/>
              </a:rPr>
              <a:t> 、 </a:t>
            </a:r>
            <a:r>
              <a:rPr lang="en-US" altLang="ja-JP" sz="2800" kern="100" dirty="0">
                <a:latin typeface="+mn-ea"/>
              </a:rPr>
              <a:t>NO</a:t>
            </a:r>
            <a:r>
              <a:rPr lang="ja-JP" altLang="ja-JP" sz="2800" kern="100" dirty="0">
                <a:latin typeface="+mn-ea"/>
              </a:rPr>
              <a:t> 、 </a:t>
            </a:r>
            <a:r>
              <a:rPr lang="en-US" altLang="ja-JP" sz="2800" kern="100" dirty="0">
                <a:latin typeface="+mn-ea"/>
              </a:rPr>
              <a:t>NO</a:t>
            </a:r>
            <a:r>
              <a:rPr lang="en-US" altLang="ja-JP" sz="2800" kern="100" baseline="-25000" dirty="0">
                <a:latin typeface="+mn-ea"/>
              </a:rPr>
              <a:t>2</a:t>
            </a:r>
            <a:r>
              <a:rPr lang="ja-JP" altLang="ja-JP" sz="2800" kern="100" dirty="0" err="1">
                <a:latin typeface="+mn-ea"/>
              </a:rPr>
              <a:t>、</a:t>
            </a:r>
            <a:r>
              <a:rPr lang="en-US" altLang="ja-JP" sz="2800" kern="100" dirty="0">
                <a:latin typeface="+mn-ea"/>
              </a:rPr>
              <a:t>SO</a:t>
            </a:r>
            <a:r>
              <a:rPr lang="en-US" altLang="ja-JP" sz="2800" kern="100" baseline="-25000" dirty="0">
                <a:latin typeface="+mn-ea"/>
              </a:rPr>
              <a:t>2</a:t>
            </a:r>
            <a:r>
              <a:rPr lang="ja-JP" altLang="ja-JP" sz="2800" kern="100" dirty="0">
                <a:latin typeface="+mn-ea"/>
              </a:rPr>
              <a:t>などの大気汚染物質としての発生機序</a:t>
            </a:r>
            <a:endParaRPr kumimoji="1" lang="ja-JP" altLang="en-US" sz="2800" dirty="0"/>
          </a:p>
        </p:txBody>
      </p:sp>
    </p:spTree>
    <p:extLst>
      <p:ext uri="{BB962C8B-B14F-4D97-AF65-F5344CB8AC3E}">
        <p14:creationId xmlns:p14="http://schemas.microsoft.com/office/powerpoint/2010/main" val="3520390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81773" y="83270"/>
            <a:ext cx="7725192" cy="523220"/>
          </a:xfrm>
          <a:prstGeom prst="rect">
            <a:avLst/>
          </a:prstGeom>
        </p:spPr>
        <p:txBody>
          <a:bodyPr wrap="none">
            <a:spAutoFit/>
          </a:bodyPr>
          <a:lstStyle/>
          <a:p>
            <a:r>
              <a:rPr lang="zh-TW" altLang="en-US" sz="2800" dirty="0">
                <a:latin typeface="ＭＳ Ｐゴシック" panose="020B0600070205080204" pitchFamily="50" charset="-128"/>
                <a:ea typeface="ＭＳ Ｐゴシック" panose="020B0600070205080204" pitchFamily="50" charset="-128"/>
              </a:rPr>
              <a:t>高等学校学習指導要領（平成</a:t>
            </a:r>
            <a:r>
              <a:rPr lang="en-US" altLang="zh-TW" sz="2800" dirty="0">
                <a:latin typeface="ＭＳ Ｐゴシック" panose="020B0600070205080204" pitchFamily="50" charset="-128"/>
                <a:ea typeface="ＭＳ Ｐゴシック" panose="020B0600070205080204" pitchFamily="50" charset="-128"/>
              </a:rPr>
              <a:t>30</a:t>
            </a:r>
            <a:r>
              <a:rPr lang="zh-TW" altLang="en-US" sz="2800" dirty="0">
                <a:latin typeface="ＭＳ Ｐゴシック" panose="020B0600070205080204" pitchFamily="50" charset="-128"/>
                <a:ea typeface="ＭＳ Ｐゴシック" panose="020B0600070205080204" pitchFamily="50" charset="-128"/>
              </a:rPr>
              <a:t>年告示）</a:t>
            </a:r>
            <a:r>
              <a:rPr lang="ja-JP" altLang="en-US" sz="2800" dirty="0"/>
              <a:t>該当箇所</a:t>
            </a:r>
          </a:p>
        </p:txBody>
      </p:sp>
      <p:sp>
        <p:nvSpPr>
          <p:cNvPr id="3" name="正方形/長方形 2"/>
          <p:cNvSpPr/>
          <p:nvPr/>
        </p:nvSpPr>
        <p:spPr>
          <a:xfrm>
            <a:off x="181773" y="736610"/>
            <a:ext cx="6152766" cy="1384995"/>
          </a:xfrm>
          <a:prstGeom prst="rect">
            <a:avLst/>
          </a:prstGeom>
        </p:spPr>
        <p:txBody>
          <a:bodyPr wrap="square">
            <a:spAutoFit/>
          </a:bodyPr>
          <a:lstStyle/>
          <a:p>
            <a:r>
              <a:rPr lang="ja-JP" altLang="en-US" sz="2800" dirty="0">
                <a:latin typeface="+mj-ea"/>
                <a:ea typeface="+mj-ea"/>
              </a:rPr>
              <a:t>理科編　　化学</a:t>
            </a:r>
            <a:endParaRPr lang="en-US" altLang="ja-JP" sz="2800" dirty="0">
              <a:latin typeface="+mj-ea"/>
              <a:ea typeface="+mj-ea"/>
            </a:endParaRPr>
          </a:p>
          <a:p>
            <a:pPr algn="just">
              <a:spcAft>
                <a:spcPts val="0"/>
              </a:spcAft>
            </a:pPr>
            <a:r>
              <a:rPr lang="ja-JP" altLang="en-US" sz="2800" kern="100" dirty="0">
                <a:latin typeface="+mn-ea"/>
                <a:cs typeface="Times New Roman" panose="02020603050405020304" pitchFamily="18" charset="0"/>
              </a:rPr>
              <a:t>（</a:t>
            </a:r>
            <a:r>
              <a:rPr lang="en-US" altLang="ja-JP" sz="2800" kern="100" dirty="0">
                <a:latin typeface="+mn-ea"/>
                <a:cs typeface="Times New Roman" panose="02020603050405020304" pitchFamily="18" charset="0"/>
              </a:rPr>
              <a:t>3</a:t>
            </a:r>
            <a:r>
              <a:rPr lang="ja-JP" altLang="en-US" sz="2800" kern="100" dirty="0">
                <a:latin typeface="+mn-ea"/>
                <a:cs typeface="Times New Roman" panose="02020603050405020304" pitchFamily="18" charset="0"/>
              </a:rPr>
              <a:t>） 無機物質の性質</a:t>
            </a:r>
            <a:endParaRPr lang="en-US" altLang="ja-JP" sz="2800" kern="100" dirty="0">
              <a:latin typeface="+mn-ea"/>
              <a:cs typeface="Times New Roman" panose="02020603050405020304" pitchFamily="18" charset="0"/>
            </a:endParaRPr>
          </a:p>
          <a:p>
            <a:pPr algn="just">
              <a:spcAft>
                <a:spcPts val="0"/>
              </a:spcAft>
            </a:pPr>
            <a:r>
              <a:rPr lang="ja-JP" altLang="en-US" sz="2800" kern="100" dirty="0">
                <a:latin typeface="+mn-ea"/>
                <a:cs typeface="Times New Roman" panose="02020603050405020304" pitchFamily="18" charset="0"/>
              </a:rPr>
              <a:t>　</a:t>
            </a:r>
            <a:r>
              <a:rPr lang="zh-TW" altLang="en-US" sz="28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（ｱ） 無機物質</a:t>
            </a:r>
            <a:endParaRPr lang="ja-JP" altLang="ja-JP" sz="28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4" name="正方形/長方形 3"/>
          <p:cNvSpPr/>
          <p:nvPr/>
        </p:nvSpPr>
        <p:spPr>
          <a:xfrm>
            <a:off x="493789" y="2682612"/>
            <a:ext cx="8657883" cy="461665"/>
          </a:xfrm>
          <a:prstGeom prst="rect">
            <a:avLst/>
          </a:prstGeom>
        </p:spPr>
        <p:txBody>
          <a:bodyPr wrap="square">
            <a:spAutoFit/>
          </a:bodyPr>
          <a:lstStyle/>
          <a:p>
            <a:r>
              <a:rPr lang="ja-JP" altLang="en-US" sz="2400" dirty="0"/>
              <a:t>典型元素の性質が周期表に基づいて整理できる。</a:t>
            </a:r>
            <a:endParaRPr lang="en-US" altLang="ja-JP" sz="2400" dirty="0"/>
          </a:p>
        </p:txBody>
      </p:sp>
      <p:sp>
        <p:nvSpPr>
          <p:cNvPr id="5" name="正方形/長方形 4"/>
          <p:cNvSpPr/>
          <p:nvPr/>
        </p:nvSpPr>
        <p:spPr>
          <a:xfrm>
            <a:off x="718210" y="2090827"/>
            <a:ext cx="2228495" cy="461665"/>
          </a:xfrm>
          <a:prstGeom prst="rect">
            <a:avLst/>
          </a:prstGeom>
        </p:spPr>
        <p:txBody>
          <a:bodyPr wrap="none">
            <a:spAutoFit/>
          </a:bodyPr>
          <a:lstStyle/>
          <a:p>
            <a:pPr algn="just">
              <a:spcAft>
                <a:spcPts val="0"/>
              </a:spcAft>
            </a:pPr>
            <a:r>
              <a:rPr lang="ja-JP" altLang="en-US" sz="2400" dirty="0"/>
              <a:t>　</a:t>
            </a:r>
            <a:r>
              <a:rPr lang="ja-JP" altLang="en-US" sz="2400" kern="100" dirty="0">
                <a:latin typeface="+mn-ea"/>
              </a:rPr>
              <a:t> </a:t>
            </a:r>
            <a:r>
              <a:rPr lang="ja-JP" altLang="en-US" sz="2400" kern="100" dirty="0">
                <a:latin typeface="+mn-ea"/>
                <a:cs typeface="Times New Roman" panose="02020603050405020304" pitchFamily="18" charset="0"/>
              </a:rPr>
              <a:t>㋐　典型元素</a:t>
            </a:r>
            <a:endParaRPr lang="ja-JP" altLang="ja-JP" sz="2400" kern="100" dirty="0">
              <a:latin typeface="+mn-ea"/>
              <a:cs typeface="Times New Roman" panose="02020603050405020304" pitchFamily="18" charset="0"/>
            </a:endParaRPr>
          </a:p>
        </p:txBody>
      </p:sp>
    </p:spTree>
    <p:extLst>
      <p:ext uri="{BB962C8B-B14F-4D97-AF65-F5344CB8AC3E}">
        <p14:creationId xmlns:p14="http://schemas.microsoft.com/office/powerpoint/2010/main" val="50301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この資料の活用例</a:t>
            </a:r>
          </a:p>
        </p:txBody>
      </p:sp>
      <p:sp>
        <p:nvSpPr>
          <p:cNvPr id="3" name="コンテンツ プレースホルダー 2"/>
          <p:cNvSpPr>
            <a:spLocks noGrp="1"/>
          </p:cNvSpPr>
          <p:nvPr>
            <p:ph idx="1"/>
          </p:nvPr>
        </p:nvSpPr>
        <p:spPr>
          <a:xfrm>
            <a:off x="660399" y="2160590"/>
            <a:ext cx="8841410" cy="3880773"/>
          </a:xfrm>
        </p:spPr>
        <p:txBody>
          <a:bodyPr/>
          <a:lstStyle/>
          <a:p>
            <a:pPr marL="0" indent="0">
              <a:buNone/>
            </a:pPr>
            <a:r>
              <a:rPr lang="ja-JP" altLang="en-US" dirty="0"/>
              <a:t>非金属の典型元素である硫黄、窒素、炭素が酸素と反応することで、大気汚染物質や温室効果ガスを発生させることやその影響について紹介する。</a:t>
            </a:r>
            <a:endParaRPr kumimoji="1" lang="ja-JP" altLang="en-US" dirty="0"/>
          </a:p>
        </p:txBody>
      </p:sp>
    </p:spTree>
    <p:extLst>
      <p:ext uri="{BB962C8B-B14F-4D97-AF65-F5344CB8AC3E}">
        <p14:creationId xmlns:p14="http://schemas.microsoft.com/office/powerpoint/2010/main" val="1911315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99206" y="141760"/>
            <a:ext cx="4548040" cy="523220"/>
          </a:xfrm>
          <a:prstGeom prst="rect">
            <a:avLst/>
          </a:prstGeom>
        </p:spPr>
        <p:txBody>
          <a:bodyPr wrap="none">
            <a:spAutoFit/>
          </a:bodyPr>
          <a:lstStyle/>
          <a:p>
            <a:r>
              <a:rPr lang="ja-JP" altLang="en-US" sz="2800" b="1" dirty="0"/>
              <a:t>１．エネルギー供給源の動向</a:t>
            </a:r>
          </a:p>
        </p:txBody>
      </p:sp>
      <p:sp>
        <p:nvSpPr>
          <p:cNvPr id="3" name="正方形/長方形 2"/>
          <p:cNvSpPr/>
          <p:nvPr/>
        </p:nvSpPr>
        <p:spPr>
          <a:xfrm>
            <a:off x="441286" y="6488668"/>
            <a:ext cx="9427645" cy="369332"/>
          </a:xfrm>
          <a:prstGeom prst="rect">
            <a:avLst/>
          </a:prstGeom>
        </p:spPr>
        <p:txBody>
          <a:bodyPr wrap="none">
            <a:spAutoFit/>
          </a:bodyPr>
          <a:lstStyle/>
          <a:p>
            <a:r>
              <a:rPr lang="ja-JP" altLang="en-US" dirty="0"/>
              <a:t>出典：資源エネルギー庁</a:t>
            </a:r>
            <a:r>
              <a:rPr lang="ja-JP" altLang="en-US" dirty="0">
                <a:solidFill>
                  <a:srgbClr val="333333"/>
                </a:solidFill>
                <a:latin typeface="Noto Sans JP"/>
              </a:rPr>
              <a:t>ホームページ</a:t>
            </a:r>
            <a:r>
              <a:rPr lang="ja-JP" altLang="en-US" sz="1400" dirty="0">
                <a:solidFill>
                  <a:srgbClr val="333333"/>
                </a:solidFill>
                <a:latin typeface="Noto Sans JP"/>
              </a:rPr>
              <a:t>（</a:t>
            </a:r>
            <a:r>
              <a:rPr lang="en-US" altLang="ja-JP" sz="1400" dirty="0"/>
              <a:t>https://www.enecho.meti.go.jp/about/whitepaper/2024/html/1-3-1.html</a:t>
            </a:r>
            <a:r>
              <a:rPr lang="ja-JP" altLang="en-US" sz="1400" dirty="0"/>
              <a:t>）</a:t>
            </a:r>
          </a:p>
        </p:txBody>
      </p:sp>
      <p:pic>
        <p:nvPicPr>
          <p:cNvPr id="6" name="図 5">
            <a:extLst>
              <a:ext uri="{FF2B5EF4-FFF2-40B4-BE49-F238E27FC236}">
                <a16:creationId xmlns:a16="http://schemas.microsoft.com/office/drawing/2014/main" id="{55765E4E-F828-EC19-3F5F-5C6A7E74634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71091" y="937978"/>
            <a:ext cx="5454463" cy="4927237"/>
          </a:xfrm>
          <a:prstGeom prst="rect">
            <a:avLst/>
          </a:prstGeom>
          <a:noFill/>
          <a:ln>
            <a:noFill/>
          </a:ln>
        </p:spPr>
      </p:pic>
      <p:sp>
        <p:nvSpPr>
          <p:cNvPr id="7" name="正方形/長方形 6"/>
          <p:cNvSpPr/>
          <p:nvPr/>
        </p:nvSpPr>
        <p:spPr>
          <a:xfrm>
            <a:off x="0" y="834366"/>
            <a:ext cx="4307603" cy="3046988"/>
          </a:xfrm>
          <a:prstGeom prst="rect">
            <a:avLst/>
          </a:prstGeom>
        </p:spPr>
        <p:txBody>
          <a:bodyPr wrap="square">
            <a:spAutoFit/>
          </a:bodyPr>
          <a:lstStyle/>
          <a:p>
            <a:r>
              <a:rPr lang="ja-JP" altLang="en-US" sz="2400" dirty="0">
                <a:solidFill>
                  <a:srgbClr val="333333"/>
                </a:solidFill>
                <a:latin typeface="+mn-ea"/>
              </a:rPr>
              <a:t>　我が国において、</a:t>
            </a:r>
            <a:r>
              <a:rPr lang="ja-JP" altLang="en-US" sz="2400" dirty="0"/>
              <a:t>産業や業務、運輸、生活で必要とする膨大なエネルギーは何から賄われているのでしょうか。</a:t>
            </a:r>
            <a:endParaRPr lang="en-US" altLang="ja-JP" sz="2400" dirty="0"/>
          </a:p>
          <a:p>
            <a:r>
              <a:rPr lang="ja-JP" altLang="en-US" sz="2400" dirty="0">
                <a:solidFill>
                  <a:srgbClr val="333333"/>
                </a:solidFill>
                <a:latin typeface="+mn-ea"/>
              </a:rPr>
              <a:t>日本の電源構成の推移を確認すると、およそ</a:t>
            </a:r>
            <a:r>
              <a:rPr lang="en-US" altLang="ja-JP" sz="2400" dirty="0">
                <a:solidFill>
                  <a:srgbClr val="333333"/>
                </a:solidFill>
                <a:latin typeface="+mn-ea"/>
              </a:rPr>
              <a:t>7</a:t>
            </a:r>
            <a:r>
              <a:rPr lang="ja-JP" altLang="en-US" sz="2400" dirty="0">
                <a:solidFill>
                  <a:srgbClr val="333333"/>
                </a:solidFill>
                <a:latin typeface="+mn-ea"/>
              </a:rPr>
              <a:t>割が石油、石炭などの化石燃料によっていることが分かります。</a:t>
            </a:r>
            <a:endParaRPr lang="ja-JP" altLang="en-US" sz="2400" dirty="0">
              <a:latin typeface="+mn-ea"/>
            </a:endParaRPr>
          </a:p>
        </p:txBody>
      </p:sp>
    </p:spTree>
    <p:extLst>
      <p:ext uri="{BB962C8B-B14F-4D97-AF65-F5344CB8AC3E}">
        <p14:creationId xmlns:p14="http://schemas.microsoft.com/office/powerpoint/2010/main" val="4265792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stretch>
            <a:fillRect/>
          </a:stretch>
        </p:blipFill>
        <p:spPr>
          <a:xfrm>
            <a:off x="1788825" y="3526725"/>
            <a:ext cx="3039529" cy="1082572"/>
          </a:xfrm>
          <a:prstGeom prst="rect">
            <a:avLst/>
          </a:prstGeom>
        </p:spPr>
      </p:pic>
      <p:pic>
        <p:nvPicPr>
          <p:cNvPr id="6" name="図 5"/>
          <p:cNvPicPr>
            <a:picLocks noChangeAspect="1"/>
          </p:cNvPicPr>
          <p:nvPr/>
        </p:nvPicPr>
        <p:blipFill>
          <a:blip r:embed="rId3"/>
          <a:stretch>
            <a:fillRect/>
          </a:stretch>
        </p:blipFill>
        <p:spPr>
          <a:xfrm>
            <a:off x="5020954" y="3576705"/>
            <a:ext cx="2654328" cy="982612"/>
          </a:xfrm>
          <a:prstGeom prst="rect">
            <a:avLst/>
          </a:prstGeom>
        </p:spPr>
      </p:pic>
      <p:sp>
        <p:nvSpPr>
          <p:cNvPr id="8" name="正方形/長方形 7"/>
          <p:cNvSpPr/>
          <p:nvPr/>
        </p:nvSpPr>
        <p:spPr>
          <a:xfrm>
            <a:off x="199206" y="141760"/>
            <a:ext cx="3196709" cy="523220"/>
          </a:xfrm>
          <a:prstGeom prst="rect">
            <a:avLst/>
          </a:prstGeom>
        </p:spPr>
        <p:txBody>
          <a:bodyPr wrap="none">
            <a:spAutoFit/>
          </a:bodyPr>
          <a:lstStyle/>
          <a:p>
            <a:r>
              <a:rPr lang="ja-JP" altLang="en-US" sz="2800" b="1" dirty="0"/>
              <a:t>２．化石燃料の成分</a:t>
            </a:r>
          </a:p>
        </p:txBody>
      </p:sp>
      <p:sp>
        <p:nvSpPr>
          <p:cNvPr id="10" name="テキスト ボックス 9"/>
          <p:cNvSpPr txBox="1"/>
          <p:nvPr/>
        </p:nvSpPr>
        <p:spPr>
          <a:xfrm>
            <a:off x="380028" y="620656"/>
            <a:ext cx="9145944" cy="2800767"/>
          </a:xfrm>
          <a:prstGeom prst="rect">
            <a:avLst/>
          </a:prstGeom>
          <a:noFill/>
        </p:spPr>
        <p:txBody>
          <a:bodyPr wrap="square" rtlCol="0">
            <a:spAutoFit/>
          </a:bodyPr>
          <a:lstStyle/>
          <a:p>
            <a:r>
              <a:rPr kumimoji="1" lang="ja-JP" altLang="en-US" sz="2200" dirty="0"/>
              <a:t>　石油は太古の動物が、石炭は太古の植物が化石化し、変化したものです。動物細胞も植物細胞も、水、炭水化物、脂質、タンパク質、核酸などの成分を含んでいます。</a:t>
            </a:r>
            <a:endParaRPr kumimoji="1" lang="en-US" altLang="ja-JP" sz="2200" dirty="0"/>
          </a:p>
          <a:p>
            <a:r>
              <a:rPr lang="ja-JP" altLang="en-US" sz="2200" dirty="0"/>
              <a:t>　炭水化物、脂質、タンパク質、核酸の有機化合物は炭素（</a:t>
            </a:r>
            <a:r>
              <a:rPr lang="en-US" altLang="ja-JP" sz="2200" dirty="0"/>
              <a:t>C</a:t>
            </a:r>
            <a:r>
              <a:rPr lang="ja-JP" altLang="en-US" sz="2200" dirty="0"/>
              <a:t>）を含む成分です。</a:t>
            </a:r>
            <a:r>
              <a:rPr kumimoji="1" lang="ja-JP" altLang="en-US" sz="2200" dirty="0"/>
              <a:t>タンパク質と核酸には、基本構造に窒素（</a:t>
            </a:r>
            <a:r>
              <a:rPr kumimoji="1" lang="en-US" altLang="ja-JP" sz="2200" dirty="0"/>
              <a:t>N</a:t>
            </a:r>
            <a:r>
              <a:rPr kumimoji="1" lang="ja-JP" altLang="en-US" sz="2200" dirty="0"/>
              <a:t>）が含まれています。</a:t>
            </a:r>
            <a:r>
              <a:rPr lang="ja-JP" altLang="en-US" sz="2200" dirty="0"/>
              <a:t>タンパク質を構成するアミノ酸には、硫黄（</a:t>
            </a:r>
            <a:r>
              <a:rPr lang="en-US" altLang="ja-JP" sz="2200" dirty="0"/>
              <a:t>S</a:t>
            </a:r>
            <a:r>
              <a:rPr lang="ja-JP" altLang="en-US" sz="2200" dirty="0"/>
              <a:t>）を含むものがあります。</a:t>
            </a:r>
            <a:endParaRPr lang="en-US" altLang="ja-JP" sz="2200" dirty="0"/>
          </a:p>
          <a:p>
            <a:r>
              <a:rPr lang="ja-JP" altLang="en-US" sz="2200" dirty="0"/>
              <a:t>　石油や石炭の化石燃料の主な成分は炭素です。窒素や硫黄も微量ながら含まれることになります。</a:t>
            </a:r>
            <a:endParaRPr kumimoji="1" lang="ja-JP" altLang="en-US" sz="2200" dirty="0"/>
          </a:p>
        </p:txBody>
      </p:sp>
      <p:graphicFrame>
        <p:nvGraphicFramePr>
          <p:cNvPr id="11" name="表 10"/>
          <p:cNvGraphicFramePr>
            <a:graphicFrameLocks noGrp="1"/>
          </p:cNvGraphicFramePr>
          <p:nvPr>
            <p:extLst>
              <p:ext uri="{D42A27DB-BD31-4B8C-83A1-F6EECF244321}">
                <p14:modId xmlns:p14="http://schemas.microsoft.com/office/powerpoint/2010/main" val="2779857862"/>
              </p:ext>
            </p:extLst>
          </p:nvPr>
        </p:nvGraphicFramePr>
        <p:xfrm>
          <a:off x="2166191" y="4737928"/>
          <a:ext cx="5509091" cy="2001520"/>
        </p:xfrm>
        <a:graphic>
          <a:graphicData uri="http://schemas.openxmlformats.org/drawingml/2006/table">
            <a:tbl>
              <a:tblPr firstRow="1" bandRow="1">
                <a:tableStyleId>{5940675A-B579-460E-94D1-54222C63F5DA}</a:tableStyleId>
              </a:tblPr>
              <a:tblGrid>
                <a:gridCol w="435645">
                  <a:extLst>
                    <a:ext uri="{9D8B030D-6E8A-4147-A177-3AD203B41FA5}">
                      <a16:colId xmlns:a16="http://schemas.microsoft.com/office/drawing/2014/main" val="20000"/>
                    </a:ext>
                  </a:extLst>
                </a:gridCol>
                <a:gridCol w="840658">
                  <a:extLst>
                    <a:ext uri="{9D8B030D-6E8A-4147-A177-3AD203B41FA5}">
                      <a16:colId xmlns:a16="http://schemas.microsoft.com/office/drawing/2014/main" val="20001"/>
                    </a:ext>
                  </a:extLst>
                </a:gridCol>
                <a:gridCol w="1356852">
                  <a:extLst>
                    <a:ext uri="{9D8B030D-6E8A-4147-A177-3AD203B41FA5}">
                      <a16:colId xmlns:a16="http://schemas.microsoft.com/office/drawing/2014/main" val="20002"/>
                    </a:ext>
                  </a:extLst>
                </a:gridCol>
                <a:gridCol w="2875936">
                  <a:extLst>
                    <a:ext uri="{9D8B030D-6E8A-4147-A177-3AD203B41FA5}">
                      <a16:colId xmlns:a16="http://schemas.microsoft.com/office/drawing/2014/main" val="20003"/>
                    </a:ext>
                  </a:extLst>
                </a:gridCol>
              </a:tblGrid>
              <a:tr h="370840">
                <a:tc gridSpan="2">
                  <a:txBody>
                    <a:bodyPr/>
                    <a:lstStyle/>
                    <a:p>
                      <a:pPr algn="ctr"/>
                      <a:r>
                        <a:rPr kumimoji="1" lang="ja-JP" altLang="en-US" sz="1400" dirty="0"/>
                        <a:t>炭水化物</a:t>
                      </a:r>
                    </a:p>
                  </a:txBody>
                  <a:tcPr anchor="ctr"/>
                </a:tc>
                <a:tc hMerge="1">
                  <a:txBody>
                    <a:bodyPr/>
                    <a:lstStyle/>
                    <a:p>
                      <a:endParaRPr kumimoji="1" lang="ja-JP" altLang="en-US" dirty="0"/>
                    </a:p>
                  </a:txBody>
                  <a:tcPr/>
                </a:tc>
                <a:tc>
                  <a:txBody>
                    <a:bodyPr/>
                    <a:lstStyle/>
                    <a:p>
                      <a:pPr algn="ctr"/>
                      <a:r>
                        <a:rPr kumimoji="1" lang="en-US" altLang="ja-JP" sz="1600" dirty="0"/>
                        <a:t>C,H,O</a:t>
                      </a:r>
                      <a:endParaRPr kumimoji="1" lang="ja-JP" altLang="en-US" sz="1600" dirty="0"/>
                    </a:p>
                  </a:txBody>
                  <a:tcPr anchor="ctr"/>
                </a:tc>
                <a:tc>
                  <a:txBody>
                    <a:bodyPr/>
                    <a:lstStyle/>
                    <a:p>
                      <a:pPr algn="l"/>
                      <a:r>
                        <a:rPr kumimoji="1" lang="ja-JP" altLang="en-US" sz="1400" dirty="0"/>
                        <a:t>単糖類、二糖類、多糖類</a:t>
                      </a:r>
                    </a:p>
                  </a:txBody>
                  <a:tcPr anchor="ctr"/>
                </a:tc>
                <a:extLst>
                  <a:ext uri="{0D108BD9-81ED-4DB2-BD59-A6C34878D82A}">
                    <a16:rowId xmlns:a16="http://schemas.microsoft.com/office/drawing/2014/main" val="10000"/>
                  </a:ext>
                </a:extLst>
              </a:tr>
              <a:tr h="370840">
                <a:tc gridSpan="2">
                  <a:txBody>
                    <a:bodyPr/>
                    <a:lstStyle/>
                    <a:p>
                      <a:pPr algn="ctr"/>
                      <a:r>
                        <a:rPr kumimoji="1" lang="ja-JP" altLang="en-US" sz="1400" dirty="0"/>
                        <a:t>脂質</a:t>
                      </a:r>
                    </a:p>
                  </a:txBody>
                  <a:tcPr anchor="ctr"/>
                </a:tc>
                <a:tc hMerge="1">
                  <a:txBody>
                    <a:bodyPr/>
                    <a:lstStyle/>
                    <a:p>
                      <a:pPr algn="ct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C,H,O,P</a:t>
                      </a:r>
                      <a:endParaRPr kumimoji="1" lang="ja-JP" altLang="en-US" sz="1600" dirty="0"/>
                    </a:p>
                  </a:txBody>
                  <a:tcPr anchor="ctr"/>
                </a:tc>
                <a:tc>
                  <a:txBody>
                    <a:bodyPr/>
                    <a:lstStyle/>
                    <a:p>
                      <a:pPr algn="l"/>
                      <a:r>
                        <a:rPr kumimoji="1" lang="ja-JP" altLang="en-US" sz="1400" dirty="0"/>
                        <a:t>脂肪酸、グリセリン、リン酸化合物</a:t>
                      </a:r>
                    </a:p>
                  </a:txBody>
                  <a:tcPr anchor="ctr"/>
                </a:tc>
                <a:extLst>
                  <a:ext uri="{0D108BD9-81ED-4DB2-BD59-A6C34878D82A}">
                    <a16:rowId xmlns:a16="http://schemas.microsoft.com/office/drawing/2014/main" val="10001"/>
                  </a:ext>
                </a:extLst>
              </a:tr>
              <a:tr h="370840">
                <a:tc gridSpan="2">
                  <a:txBody>
                    <a:bodyPr/>
                    <a:lstStyle/>
                    <a:p>
                      <a:pPr algn="ctr"/>
                      <a:r>
                        <a:rPr kumimoji="1" lang="ja-JP" altLang="en-US" sz="1400" dirty="0"/>
                        <a:t>タンパク質</a:t>
                      </a:r>
                    </a:p>
                  </a:txBody>
                  <a:tcPr anchor="ctr"/>
                </a:tc>
                <a:tc hMerge="1">
                  <a:txBody>
                    <a:bodyPr/>
                    <a:lstStyle/>
                    <a:p>
                      <a:pPr algn="ct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C,H,O,N,S</a:t>
                      </a:r>
                      <a:endParaRPr kumimoji="1" lang="ja-JP" altLang="en-US" sz="1600" dirty="0"/>
                    </a:p>
                  </a:txBody>
                  <a:tcPr anchor="ctr"/>
                </a:tc>
                <a:tc>
                  <a:txBody>
                    <a:bodyPr/>
                    <a:lstStyle/>
                    <a:p>
                      <a:pPr algn="l"/>
                      <a:r>
                        <a:rPr kumimoji="1" lang="ja-JP" altLang="en-US" sz="1400" dirty="0"/>
                        <a:t>多数のアミノ酸がペプチド結合し、立体構造を形成</a:t>
                      </a:r>
                    </a:p>
                  </a:txBody>
                  <a:tcPr anchor="ctr"/>
                </a:tc>
                <a:extLst>
                  <a:ext uri="{0D108BD9-81ED-4DB2-BD59-A6C34878D82A}">
                    <a16:rowId xmlns:a16="http://schemas.microsoft.com/office/drawing/2014/main" val="10002"/>
                  </a:ext>
                </a:extLst>
              </a:tr>
              <a:tr h="370840">
                <a:tc rowSpan="2">
                  <a:txBody>
                    <a:bodyPr/>
                    <a:lstStyle/>
                    <a:p>
                      <a:pPr algn="ctr"/>
                      <a:r>
                        <a:rPr kumimoji="1" lang="ja-JP" altLang="en-US" sz="1400" dirty="0"/>
                        <a:t>核酸</a:t>
                      </a:r>
                    </a:p>
                  </a:txBody>
                  <a:tcPr vert="eaVert" anchor="ctr"/>
                </a:tc>
                <a:tc>
                  <a:txBody>
                    <a:bodyPr/>
                    <a:lstStyle/>
                    <a:p>
                      <a:pPr algn="ctr"/>
                      <a:r>
                        <a:rPr kumimoji="1" lang="en-US" altLang="ja-JP" sz="1400" dirty="0"/>
                        <a:t>DNA</a:t>
                      </a:r>
                      <a:endParaRPr kumimoji="1" lang="ja-JP" altLang="en-US" sz="1400"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C,H,O,N,P</a:t>
                      </a:r>
                      <a:endParaRPr kumimoji="1" lang="ja-JP" altLang="en-US" sz="1600" dirty="0"/>
                    </a:p>
                  </a:txBody>
                  <a:tcPr anchor="ctr"/>
                </a:tc>
                <a:tc rowSpan="2">
                  <a:txBody>
                    <a:bodyPr/>
                    <a:lstStyle/>
                    <a:p>
                      <a:pPr algn="l"/>
                      <a:r>
                        <a:rPr kumimoji="1" lang="ja-JP" altLang="en-US" sz="1400" dirty="0"/>
                        <a:t>塩基・五炭糖・リン酸からなるヌクレオチドが多数結合</a:t>
                      </a:r>
                    </a:p>
                  </a:txBody>
                  <a:tcPr anchor="ctr"/>
                </a:tc>
                <a:extLst>
                  <a:ext uri="{0D108BD9-81ED-4DB2-BD59-A6C34878D82A}">
                    <a16:rowId xmlns:a16="http://schemas.microsoft.com/office/drawing/2014/main" val="10003"/>
                  </a:ext>
                </a:extLst>
              </a:tr>
              <a:tr h="370840">
                <a:tc vMerge="1">
                  <a:txBody>
                    <a:bodyPr/>
                    <a:lstStyle/>
                    <a:p>
                      <a:endParaRPr kumimoji="1" lang="ja-JP" altLang="en-US" dirty="0"/>
                    </a:p>
                  </a:txBody>
                  <a:tcPr/>
                </a:tc>
                <a:tc>
                  <a:txBody>
                    <a:bodyPr/>
                    <a:lstStyle/>
                    <a:p>
                      <a:pPr algn="ctr"/>
                      <a:r>
                        <a:rPr kumimoji="1" lang="en-US" altLang="ja-JP" sz="1400" dirty="0"/>
                        <a:t>RNA</a:t>
                      </a:r>
                      <a:endParaRPr kumimoji="1" lang="ja-JP" altLang="en-US" sz="1400" dirty="0"/>
                    </a:p>
                  </a:txBody>
                  <a:tcPr/>
                </a:tc>
                <a:tc vMerge="1">
                  <a:txBody>
                    <a:bodyPr/>
                    <a:lstStyle/>
                    <a:p>
                      <a:pPr algn="ctr"/>
                      <a:endParaRPr kumimoji="1" lang="ja-JP" altLang="en-US" sz="1600" dirty="0"/>
                    </a:p>
                  </a:txBody>
                  <a:tcPr anchor="ctr"/>
                </a:tc>
                <a:tc vMerge="1">
                  <a:txBody>
                    <a:bodyPr/>
                    <a:lstStyle/>
                    <a:p>
                      <a:pPr algn="ctr"/>
                      <a:endParaRPr kumimoji="1" lang="ja-JP" altLang="en-US" sz="1600" dirty="0"/>
                    </a:p>
                  </a:txBody>
                  <a:tcPr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287305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80027" y="598064"/>
            <a:ext cx="9145944" cy="2585323"/>
          </a:xfrm>
          <a:prstGeom prst="rect">
            <a:avLst/>
          </a:prstGeom>
          <a:noFill/>
        </p:spPr>
        <p:txBody>
          <a:bodyPr wrap="square" rtlCol="0">
            <a:spAutoFit/>
          </a:bodyPr>
          <a:lstStyle/>
          <a:p>
            <a:r>
              <a:rPr kumimoji="1" lang="ja-JP" altLang="en-US" dirty="0"/>
              <a:t>　化石燃料を燃やしてエネルギー源として活用することは、炭素、窒素、硫黄を酸素と結びつけることです。炭素と窒素は、燃焼条件によって完全に酸化されず、一酸化炭素や一酸化窒素になる場合もあります。</a:t>
            </a:r>
            <a:r>
              <a:rPr lang="ja-JP" altLang="en-US" dirty="0"/>
              <a:t>いずれも、環境に負荷をかける物質になります。</a:t>
            </a:r>
          </a:p>
          <a:p>
            <a:r>
              <a:rPr kumimoji="1" lang="ja-JP" altLang="en-US" dirty="0"/>
              <a:t>　また燃焼物のなかの灰分は燃焼によって「</a:t>
            </a:r>
            <a:r>
              <a:rPr kumimoji="1" lang="ja-JP" altLang="en-US" dirty="0">
                <a:solidFill>
                  <a:srgbClr val="FF0000"/>
                </a:solidFill>
              </a:rPr>
              <a:t>ばいじん</a:t>
            </a:r>
            <a:r>
              <a:rPr kumimoji="1" lang="ja-JP" altLang="en-US" dirty="0"/>
              <a:t>」として煙を黒くし、人の健康にも影響を</a:t>
            </a:r>
            <a:r>
              <a:rPr lang="ja-JP" altLang="en-US" dirty="0"/>
              <a:t>与えます。工場などから排出される「ばいじん」などの粒子の内、直径が</a:t>
            </a:r>
            <a:r>
              <a:rPr lang="en-US" altLang="ja-JP" dirty="0"/>
              <a:t>10 μ</a:t>
            </a:r>
            <a:r>
              <a:rPr lang="ja-JP" altLang="en-US" dirty="0"/>
              <a:t>ｍ（</a:t>
            </a:r>
            <a:r>
              <a:rPr lang="en-US" altLang="ja-JP" dirty="0"/>
              <a:t> 1 μ</a:t>
            </a:r>
            <a:r>
              <a:rPr lang="ja-JP" altLang="en-US" dirty="0"/>
              <a:t>ｍは</a:t>
            </a:r>
            <a:r>
              <a:rPr lang="en-US" altLang="ja-JP" dirty="0"/>
              <a:t>1 </a:t>
            </a:r>
            <a:r>
              <a:rPr lang="ja-JP" altLang="en-US" dirty="0"/>
              <a:t>ｍの</a:t>
            </a:r>
            <a:r>
              <a:rPr lang="en-US" altLang="ja-JP" dirty="0"/>
              <a:t>100</a:t>
            </a:r>
            <a:r>
              <a:rPr lang="ja-JP" altLang="en-US" dirty="0"/>
              <a:t>万分の</a:t>
            </a:r>
            <a:r>
              <a:rPr lang="en-US" altLang="ja-JP" dirty="0"/>
              <a:t>1 </a:t>
            </a:r>
            <a:r>
              <a:rPr lang="ja-JP" altLang="en-US" dirty="0"/>
              <a:t>）のものは、微小なため大気中に長期間滞留し、肺や気管などに沈着して、呼吸器に影響を及ぼすことから</a:t>
            </a:r>
            <a:r>
              <a:rPr lang="ja-JP" altLang="en-US" dirty="0">
                <a:solidFill>
                  <a:srgbClr val="FF0000"/>
                </a:solidFill>
              </a:rPr>
              <a:t>浮遊粒子状物質（</a:t>
            </a:r>
            <a:r>
              <a:rPr lang="en-US" altLang="ja-JP" dirty="0">
                <a:solidFill>
                  <a:srgbClr val="FF0000"/>
                </a:solidFill>
              </a:rPr>
              <a:t>SPM</a:t>
            </a:r>
            <a:r>
              <a:rPr lang="ja-JP" altLang="en-US" dirty="0">
                <a:solidFill>
                  <a:srgbClr val="FF0000"/>
                </a:solidFill>
              </a:rPr>
              <a:t>）</a:t>
            </a:r>
            <a:r>
              <a:rPr lang="ja-JP" altLang="en-US" dirty="0"/>
              <a:t>として法律に基づく監視の対象となりました。また、このように発生源から直接粒子として大気中に排出される汚染物質を「一次粒子」と呼びます。</a:t>
            </a:r>
            <a:endParaRPr kumimoji="1" lang="en-US" altLang="ja-JP" dirty="0"/>
          </a:p>
        </p:txBody>
      </p:sp>
      <p:sp>
        <p:nvSpPr>
          <p:cNvPr id="3" name="正方形/長方形 2"/>
          <p:cNvSpPr/>
          <p:nvPr/>
        </p:nvSpPr>
        <p:spPr>
          <a:xfrm>
            <a:off x="1813729" y="3121660"/>
            <a:ext cx="699854" cy="680998"/>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kumimoji="1" lang="en-US" altLang="ja-JP" sz="3600" dirty="0"/>
              <a:t>C</a:t>
            </a:r>
            <a:endParaRPr kumimoji="1" lang="ja-JP" altLang="en-US" sz="3600" dirty="0"/>
          </a:p>
        </p:txBody>
      </p:sp>
      <p:sp>
        <p:nvSpPr>
          <p:cNvPr id="4" name="正方形/長方形 3"/>
          <p:cNvSpPr/>
          <p:nvPr/>
        </p:nvSpPr>
        <p:spPr>
          <a:xfrm>
            <a:off x="5525285" y="3148334"/>
            <a:ext cx="699854" cy="680998"/>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kumimoji="1" lang="en-US" altLang="ja-JP" sz="3600" dirty="0"/>
              <a:t>N</a:t>
            </a:r>
            <a:endParaRPr kumimoji="1" lang="ja-JP" altLang="en-US" sz="3600" dirty="0"/>
          </a:p>
        </p:txBody>
      </p:sp>
      <p:sp>
        <p:nvSpPr>
          <p:cNvPr id="5" name="正方形/長方形 4"/>
          <p:cNvSpPr/>
          <p:nvPr/>
        </p:nvSpPr>
        <p:spPr>
          <a:xfrm>
            <a:off x="8512017" y="3140596"/>
            <a:ext cx="699854" cy="680998"/>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kumimoji="1" lang="en-US" altLang="ja-JP" sz="3600" dirty="0"/>
              <a:t>S</a:t>
            </a:r>
            <a:endParaRPr kumimoji="1" lang="ja-JP" altLang="en-US" sz="3600" dirty="0"/>
          </a:p>
        </p:txBody>
      </p:sp>
      <p:sp>
        <p:nvSpPr>
          <p:cNvPr id="6" name="正方形/長方形 5"/>
          <p:cNvSpPr/>
          <p:nvPr/>
        </p:nvSpPr>
        <p:spPr>
          <a:xfrm>
            <a:off x="778923" y="4585600"/>
            <a:ext cx="1217699" cy="700677"/>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kumimoji="1" lang="en-US" altLang="ja-JP" sz="3600" dirty="0"/>
              <a:t>CO</a:t>
            </a:r>
            <a:r>
              <a:rPr kumimoji="1" lang="en-US" altLang="ja-JP" sz="3600" baseline="-25000" dirty="0"/>
              <a:t>2</a:t>
            </a:r>
            <a:endParaRPr kumimoji="1" lang="ja-JP" altLang="en-US" sz="3600" baseline="-25000" dirty="0"/>
          </a:p>
        </p:txBody>
      </p:sp>
      <p:sp>
        <p:nvSpPr>
          <p:cNvPr id="7" name="正方形/長方形 6"/>
          <p:cNvSpPr/>
          <p:nvPr/>
        </p:nvSpPr>
        <p:spPr>
          <a:xfrm>
            <a:off x="4563747" y="4585600"/>
            <a:ext cx="1010308" cy="68987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kumimoji="1" lang="en-US" altLang="ja-JP" sz="3600" dirty="0"/>
              <a:t>NO</a:t>
            </a:r>
            <a:endParaRPr kumimoji="1" lang="ja-JP" altLang="en-US" sz="3600" dirty="0"/>
          </a:p>
        </p:txBody>
      </p:sp>
      <p:sp>
        <p:nvSpPr>
          <p:cNvPr id="8" name="正方形/長方形 7"/>
          <p:cNvSpPr/>
          <p:nvPr/>
        </p:nvSpPr>
        <p:spPr>
          <a:xfrm>
            <a:off x="6180962" y="4597757"/>
            <a:ext cx="1337395" cy="68987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kumimoji="1" lang="en-US" altLang="ja-JP" sz="3600" dirty="0"/>
              <a:t>N</a:t>
            </a:r>
            <a:r>
              <a:rPr lang="en-US" altLang="ja-JP" sz="3600" dirty="0"/>
              <a:t>O</a:t>
            </a:r>
            <a:r>
              <a:rPr lang="en-US" altLang="ja-JP" sz="3600" baseline="-25000" dirty="0"/>
              <a:t>2</a:t>
            </a:r>
            <a:endParaRPr lang="ja-JP" altLang="en-US" sz="3600" baseline="-25000" dirty="0"/>
          </a:p>
        </p:txBody>
      </p:sp>
      <p:sp>
        <p:nvSpPr>
          <p:cNvPr id="10" name="下矢印 9"/>
          <p:cNvSpPr/>
          <p:nvPr/>
        </p:nvSpPr>
        <p:spPr>
          <a:xfrm>
            <a:off x="1959558" y="3956668"/>
            <a:ext cx="397565" cy="5347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1" name="テキスト ボックス 10"/>
          <p:cNvSpPr txBox="1"/>
          <p:nvPr/>
        </p:nvSpPr>
        <p:spPr>
          <a:xfrm>
            <a:off x="550415" y="5657202"/>
            <a:ext cx="1711608" cy="1015663"/>
          </a:xfrm>
          <a:prstGeom prst="rect">
            <a:avLst/>
          </a:prstGeom>
          <a:noFill/>
        </p:spPr>
        <p:txBody>
          <a:bodyPr wrap="square" rtlCol="0">
            <a:spAutoFit/>
          </a:bodyPr>
          <a:lstStyle/>
          <a:p>
            <a:r>
              <a:rPr kumimoji="1" lang="ja-JP" altLang="en-US" sz="2000" dirty="0"/>
              <a:t>地球温暖化の原因となる温室効果ガス</a:t>
            </a:r>
          </a:p>
        </p:txBody>
      </p:sp>
      <p:sp>
        <p:nvSpPr>
          <p:cNvPr id="12" name="下矢印 11"/>
          <p:cNvSpPr/>
          <p:nvPr/>
        </p:nvSpPr>
        <p:spPr>
          <a:xfrm>
            <a:off x="5676428" y="3925631"/>
            <a:ext cx="397565" cy="5347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3" name="テキスト ボックス 12"/>
          <p:cNvSpPr txBox="1"/>
          <p:nvPr/>
        </p:nvSpPr>
        <p:spPr>
          <a:xfrm>
            <a:off x="3144751" y="5973963"/>
            <a:ext cx="5095102" cy="830997"/>
          </a:xfrm>
          <a:prstGeom prst="rect">
            <a:avLst/>
          </a:prstGeom>
          <a:noFill/>
        </p:spPr>
        <p:txBody>
          <a:bodyPr wrap="square" rtlCol="0">
            <a:spAutoFit/>
          </a:bodyPr>
          <a:lstStyle/>
          <a:p>
            <a:r>
              <a:rPr kumimoji="1" lang="ja-JP" altLang="en-US" sz="2400" dirty="0"/>
              <a:t>呼吸器に影響を及ぼす大気汚染物質</a:t>
            </a:r>
            <a:endParaRPr kumimoji="1" lang="en-US" altLang="ja-JP" sz="2400" dirty="0"/>
          </a:p>
          <a:p>
            <a:r>
              <a:rPr kumimoji="1" lang="ja-JP" altLang="en-US" sz="2400" dirty="0"/>
              <a:t>→法律による規制の対象</a:t>
            </a:r>
          </a:p>
        </p:txBody>
      </p:sp>
      <p:sp>
        <p:nvSpPr>
          <p:cNvPr id="14" name="下矢印 13"/>
          <p:cNvSpPr/>
          <p:nvPr/>
        </p:nvSpPr>
        <p:spPr>
          <a:xfrm>
            <a:off x="8663161" y="3932798"/>
            <a:ext cx="397565" cy="5347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5" name="正方形/長方形 14"/>
          <p:cNvSpPr/>
          <p:nvPr/>
        </p:nvSpPr>
        <p:spPr>
          <a:xfrm>
            <a:off x="8376746" y="4605418"/>
            <a:ext cx="1149225" cy="68987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altLang="ja-JP" sz="3600" dirty="0"/>
              <a:t>SO</a:t>
            </a:r>
            <a:r>
              <a:rPr lang="en-US" altLang="ja-JP" sz="3600" baseline="-25000" dirty="0"/>
              <a:t>2</a:t>
            </a:r>
            <a:endParaRPr lang="ja-JP" altLang="en-US" sz="3600" baseline="-25000" dirty="0"/>
          </a:p>
        </p:txBody>
      </p:sp>
      <p:sp>
        <p:nvSpPr>
          <p:cNvPr id="17" name="正方形/長方形 16"/>
          <p:cNvSpPr/>
          <p:nvPr/>
        </p:nvSpPr>
        <p:spPr>
          <a:xfrm>
            <a:off x="2429838" y="4600974"/>
            <a:ext cx="850346" cy="70599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altLang="ja-JP" sz="3600" dirty="0"/>
              <a:t>C</a:t>
            </a:r>
            <a:r>
              <a:rPr kumimoji="1" lang="en-US" altLang="ja-JP" sz="3600" dirty="0"/>
              <a:t>O</a:t>
            </a:r>
            <a:endParaRPr kumimoji="1" lang="ja-JP" altLang="en-US" sz="3600" dirty="0"/>
          </a:p>
        </p:txBody>
      </p:sp>
      <p:sp>
        <p:nvSpPr>
          <p:cNvPr id="19" name="テキスト ボックス 18"/>
          <p:cNvSpPr txBox="1"/>
          <p:nvPr/>
        </p:nvSpPr>
        <p:spPr>
          <a:xfrm>
            <a:off x="635779" y="5318648"/>
            <a:ext cx="1383540" cy="338554"/>
          </a:xfrm>
          <a:prstGeom prst="rect">
            <a:avLst/>
          </a:prstGeom>
          <a:noFill/>
        </p:spPr>
        <p:txBody>
          <a:bodyPr wrap="square" rtlCol="0">
            <a:spAutoFit/>
          </a:bodyPr>
          <a:lstStyle/>
          <a:p>
            <a:pPr algn="ctr"/>
            <a:r>
              <a:rPr kumimoji="1" lang="ja-JP" altLang="en-US" sz="1600" dirty="0"/>
              <a:t>二酸化炭素</a:t>
            </a:r>
          </a:p>
        </p:txBody>
      </p:sp>
      <p:sp>
        <p:nvSpPr>
          <p:cNvPr id="20" name="テキスト ボックス 19"/>
          <p:cNvSpPr txBox="1"/>
          <p:nvPr/>
        </p:nvSpPr>
        <p:spPr>
          <a:xfrm>
            <a:off x="2120214" y="5306964"/>
            <a:ext cx="1383540" cy="338554"/>
          </a:xfrm>
          <a:prstGeom prst="rect">
            <a:avLst/>
          </a:prstGeom>
          <a:noFill/>
        </p:spPr>
        <p:txBody>
          <a:bodyPr wrap="square" rtlCol="0">
            <a:spAutoFit/>
          </a:bodyPr>
          <a:lstStyle/>
          <a:p>
            <a:pPr algn="ctr"/>
            <a:r>
              <a:rPr lang="ja-JP" altLang="en-US" sz="1600" b="1" dirty="0">
                <a:solidFill>
                  <a:srgbClr val="FF0000"/>
                </a:solidFill>
              </a:rPr>
              <a:t>一</a:t>
            </a:r>
            <a:r>
              <a:rPr kumimoji="1" lang="ja-JP" altLang="en-US" sz="1600" b="1" dirty="0">
                <a:solidFill>
                  <a:srgbClr val="FF0000"/>
                </a:solidFill>
              </a:rPr>
              <a:t>酸化炭素</a:t>
            </a:r>
          </a:p>
        </p:txBody>
      </p:sp>
      <p:sp>
        <p:nvSpPr>
          <p:cNvPr id="22" name="テキスト ボックス 21"/>
          <p:cNvSpPr txBox="1"/>
          <p:nvPr/>
        </p:nvSpPr>
        <p:spPr>
          <a:xfrm>
            <a:off x="4491672" y="5306964"/>
            <a:ext cx="1383540" cy="338554"/>
          </a:xfrm>
          <a:prstGeom prst="rect">
            <a:avLst/>
          </a:prstGeom>
          <a:noFill/>
        </p:spPr>
        <p:txBody>
          <a:bodyPr wrap="square" rtlCol="0">
            <a:spAutoFit/>
          </a:bodyPr>
          <a:lstStyle/>
          <a:p>
            <a:pPr algn="ctr"/>
            <a:r>
              <a:rPr lang="ja-JP" altLang="en-US" sz="1600" b="1" dirty="0">
                <a:solidFill>
                  <a:srgbClr val="FF0000"/>
                </a:solidFill>
              </a:rPr>
              <a:t>一</a:t>
            </a:r>
            <a:r>
              <a:rPr kumimoji="1" lang="ja-JP" altLang="en-US" sz="1600" b="1" dirty="0">
                <a:solidFill>
                  <a:srgbClr val="FF0000"/>
                </a:solidFill>
              </a:rPr>
              <a:t>酸化窒素</a:t>
            </a:r>
          </a:p>
        </p:txBody>
      </p:sp>
      <p:sp>
        <p:nvSpPr>
          <p:cNvPr id="23" name="テキスト ボックス 22"/>
          <p:cNvSpPr txBox="1"/>
          <p:nvPr/>
        </p:nvSpPr>
        <p:spPr>
          <a:xfrm>
            <a:off x="5949059" y="5277517"/>
            <a:ext cx="1383540" cy="338554"/>
          </a:xfrm>
          <a:prstGeom prst="rect">
            <a:avLst/>
          </a:prstGeom>
          <a:noFill/>
        </p:spPr>
        <p:txBody>
          <a:bodyPr wrap="square" rtlCol="0">
            <a:spAutoFit/>
          </a:bodyPr>
          <a:lstStyle/>
          <a:p>
            <a:pPr algn="ctr"/>
            <a:r>
              <a:rPr lang="ja-JP" altLang="en-US" sz="1600" b="1" dirty="0">
                <a:solidFill>
                  <a:srgbClr val="FF0000"/>
                </a:solidFill>
              </a:rPr>
              <a:t>二</a:t>
            </a:r>
            <a:r>
              <a:rPr kumimoji="1" lang="ja-JP" altLang="en-US" sz="1600" b="1" dirty="0">
                <a:solidFill>
                  <a:srgbClr val="FF0000"/>
                </a:solidFill>
              </a:rPr>
              <a:t>酸化窒素</a:t>
            </a:r>
          </a:p>
        </p:txBody>
      </p:sp>
      <p:sp>
        <p:nvSpPr>
          <p:cNvPr id="24" name="テキスト ボックス 23"/>
          <p:cNvSpPr txBox="1"/>
          <p:nvPr/>
        </p:nvSpPr>
        <p:spPr>
          <a:xfrm>
            <a:off x="8125264" y="5277518"/>
            <a:ext cx="1505105" cy="584775"/>
          </a:xfrm>
          <a:prstGeom prst="rect">
            <a:avLst/>
          </a:prstGeom>
          <a:noFill/>
        </p:spPr>
        <p:txBody>
          <a:bodyPr wrap="square" rtlCol="0">
            <a:spAutoFit/>
          </a:bodyPr>
          <a:lstStyle/>
          <a:p>
            <a:pPr algn="ctr"/>
            <a:r>
              <a:rPr lang="ja-JP" altLang="en-US" sz="1600" b="1" dirty="0">
                <a:solidFill>
                  <a:srgbClr val="FF0000"/>
                </a:solidFill>
              </a:rPr>
              <a:t>二</a:t>
            </a:r>
            <a:r>
              <a:rPr kumimoji="1" lang="ja-JP" altLang="en-US" sz="1600" b="1" dirty="0">
                <a:solidFill>
                  <a:srgbClr val="FF0000"/>
                </a:solidFill>
              </a:rPr>
              <a:t>酸化硫黄</a:t>
            </a:r>
            <a:endParaRPr kumimoji="1" lang="en-US" altLang="ja-JP" sz="1600" b="1" dirty="0">
              <a:solidFill>
                <a:srgbClr val="FF0000"/>
              </a:solidFill>
            </a:endParaRPr>
          </a:p>
          <a:p>
            <a:pPr algn="ctr"/>
            <a:r>
              <a:rPr lang="ja-JP" altLang="en-US" sz="1600" dirty="0"/>
              <a:t>（硫黄酸化物）</a:t>
            </a:r>
            <a:endParaRPr kumimoji="1" lang="ja-JP" altLang="en-US" sz="1600" dirty="0"/>
          </a:p>
        </p:txBody>
      </p:sp>
      <p:sp>
        <p:nvSpPr>
          <p:cNvPr id="25" name="テキスト ボックス 24"/>
          <p:cNvSpPr txBox="1"/>
          <p:nvPr/>
        </p:nvSpPr>
        <p:spPr>
          <a:xfrm>
            <a:off x="5496384" y="5524591"/>
            <a:ext cx="1505105" cy="338554"/>
          </a:xfrm>
          <a:prstGeom prst="rect">
            <a:avLst/>
          </a:prstGeom>
          <a:noFill/>
        </p:spPr>
        <p:txBody>
          <a:bodyPr wrap="square" rtlCol="0">
            <a:spAutoFit/>
          </a:bodyPr>
          <a:lstStyle/>
          <a:p>
            <a:pPr algn="ctr"/>
            <a:r>
              <a:rPr lang="ja-JP" altLang="en-US" sz="1600" dirty="0"/>
              <a:t>（窒素酸化物）</a:t>
            </a:r>
            <a:endParaRPr kumimoji="1" lang="ja-JP" altLang="en-US" sz="1600" dirty="0"/>
          </a:p>
        </p:txBody>
      </p:sp>
      <p:sp>
        <p:nvSpPr>
          <p:cNvPr id="26" name="正方形/長方形 25"/>
          <p:cNvSpPr/>
          <p:nvPr/>
        </p:nvSpPr>
        <p:spPr>
          <a:xfrm>
            <a:off x="206523" y="19009"/>
            <a:ext cx="3903633" cy="523220"/>
          </a:xfrm>
          <a:prstGeom prst="rect">
            <a:avLst/>
          </a:prstGeom>
        </p:spPr>
        <p:txBody>
          <a:bodyPr wrap="none">
            <a:spAutoFit/>
          </a:bodyPr>
          <a:lstStyle/>
          <a:p>
            <a:r>
              <a:rPr lang="ja-JP" altLang="en-US" sz="2800" b="1" dirty="0"/>
              <a:t>３．</a:t>
            </a:r>
            <a:r>
              <a:rPr lang="ja-JP" altLang="en-US" sz="2800" dirty="0"/>
              <a:t>大気汚染物質の発生</a:t>
            </a:r>
            <a:endParaRPr lang="ja-JP" altLang="en-US" sz="2800" b="1" dirty="0"/>
          </a:p>
        </p:txBody>
      </p:sp>
    </p:spTree>
    <p:extLst>
      <p:ext uri="{BB962C8B-B14F-4D97-AF65-F5344CB8AC3E}">
        <p14:creationId xmlns:p14="http://schemas.microsoft.com/office/powerpoint/2010/main" val="161558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図 5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1487" y="1328222"/>
            <a:ext cx="1467354" cy="1469706"/>
          </a:xfrm>
          <a:prstGeom prst="rect">
            <a:avLst/>
          </a:prstGeom>
        </p:spPr>
      </p:pic>
      <p:pic>
        <p:nvPicPr>
          <p:cNvPr id="25" name="図 2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100" y="1576715"/>
            <a:ext cx="1467354" cy="1469706"/>
          </a:xfrm>
          <a:prstGeom prst="rect">
            <a:avLst/>
          </a:prstGeom>
        </p:spPr>
      </p:pic>
      <p:sp>
        <p:nvSpPr>
          <p:cNvPr id="14" name="円/楕円 13"/>
          <p:cNvSpPr/>
          <p:nvPr/>
        </p:nvSpPr>
        <p:spPr>
          <a:xfrm rot="19542244">
            <a:off x="1161683" y="1276368"/>
            <a:ext cx="2134462" cy="3540843"/>
          </a:xfrm>
          <a:prstGeom prst="ellipse">
            <a:avLst/>
          </a:prstGeom>
          <a:noFill/>
          <a:ln w="28575">
            <a:solidFill>
              <a:schemeClr val="bg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 name="正方形/長方形 1"/>
          <p:cNvSpPr/>
          <p:nvPr/>
        </p:nvSpPr>
        <p:spPr>
          <a:xfrm>
            <a:off x="990780" y="3095513"/>
            <a:ext cx="797751" cy="548836"/>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kumimoji="1" lang="en-US" altLang="ja-JP" sz="2800" dirty="0"/>
              <a:t>NO</a:t>
            </a:r>
            <a:endParaRPr kumimoji="1" lang="ja-JP" altLang="en-US" sz="2800" dirty="0"/>
          </a:p>
        </p:txBody>
      </p:sp>
      <p:sp>
        <p:nvSpPr>
          <p:cNvPr id="5" name="テキスト ボックス 4"/>
          <p:cNvSpPr txBox="1"/>
          <p:nvPr/>
        </p:nvSpPr>
        <p:spPr>
          <a:xfrm>
            <a:off x="701255" y="3765793"/>
            <a:ext cx="1383540" cy="338554"/>
          </a:xfrm>
          <a:prstGeom prst="rect">
            <a:avLst/>
          </a:prstGeom>
          <a:noFill/>
        </p:spPr>
        <p:txBody>
          <a:bodyPr wrap="square" rtlCol="0">
            <a:spAutoFit/>
          </a:bodyPr>
          <a:lstStyle/>
          <a:p>
            <a:pPr algn="ctr"/>
            <a:r>
              <a:rPr lang="ja-JP" altLang="en-US" sz="1600" dirty="0"/>
              <a:t>一</a:t>
            </a:r>
            <a:r>
              <a:rPr kumimoji="1" lang="ja-JP" altLang="en-US" sz="1600" dirty="0"/>
              <a:t>酸化窒素</a:t>
            </a:r>
          </a:p>
        </p:txBody>
      </p:sp>
      <p:sp>
        <p:nvSpPr>
          <p:cNvPr id="3" name="正方形/長方形 2"/>
          <p:cNvSpPr/>
          <p:nvPr/>
        </p:nvSpPr>
        <p:spPr>
          <a:xfrm>
            <a:off x="2972855" y="2189363"/>
            <a:ext cx="887260" cy="548836"/>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kumimoji="1" lang="en-US" altLang="ja-JP" sz="2800" dirty="0"/>
              <a:t>N</a:t>
            </a:r>
            <a:r>
              <a:rPr lang="en-US" altLang="ja-JP" sz="2800" dirty="0"/>
              <a:t>O</a:t>
            </a:r>
            <a:r>
              <a:rPr lang="en-US" altLang="ja-JP" sz="2800" baseline="-25000" dirty="0"/>
              <a:t>2</a:t>
            </a:r>
            <a:endParaRPr lang="ja-JP" altLang="en-US" sz="2800" baseline="-25000" dirty="0"/>
          </a:p>
        </p:txBody>
      </p:sp>
      <p:sp>
        <p:nvSpPr>
          <p:cNvPr id="6" name="テキスト ボックス 5"/>
          <p:cNvSpPr txBox="1"/>
          <p:nvPr/>
        </p:nvSpPr>
        <p:spPr>
          <a:xfrm>
            <a:off x="2674749" y="2745955"/>
            <a:ext cx="1483471" cy="338554"/>
          </a:xfrm>
          <a:prstGeom prst="rect">
            <a:avLst/>
          </a:prstGeom>
          <a:noFill/>
        </p:spPr>
        <p:txBody>
          <a:bodyPr wrap="square" rtlCol="0">
            <a:spAutoFit/>
          </a:bodyPr>
          <a:lstStyle/>
          <a:p>
            <a:pPr algn="ctr"/>
            <a:r>
              <a:rPr lang="ja-JP" altLang="en-US" sz="1600" dirty="0"/>
              <a:t>二</a:t>
            </a:r>
            <a:r>
              <a:rPr kumimoji="1" lang="ja-JP" altLang="en-US" sz="1600" dirty="0"/>
              <a:t>酸化窒素</a:t>
            </a:r>
          </a:p>
        </p:txBody>
      </p:sp>
      <p:sp>
        <p:nvSpPr>
          <p:cNvPr id="4" name="正方形/長方形 3"/>
          <p:cNvSpPr/>
          <p:nvPr/>
        </p:nvSpPr>
        <p:spPr>
          <a:xfrm>
            <a:off x="6877878" y="1494203"/>
            <a:ext cx="821636" cy="548836"/>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altLang="ja-JP" sz="2800" dirty="0"/>
              <a:t>SO</a:t>
            </a:r>
            <a:r>
              <a:rPr lang="en-US" altLang="ja-JP" sz="2800" baseline="-25000" dirty="0"/>
              <a:t>2</a:t>
            </a:r>
            <a:endParaRPr lang="ja-JP" altLang="en-US" sz="2800" baseline="-25000" dirty="0"/>
          </a:p>
        </p:txBody>
      </p:sp>
      <p:sp>
        <p:nvSpPr>
          <p:cNvPr id="7" name="テキスト ボックス 6"/>
          <p:cNvSpPr txBox="1"/>
          <p:nvPr/>
        </p:nvSpPr>
        <p:spPr>
          <a:xfrm>
            <a:off x="6548255" y="2164483"/>
            <a:ext cx="1323536" cy="338554"/>
          </a:xfrm>
          <a:prstGeom prst="rect">
            <a:avLst/>
          </a:prstGeom>
          <a:noFill/>
        </p:spPr>
        <p:txBody>
          <a:bodyPr wrap="square" rtlCol="0">
            <a:spAutoFit/>
          </a:bodyPr>
          <a:lstStyle/>
          <a:p>
            <a:pPr algn="ctr"/>
            <a:r>
              <a:rPr lang="ja-JP" altLang="en-US" sz="1600" dirty="0"/>
              <a:t>二</a:t>
            </a:r>
            <a:r>
              <a:rPr kumimoji="1" lang="ja-JP" altLang="en-US" sz="1600" dirty="0"/>
              <a:t>酸化硫黄</a:t>
            </a:r>
            <a:endParaRPr kumimoji="1" lang="en-US" altLang="ja-JP" sz="1600" dirty="0"/>
          </a:p>
        </p:txBody>
      </p:sp>
      <p:sp>
        <p:nvSpPr>
          <p:cNvPr id="16" name="二等辺三角形 15"/>
          <p:cNvSpPr/>
          <p:nvPr/>
        </p:nvSpPr>
        <p:spPr>
          <a:xfrm rot="7771872">
            <a:off x="2308422" y="1541314"/>
            <a:ext cx="275541" cy="454613"/>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二等辺三角形 16"/>
          <p:cNvSpPr/>
          <p:nvPr/>
        </p:nvSpPr>
        <p:spPr>
          <a:xfrm rot="7771872">
            <a:off x="1352035" y="1922028"/>
            <a:ext cx="275541" cy="454613"/>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二等辺三角形 17"/>
          <p:cNvSpPr/>
          <p:nvPr/>
        </p:nvSpPr>
        <p:spPr>
          <a:xfrm rot="18617559">
            <a:off x="1886206" y="4044582"/>
            <a:ext cx="246879" cy="525920"/>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二等辺三角形 18"/>
          <p:cNvSpPr/>
          <p:nvPr/>
        </p:nvSpPr>
        <p:spPr>
          <a:xfrm rot="18617559">
            <a:off x="1020016" y="4578158"/>
            <a:ext cx="246879" cy="525920"/>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4827704" y="3597062"/>
            <a:ext cx="1193691" cy="459998"/>
          </a:xfrm>
          <a:prstGeom prst="rect">
            <a:avLst/>
          </a:prstGeom>
          <a:solidFill>
            <a:schemeClr val="accent4">
              <a:lumMod val="75000"/>
            </a:schemeClr>
          </a:solidFill>
        </p:spPr>
        <p:style>
          <a:lnRef idx="3">
            <a:schemeClr val="lt1"/>
          </a:lnRef>
          <a:fillRef idx="1">
            <a:schemeClr val="accent3"/>
          </a:fillRef>
          <a:effectRef idx="1">
            <a:schemeClr val="accent3"/>
          </a:effectRef>
          <a:fontRef idx="minor">
            <a:schemeClr val="lt1"/>
          </a:fontRef>
        </p:style>
        <p:txBody>
          <a:bodyPr rtlCol="0" anchor="ctr"/>
          <a:lstStyle/>
          <a:p>
            <a:pPr algn="ctr"/>
            <a:r>
              <a:rPr kumimoji="1" lang="en-US" altLang="ja-JP" sz="2200" dirty="0"/>
              <a:t>NH</a:t>
            </a:r>
            <a:r>
              <a:rPr kumimoji="1" lang="en-US" altLang="ja-JP" sz="2200" baseline="-25000" dirty="0"/>
              <a:t>4</a:t>
            </a:r>
            <a:r>
              <a:rPr kumimoji="1" lang="en-US" altLang="ja-JP" sz="2200" dirty="0"/>
              <a:t>N</a:t>
            </a:r>
            <a:r>
              <a:rPr lang="en-US" altLang="ja-JP" sz="2200" dirty="0"/>
              <a:t>O</a:t>
            </a:r>
            <a:r>
              <a:rPr lang="en-US" altLang="ja-JP" sz="2200" baseline="-25000" dirty="0"/>
              <a:t>3</a:t>
            </a:r>
            <a:endParaRPr lang="ja-JP" altLang="en-US" sz="2200" baseline="-25000" dirty="0"/>
          </a:p>
        </p:txBody>
      </p:sp>
      <p:sp>
        <p:nvSpPr>
          <p:cNvPr id="21" name="円/楕円 20"/>
          <p:cNvSpPr/>
          <p:nvPr/>
        </p:nvSpPr>
        <p:spPr>
          <a:xfrm rot="19542244">
            <a:off x="387477" y="1784514"/>
            <a:ext cx="2134462" cy="3578008"/>
          </a:xfrm>
          <a:prstGeom prst="ellipse">
            <a:avLst/>
          </a:prstGeom>
          <a:noFill/>
          <a:ln w="28575">
            <a:solidFill>
              <a:schemeClr val="bg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2" name="正方形/長方形 11"/>
          <p:cNvSpPr/>
          <p:nvPr/>
        </p:nvSpPr>
        <p:spPr>
          <a:xfrm>
            <a:off x="1985412" y="2546677"/>
            <a:ext cx="681974" cy="548836"/>
          </a:xfrm>
          <a:prstGeom prst="rect">
            <a:avLst/>
          </a:prstGeom>
          <a:solidFill>
            <a:schemeClr val="accent1">
              <a:lumMod val="75000"/>
            </a:schemeClr>
          </a:solidFill>
        </p:spPr>
        <p:style>
          <a:lnRef idx="3">
            <a:schemeClr val="lt1"/>
          </a:lnRef>
          <a:fillRef idx="1">
            <a:schemeClr val="accent3"/>
          </a:fillRef>
          <a:effectRef idx="1">
            <a:schemeClr val="accent3"/>
          </a:effectRef>
          <a:fontRef idx="minor">
            <a:schemeClr val="lt1"/>
          </a:fontRef>
        </p:style>
        <p:txBody>
          <a:bodyPr rtlCol="0" anchor="ctr"/>
          <a:lstStyle/>
          <a:p>
            <a:pPr algn="ctr"/>
            <a:r>
              <a:rPr lang="en-US" altLang="ja-JP" sz="2800" dirty="0"/>
              <a:t>O</a:t>
            </a:r>
            <a:r>
              <a:rPr lang="en-US" altLang="ja-JP" sz="2800" baseline="-25000" dirty="0"/>
              <a:t>2</a:t>
            </a:r>
            <a:endParaRPr lang="ja-JP" altLang="en-US" sz="2800" baseline="-25000" dirty="0"/>
          </a:p>
        </p:txBody>
      </p:sp>
      <p:sp>
        <p:nvSpPr>
          <p:cNvPr id="13" name="正方形/長方形 12"/>
          <p:cNvSpPr/>
          <p:nvPr/>
        </p:nvSpPr>
        <p:spPr>
          <a:xfrm>
            <a:off x="65324" y="3644349"/>
            <a:ext cx="681974" cy="548836"/>
          </a:xfrm>
          <a:prstGeom prst="rect">
            <a:avLst/>
          </a:prstGeom>
          <a:solidFill>
            <a:srgbClr val="FFC000"/>
          </a:solidFill>
        </p:spPr>
        <p:style>
          <a:lnRef idx="3">
            <a:schemeClr val="lt1"/>
          </a:lnRef>
          <a:fillRef idx="1">
            <a:schemeClr val="accent3"/>
          </a:fillRef>
          <a:effectRef idx="1">
            <a:schemeClr val="accent3"/>
          </a:effectRef>
          <a:fontRef idx="minor">
            <a:schemeClr val="lt1"/>
          </a:fontRef>
        </p:style>
        <p:txBody>
          <a:bodyPr rtlCol="0" anchor="ctr"/>
          <a:lstStyle/>
          <a:p>
            <a:pPr algn="ctr"/>
            <a:r>
              <a:rPr lang="en-US" altLang="ja-JP" sz="2800" dirty="0"/>
              <a:t>O</a:t>
            </a:r>
            <a:r>
              <a:rPr lang="en-US" altLang="ja-JP" sz="2800" baseline="-25000" dirty="0"/>
              <a:t>3</a:t>
            </a:r>
            <a:endParaRPr lang="ja-JP" altLang="en-US" sz="2800" baseline="-25000" dirty="0"/>
          </a:p>
        </p:txBody>
      </p:sp>
      <p:sp>
        <p:nvSpPr>
          <p:cNvPr id="22" name="テキスト ボックス 21"/>
          <p:cNvSpPr txBox="1"/>
          <p:nvPr/>
        </p:nvSpPr>
        <p:spPr>
          <a:xfrm>
            <a:off x="2002154" y="3105235"/>
            <a:ext cx="616905" cy="338554"/>
          </a:xfrm>
          <a:prstGeom prst="rect">
            <a:avLst/>
          </a:prstGeom>
          <a:noFill/>
        </p:spPr>
        <p:txBody>
          <a:bodyPr wrap="square" rtlCol="0">
            <a:spAutoFit/>
          </a:bodyPr>
          <a:lstStyle/>
          <a:p>
            <a:pPr algn="ctr"/>
            <a:r>
              <a:rPr kumimoji="1" lang="ja-JP" altLang="en-US" sz="1600" dirty="0"/>
              <a:t>酸素</a:t>
            </a:r>
          </a:p>
        </p:txBody>
      </p:sp>
      <p:sp>
        <p:nvSpPr>
          <p:cNvPr id="23" name="テキスト ボックス 22"/>
          <p:cNvSpPr txBox="1"/>
          <p:nvPr/>
        </p:nvSpPr>
        <p:spPr>
          <a:xfrm>
            <a:off x="12248" y="4192935"/>
            <a:ext cx="757735" cy="345959"/>
          </a:xfrm>
          <a:prstGeom prst="rect">
            <a:avLst/>
          </a:prstGeom>
          <a:noFill/>
        </p:spPr>
        <p:txBody>
          <a:bodyPr wrap="square" rtlCol="0">
            <a:spAutoFit/>
          </a:bodyPr>
          <a:lstStyle/>
          <a:p>
            <a:pPr algn="ctr"/>
            <a:r>
              <a:rPr lang="ja-JP" altLang="en-US" sz="1600" dirty="0"/>
              <a:t>オゾン</a:t>
            </a:r>
            <a:endParaRPr kumimoji="1" lang="ja-JP" altLang="en-US" sz="1600" dirty="0"/>
          </a:p>
        </p:txBody>
      </p:sp>
      <p:sp>
        <p:nvSpPr>
          <p:cNvPr id="24" name="爆発 1 23"/>
          <p:cNvSpPr/>
          <p:nvPr/>
        </p:nvSpPr>
        <p:spPr>
          <a:xfrm>
            <a:off x="253671" y="4548877"/>
            <a:ext cx="3872625" cy="1258956"/>
          </a:xfrm>
          <a:prstGeom prst="irregularSeal1">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n>
                  <a:solidFill>
                    <a:schemeClr val="tx1"/>
                  </a:solidFill>
                </a:ln>
              </a:rPr>
              <a:t>光化学オキシダント</a:t>
            </a:r>
            <a:endParaRPr kumimoji="1" lang="en-US" altLang="ja-JP" dirty="0">
              <a:ln>
                <a:solidFill>
                  <a:schemeClr val="tx1"/>
                </a:solidFill>
              </a:ln>
            </a:endParaRPr>
          </a:p>
          <a:p>
            <a:pPr algn="ctr"/>
            <a:r>
              <a:rPr lang="ja-JP" altLang="en-US" sz="1400" dirty="0">
                <a:solidFill>
                  <a:schemeClr val="tx1"/>
                </a:solidFill>
              </a:rPr>
              <a:t>（オゾン、パーオキシアセチルナイトレートその他の光化学反応により生成される酸化性物質）</a:t>
            </a:r>
            <a:endParaRPr kumimoji="1" lang="ja-JP" altLang="en-US" sz="1400" dirty="0">
              <a:solidFill>
                <a:schemeClr val="tx1"/>
              </a:solidFill>
            </a:endParaRPr>
          </a:p>
        </p:txBody>
      </p:sp>
      <p:pic>
        <p:nvPicPr>
          <p:cNvPr id="27" name="図 26"/>
          <p:cNvPicPr>
            <a:picLocks noChangeAspect="1"/>
          </p:cNvPicPr>
          <p:nvPr/>
        </p:nvPicPr>
        <p:blipFill>
          <a:blip r:embed="rId3"/>
          <a:stretch>
            <a:fillRect/>
          </a:stretch>
        </p:blipFill>
        <p:spPr>
          <a:xfrm>
            <a:off x="6469029" y="4357613"/>
            <a:ext cx="1323975" cy="1495425"/>
          </a:xfrm>
          <a:prstGeom prst="rect">
            <a:avLst/>
          </a:prstGeom>
        </p:spPr>
      </p:pic>
      <p:sp>
        <p:nvSpPr>
          <p:cNvPr id="28" name="正方形/長方形 27"/>
          <p:cNvSpPr/>
          <p:nvPr/>
        </p:nvSpPr>
        <p:spPr>
          <a:xfrm>
            <a:off x="5199741" y="2086679"/>
            <a:ext cx="926468" cy="459998"/>
          </a:xfrm>
          <a:prstGeom prst="rect">
            <a:avLst/>
          </a:prstGeom>
          <a:solidFill>
            <a:srgbClr val="993366"/>
          </a:solidFill>
        </p:spPr>
        <p:style>
          <a:lnRef idx="3">
            <a:schemeClr val="lt1"/>
          </a:lnRef>
          <a:fillRef idx="1">
            <a:schemeClr val="accent3"/>
          </a:fillRef>
          <a:effectRef idx="1">
            <a:schemeClr val="accent3"/>
          </a:effectRef>
          <a:fontRef idx="minor">
            <a:schemeClr val="lt1"/>
          </a:fontRef>
        </p:style>
        <p:txBody>
          <a:bodyPr rtlCol="0" anchor="ctr"/>
          <a:lstStyle/>
          <a:p>
            <a:pPr algn="ctr"/>
            <a:r>
              <a:rPr kumimoji="1" lang="en-US" altLang="ja-JP" sz="2200" dirty="0"/>
              <a:t>NH</a:t>
            </a:r>
            <a:r>
              <a:rPr lang="en-US" altLang="ja-JP" sz="2200" baseline="-25000" dirty="0"/>
              <a:t>3</a:t>
            </a:r>
            <a:endParaRPr lang="ja-JP" altLang="en-US" sz="2200" baseline="-25000" dirty="0"/>
          </a:p>
        </p:txBody>
      </p:sp>
      <p:sp>
        <p:nvSpPr>
          <p:cNvPr id="29" name="正方形/長方形 28"/>
          <p:cNvSpPr/>
          <p:nvPr/>
        </p:nvSpPr>
        <p:spPr>
          <a:xfrm>
            <a:off x="7535494" y="3063920"/>
            <a:ext cx="1362075" cy="470906"/>
          </a:xfrm>
          <a:prstGeom prst="rect">
            <a:avLst/>
          </a:prstGeom>
          <a:solidFill>
            <a:schemeClr val="accent4">
              <a:lumMod val="75000"/>
            </a:schemeClr>
          </a:solidFill>
        </p:spPr>
        <p:style>
          <a:lnRef idx="3">
            <a:schemeClr val="lt1"/>
          </a:lnRef>
          <a:fillRef idx="1">
            <a:schemeClr val="accent3"/>
          </a:fillRef>
          <a:effectRef idx="1">
            <a:schemeClr val="accent3"/>
          </a:effectRef>
          <a:fontRef idx="minor">
            <a:schemeClr val="lt1"/>
          </a:fontRef>
        </p:style>
        <p:txBody>
          <a:bodyPr rtlCol="0" anchor="ctr"/>
          <a:lstStyle/>
          <a:p>
            <a:pPr algn="ctr"/>
            <a:r>
              <a:rPr kumimoji="1" lang="en-US" altLang="ja-JP" sz="2200" dirty="0"/>
              <a:t>(NH</a:t>
            </a:r>
            <a:r>
              <a:rPr kumimoji="1" lang="en-US" altLang="ja-JP" sz="2200" baseline="-25000" dirty="0"/>
              <a:t>4</a:t>
            </a:r>
            <a:r>
              <a:rPr kumimoji="1" lang="en-US" altLang="ja-JP" sz="2200" dirty="0"/>
              <a:t>)</a:t>
            </a:r>
            <a:r>
              <a:rPr kumimoji="1" lang="en-US" altLang="ja-JP" sz="2200" baseline="-25000" dirty="0"/>
              <a:t>2</a:t>
            </a:r>
            <a:r>
              <a:rPr lang="en-US" altLang="ja-JP" sz="2200" dirty="0"/>
              <a:t>SO</a:t>
            </a:r>
            <a:r>
              <a:rPr lang="en-US" altLang="ja-JP" sz="2200" baseline="-25000" dirty="0"/>
              <a:t>4</a:t>
            </a:r>
            <a:endParaRPr lang="ja-JP" altLang="en-US" sz="2200" baseline="-25000" dirty="0"/>
          </a:p>
        </p:txBody>
      </p:sp>
      <p:sp>
        <p:nvSpPr>
          <p:cNvPr id="30" name="正方形/長方形 29"/>
          <p:cNvSpPr/>
          <p:nvPr/>
        </p:nvSpPr>
        <p:spPr>
          <a:xfrm>
            <a:off x="5599094" y="5016800"/>
            <a:ext cx="727821" cy="459998"/>
          </a:xfrm>
          <a:prstGeom prst="rect">
            <a:avLst/>
          </a:prstGeom>
          <a:solidFill>
            <a:schemeClr val="accent5">
              <a:lumMod val="50000"/>
            </a:schemeClr>
          </a:solidFill>
        </p:spPr>
        <p:style>
          <a:lnRef idx="3">
            <a:schemeClr val="lt1"/>
          </a:lnRef>
          <a:fillRef idx="1">
            <a:schemeClr val="accent3"/>
          </a:fillRef>
          <a:effectRef idx="1">
            <a:schemeClr val="accent3"/>
          </a:effectRef>
          <a:fontRef idx="minor">
            <a:schemeClr val="lt1"/>
          </a:fontRef>
        </p:style>
        <p:txBody>
          <a:bodyPr rtlCol="0" anchor="ctr"/>
          <a:lstStyle/>
          <a:p>
            <a:pPr algn="ctr"/>
            <a:r>
              <a:rPr kumimoji="1" lang="en-US" altLang="ja-JP" sz="2200" dirty="0"/>
              <a:t>N</a:t>
            </a:r>
            <a:r>
              <a:rPr lang="en-US" altLang="ja-JP" sz="2200" dirty="0"/>
              <a:t>O</a:t>
            </a:r>
            <a:r>
              <a:rPr lang="en-US" altLang="ja-JP" sz="2200" baseline="-25000" dirty="0"/>
              <a:t>3</a:t>
            </a:r>
            <a:r>
              <a:rPr lang="en-US" altLang="ja-JP" sz="2200" baseline="30000" dirty="0"/>
              <a:t>-</a:t>
            </a:r>
            <a:endParaRPr lang="ja-JP" altLang="en-US" sz="2200" baseline="30000" dirty="0"/>
          </a:p>
        </p:txBody>
      </p:sp>
      <p:sp>
        <p:nvSpPr>
          <p:cNvPr id="31" name="正方形/長方形 30"/>
          <p:cNvSpPr/>
          <p:nvPr/>
        </p:nvSpPr>
        <p:spPr>
          <a:xfrm>
            <a:off x="8123949" y="4583583"/>
            <a:ext cx="879592" cy="459998"/>
          </a:xfrm>
          <a:prstGeom prst="rect">
            <a:avLst/>
          </a:prstGeom>
          <a:solidFill>
            <a:schemeClr val="accent5">
              <a:lumMod val="50000"/>
            </a:schemeClr>
          </a:solidFill>
        </p:spPr>
        <p:style>
          <a:lnRef idx="3">
            <a:schemeClr val="lt1"/>
          </a:lnRef>
          <a:fillRef idx="1">
            <a:schemeClr val="accent3"/>
          </a:fillRef>
          <a:effectRef idx="1">
            <a:schemeClr val="accent3"/>
          </a:effectRef>
          <a:fontRef idx="minor">
            <a:schemeClr val="lt1"/>
          </a:fontRef>
        </p:style>
        <p:txBody>
          <a:bodyPr rtlCol="0" anchor="ctr"/>
          <a:lstStyle/>
          <a:p>
            <a:pPr algn="ctr"/>
            <a:r>
              <a:rPr lang="en-US" altLang="ja-JP" sz="2200" dirty="0"/>
              <a:t>SO</a:t>
            </a:r>
            <a:r>
              <a:rPr lang="en-US" altLang="ja-JP" sz="2200" baseline="-25000" dirty="0"/>
              <a:t>4</a:t>
            </a:r>
            <a:r>
              <a:rPr lang="en-US" altLang="ja-JP" sz="2200" baseline="30000" dirty="0"/>
              <a:t>2-</a:t>
            </a:r>
            <a:endParaRPr lang="ja-JP" altLang="en-US" sz="2200" baseline="30000" dirty="0"/>
          </a:p>
        </p:txBody>
      </p:sp>
      <p:sp>
        <p:nvSpPr>
          <p:cNvPr id="32" name="下矢印 31"/>
          <p:cNvSpPr/>
          <p:nvPr/>
        </p:nvSpPr>
        <p:spPr>
          <a:xfrm rot="18989878">
            <a:off x="4218688" y="2687905"/>
            <a:ext cx="342928" cy="901148"/>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下矢印 32"/>
          <p:cNvSpPr/>
          <p:nvPr/>
        </p:nvSpPr>
        <p:spPr>
          <a:xfrm rot="19679862">
            <a:off x="7211983" y="2473082"/>
            <a:ext cx="342928" cy="644061"/>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右カーブ矢印 35"/>
          <p:cNvSpPr/>
          <p:nvPr/>
        </p:nvSpPr>
        <p:spPr>
          <a:xfrm rot="1734306">
            <a:off x="4525598" y="2299783"/>
            <a:ext cx="324838" cy="841819"/>
          </a:xfrm>
          <a:prstGeom prst="curved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7" name="右カーブ矢印 36"/>
          <p:cNvSpPr/>
          <p:nvPr/>
        </p:nvSpPr>
        <p:spPr>
          <a:xfrm rot="17643215">
            <a:off x="6490700" y="2176343"/>
            <a:ext cx="362356" cy="1161252"/>
          </a:xfrm>
          <a:prstGeom prst="curved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8" name="円/楕円 37"/>
          <p:cNvSpPr/>
          <p:nvPr/>
        </p:nvSpPr>
        <p:spPr>
          <a:xfrm rot="20978960">
            <a:off x="3971725" y="2856304"/>
            <a:ext cx="5713570" cy="1455837"/>
          </a:xfrm>
          <a:prstGeom prst="ellipse">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円/楕円 38"/>
          <p:cNvSpPr/>
          <p:nvPr/>
        </p:nvSpPr>
        <p:spPr>
          <a:xfrm rot="20978960">
            <a:off x="4260114" y="4629493"/>
            <a:ext cx="5713570" cy="2007070"/>
          </a:xfrm>
          <a:prstGeom prst="ellipse">
            <a:avLst/>
          </a:prstGeom>
          <a:noFill/>
          <a:ln w="28575">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下矢印 39"/>
          <p:cNvSpPr/>
          <p:nvPr/>
        </p:nvSpPr>
        <p:spPr>
          <a:xfrm rot="19611130">
            <a:off x="5525074" y="4346567"/>
            <a:ext cx="342928" cy="713189"/>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下矢印 40"/>
          <p:cNvSpPr/>
          <p:nvPr/>
        </p:nvSpPr>
        <p:spPr>
          <a:xfrm rot="20618993">
            <a:off x="8081907" y="3627108"/>
            <a:ext cx="342928" cy="901148"/>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爆発 1 41"/>
          <p:cNvSpPr/>
          <p:nvPr/>
        </p:nvSpPr>
        <p:spPr>
          <a:xfrm>
            <a:off x="3955614" y="5687033"/>
            <a:ext cx="2504352" cy="1258956"/>
          </a:xfrm>
          <a:prstGeom prst="irregularSeal1">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酸性雨</a:t>
            </a:r>
          </a:p>
        </p:txBody>
      </p:sp>
      <p:sp>
        <p:nvSpPr>
          <p:cNvPr id="44" name="角丸四角形 43"/>
          <p:cNvSpPr/>
          <p:nvPr/>
        </p:nvSpPr>
        <p:spPr>
          <a:xfrm>
            <a:off x="6125376" y="3845416"/>
            <a:ext cx="2088964" cy="400705"/>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SPM,PM2.5</a:t>
            </a:r>
            <a:r>
              <a:rPr kumimoji="1" lang="ja-JP" altLang="en-US" dirty="0"/>
              <a:t>の成分</a:t>
            </a:r>
          </a:p>
        </p:txBody>
      </p:sp>
      <p:sp>
        <p:nvSpPr>
          <p:cNvPr id="45" name="テキスト ボックス 44"/>
          <p:cNvSpPr txBox="1"/>
          <p:nvPr/>
        </p:nvSpPr>
        <p:spPr>
          <a:xfrm>
            <a:off x="5048112" y="2525986"/>
            <a:ext cx="1323536" cy="338554"/>
          </a:xfrm>
          <a:prstGeom prst="rect">
            <a:avLst/>
          </a:prstGeom>
          <a:noFill/>
        </p:spPr>
        <p:txBody>
          <a:bodyPr wrap="square" rtlCol="0">
            <a:spAutoFit/>
          </a:bodyPr>
          <a:lstStyle/>
          <a:p>
            <a:pPr algn="ctr"/>
            <a:r>
              <a:rPr kumimoji="1" lang="ja-JP" altLang="en-US" sz="1600" dirty="0"/>
              <a:t>アンモニア</a:t>
            </a:r>
            <a:endParaRPr kumimoji="1" lang="en-US" altLang="ja-JP" sz="1600" dirty="0"/>
          </a:p>
        </p:txBody>
      </p:sp>
      <p:sp>
        <p:nvSpPr>
          <p:cNvPr id="46" name="テキスト ボックス 45"/>
          <p:cNvSpPr txBox="1"/>
          <p:nvPr/>
        </p:nvSpPr>
        <p:spPr>
          <a:xfrm>
            <a:off x="4601129" y="4043696"/>
            <a:ext cx="1568624" cy="338554"/>
          </a:xfrm>
          <a:prstGeom prst="rect">
            <a:avLst/>
          </a:prstGeom>
          <a:noFill/>
        </p:spPr>
        <p:txBody>
          <a:bodyPr wrap="square" rtlCol="0">
            <a:spAutoFit/>
          </a:bodyPr>
          <a:lstStyle/>
          <a:p>
            <a:pPr algn="ctr"/>
            <a:r>
              <a:rPr kumimoji="1" lang="ja-JP" altLang="en-US" sz="1600" dirty="0"/>
              <a:t>硝酸ｱﾝﾓﾆｳﾑ</a:t>
            </a:r>
            <a:endParaRPr kumimoji="1" lang="en-US" altLang="ja-JP" sz="1600" dirty="0"/>
          </a:p>
        </p:txBody>
      </p:sp>
      <p:sp>
        <p:nvSpPr>
          <p:cNvPr id="47" name="テキスト ボックス 46"/>
          <p:cNvSpPr txBox="1"/>
          <p:nvPr/>
        </p:nvSpPr>
        <p:spPr>
          <a:xfrm>
            <a:off x="7419993" y="3453674"/>
            <a:ext cx="1568624" cy="338554"/>
          </a:xfrm>
          <a:prstGeom prst="rect">
            <a:avLst/>
          </a:prstGeom>
          <a:noFill/>
        </p:spPr>
        <p:txBody>
          <a:bodyPr wrap="square" rtlCol="0">
            <a:spAutoFit/>
          </a:bodyPr>
          <a:lstStyle/>
          <a:p>
            <a:pPr algn="ctr"/>
            <a:r>
              <a:rPr kumimoji="1" lang="ja-JP" altLang="en-US" sz="1600" dirty="0"/>
              <a:t>硫酸ｱﾝﾓﾆｳﾑ</a:t>
            </a:r>
            <a:endParaRPr kumimoji="1" lang="en-US" altLang="ja-JP" sz="1600" dirty="0"/>
          </a:p>
        </p:txBody>
      </p:sp>
      <p:sp>
        <p:nvSpPr>
          <p:cNvPr id="48" name="テキスト ボックス 47"/>
          <p:cNvSpPr txBox="1"/>
          <p:nvPr/>
        </p:nvSpPr>
        <p:spPr>
          <a:xfrm>
            <a:off x="73923" y="69796"/>
            <a:ext cx="4750768" cy="1570364"/>
          </a:xfrm>
          <a:prstGeom prst="rect">
            <a:avLst/>
          </a:prstGeom>
          <a:noFill/>
        </p:spPr>
        <p:txBody>
          <a:bodyPr wrap="square" rtlCol="0">
            <a:spAutoFit/>
          </a:bodyPr>
          <a:lstStyle/>
          <a:p>
            <a:r>
              <a:rPr lang="ja-JP" altLang="en-US" sz="1600" dirty="0"/>
              <a:t>大気中の放出された窒素酸化物や炭化水素は、紫外線による光化学反応で光化学オキシダントを生成することがあります。高濃度の光化学オキシダントは、目やのどに刺激を与えます。北半球では、オゾン層から降下するオゾンも加わって、春に地上のオキシダント濃度が上昇することがあります。</a:t>
            </a:r>
            <a:endParaRPr kumimoji="1" lang="ja-JP" altLang="en-US" sz="1600" dirty="0"/>
          </a:p>
        </p:txBody>
      </p:sp>
      <p:sp>
        <p:nvSpPr>
          <p:cNvPr id="49" name="テキスト ボックス 48"/>
          <p:cNvSpPr txBox="1"/>
          <p:nvPr/>
        </p:nvSpPr>
        <p:spPr>
          <a:xfrm>
            <a:off x="5177961" y="50591"/>
            <a:ext cx="4591631" cy="1077218"/>
          </a:xfrm>
          <a:prstGeom prst="rect">
            <a:avLst/>
          </a:prstGeom>
          <a:noFill/>
        </p:spPr>
        <p:txBody>
          <a:bodyPr wrap="square" rtlCol="0">
            <a:spAutoFit/>
          </a:bodyPr>
          <a:lstStyle/>
          <a:p>
            <a:r>
              <a:rPr lang="ja-JP" altLang="en-US" sz="1600" dirty="0"/>
              <a:t>大気中の放出された窒素酸化物や硫黄酸化物は、光化学反応などによりアンモニア塩などの二次粒子に変化します。これらは、</a:t>
            </a:r>
            <a:r>
              <a:rPr lang="en-US" altLang="ja-JP" sz="1600" dirty="0"/>
              <a:t>SPM</a:t>
            </a:r>
            <a:r>
              <a:rPr lang="ja-JP" altLang="en-US" sz="1600" dirty="0"/>
              <a:t>やさらに微小な粒子である</a:t>
            </a:r>
            <a:r>
              <a:rPr lang="en-US" altLang="ja-JP" sz="1600" dirty="0"/>
              <a:t>PM2.5</a:t>
            </a:r>
            <a:r>
              <a:rPr lang="ja-JP" altLang="en-US" sz="1600" dirty="0"/>
              <a:t>の成分の一つです。</a:t>
            </a:r>
            <a:endParaRPr kumimoji="1" lang="ja-JP" altLang="en-US" sz="1600" dirty="0"/>
          </a:p>
        </p:txBody>
      </p:sp>
      <p:sp>
        <p:nvSpPr>
          <p:cNvPr id="50" name="テキスト ボックス 49"/>
          <p:cNvSpPr txBox="1"/>
          <p:nvPr/>
        </p:nvSpPr>
        <p:spPr>
          <a:xfrm>
            <a:off x="5157523" y="5438971"/>
            <a:ext cx="1568624" cy="338554"/>
          </a:xfrm>
          <a:prstGeom prst="rect">
            <a:avLst/>
          </a:prstGeom>
          <a:noFill/>
        </p:spPr>
        <p:txBody>
          <a:bodyPr wrap="square" rtlCol="0">
            <a:spAutoFit/>
          </a:bodyPr>
          <a:lstStyle/>
          <a:p>
            <a:pPr algn="ctr"/>
            <a:r>
              <a:rPr kumimoji="1" lang="ja-JP" altLang="en-US" sz="1600" dirty="0"/>
              <a:t>硝酸イオン</a:t>
            </a:r>
            <a:endParaRPr kumimoji="1" lang="en-US" altLang="ja-JP" sz="1600" dirty="0"/>
          </a:p>
        </p:txBody>
      </p:sp>
      <p:sp>
        <p:nvSpPr>
          <p:cNvPr id="51" name="テキスト ボックス 50"/>
          <p:cNvSpPr txBox="1"/>
          <p:nvPr/>
        </p:nvSpPr>
        <p:spPr>
          <a:xfrm>
            <a:off x="7811145" y="5020232"/>
            <a:ext cx="1568624" cy="338554"/>
          </a:xfrm>
          <a:prstGeom prst="rect">
            <a:avLst/>
          </a:prstGeom>
          <a:noFill/>
        </p:spPr>
        <p:txBody>
          <a:bodyPr wrap="square" rtlCol="0">
            <a:spAutoFit/>
          </a:bodyPr>
          <a:lstStyle/>
          <a:p>
            <a:pPr algn="ctr"/>
            <a:r>
              <a:rPr lang="ja-JP" altLang="en-US" sz="1600" dirty="0"/>
              <a:t>硫酸</a:t>
            </a:r>
            <a:r>
              <a:rPr kumimoji="1" lang="ja-JP" altLang="en-US" sz="1600" dirty="0"/>
              <a:t>イオン</a:t>
            </a:r>
            <a:endParaRPr kumimoji="1" lang="en-US" altLang="ja-JP" sz="1600" dirty="0"/>
          </a:p>
        </p:txBody>
      </p:sp>
      <p:sp>
        <p:nvSpPr>
          <p:cNvPr id="53" name="テキスト ボックス 52"/>
          <p:cNvSpPr txBox="1"/>
          <p:nvPr/>
        </p:nvSpPr>
        <p:spPr>
          <a:xfrm>
            <a:off x="6371648" y="5719740"/>
            <a:ext cx="3275935" cy="1077218"/>
          </a:xfrm>
          <a:prstGeom prst="rect">
            <a:avLst/>
          </a:prstGeom>
          <a:noFill/>
        </p:spPr>
        <p:txBody>
          <a:bodyPr wrap="square" rtlCol="0">
            <a:spAutoFit/>
          </a:bodyPr>
          <a:lstStyle/>
          <a:p>
            <a:r>
              <a:rPr lang="ja-JP" altLang="en-US" sz="1600" dirty="0"/>
              <a:t>大気中で硝酸や硫酸にまで酸化された大気汚染物質は、雨に取り込まれると「酸性雨」の成分となり、環境を酸性化していきます。</a:t>
            </a:r>
            <a:endParaRPr kumimoji="1" lang="ja-JP" altLang="en-US" sz="1600" dirty="0"/>
          </a:p>
        </p:txBody>
      </p:sp>
    </p:spTree>
    <p:extLst>
      <p:ext uri="{BB962C8B-B14F-4D97-AF65-F5344CB8AC3E}">
        <p14:creationId xmlns:p14="http://schemas.microsoft.com/office/powerpoint/2010/main" val="303793812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203</TotalTime>
  <Words>872</Words>
  <Application>Microsoft Office PowerPoint</Application>
  <PresentationFormat>A4 210 x 297 mm</PresentationFormat>
  <Paragraphs>80</Paragraphs>
  <Slides>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ＭＳ Ｐゴシック</vt:lpstr>
      <vt:lpstr>Noto Sans JP</vt:lpstr>
      <vt:lpstr>Arial</vt:lpstr>
      <vt:lpstr>Calibri</vt:lpstr>
      <vt:lpstr>Calibri Light</vt:lpstr>
      <vt:lpstr>Office テーマ</vt:lpstr>
      <vt:lpstr>17  炭素、窒素、硫黄由来の大気汚染物質</vt:lpstr>
      <vt:lpstr>PowerPoint プレゼンテーション</vt:lpstr>
      <vt:lpstr>この資料の活用例</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混合物の分離と環境分析</dc:title>
  <dc:creator>森 淳子</dc:creator>
  <cp:lastModifiedBy>恒昭 前田</cp:lastModifiedBy>
  <cp:revision>45</cp:revision>
  <dcterms:created xsi:type="dcterms:W3CDTF">2023-04-05T04:57:38Z</dcterms:created>
  <dcterms:modified xsi:type="dcterms:W3CDTF">2025-04-10T05:34:46Z</dcterms:modified>
</cp:coreProperties>
</file>