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57" r:id="rId3"/>
    <p:sldId id="258" r:id="rId4"/>
    <p:sldId id="270" r:id="rId5"/>
    <p:sldId id="260" r:id="rId6"/>
    <p:sldId id="269" r:id="rId7"/>
    <p:sldId id="261" r:id="rId8"/>
    <p:sldId id="262" r:id="rId9"/>
    <p:sldId id="263" r:id="rId10"/>
    <p:sldId id="264" r:id="rId11"/>
    <p:sldId id="265" r:id="rId12"/>
    <p:sldId id="266" r:id="rId13"/>
    <p:sldId id="267" r:id="rId14"/>
    <p:sldId id="268" r:id="rId15"/>
  </p:sldIdLst>
  <p:sldSz cx="9906000" cy="6858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3">
          <p15:clr>
            <a:srgbClr val="A4A3A4"/>
          </p15:clr>
        </p15:guide>
        <p15:guide id="2" pos="312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igKUsHNBti6Teif8Cb9m+Df9vB5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200" y="48"/>
      </p:cViewPr>
      <p:guideLst>
        <p:guide orient="horz" pos="218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1875937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34250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11: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7357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5" name="Google Shape;185;p12: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852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p13: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843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84864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3: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2915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6" name="Google Shape;116;p5: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8445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4" name="Google Shape;124;p6: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3554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8" name="Google Shape;148;p7: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5946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8: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1457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2" name="Google Shape;162;p9: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2159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p10: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6039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15"/>
        <p:cNvGrpSpPr/>
        <p:nvPr/>
      </p:nvGrpSpPr>
      <p:grpSpPr>
        <a:xfrm>
          <a:off x="0" y="0"/>
          <a:ext cx="0" cy="0"/>
          <a:chOff x="0" y="0"/>
          <a:chExt cx="0" cy="0"/>
        </a:xfrm>
      </p:grpSpPr>
      <p:sp>
        <p:nvSpPr>
          <p:cNvPr id="16" name="Google Shape;16;p15"/>
          <p:cNvSpPr txBox="1">
            <a:spLocks noGrp="1"/>
          </p:cNvSpPr>
          <p:nvPr>
            <p:ph type="ctrTitle"/>
          </p:nvPr>
        </p:nvSpPr>
        <p:spPr>
          <a:xfrm>
            <a:off x="1238250" y="1122363"/>
            <a:ext cx="74295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875"/>
              <a:buFont typeface="Calibri"/>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5"/>
          <p:cNvSpPr txBox="1">
            <a:spLocks noGrp="1"/>
          </p:cNvSpPr>
          <p:nvPr>
            <p:ph type="subTitle" idx="1"/>
          </p:nvPr>
        </p:nvSpPr>
        <p:spPr>
          <a:xfrm>
            <a:off x="1238250" y="3602038"/>
            <a:ext cx="74295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813"/>
              </a:spcBef>
              <a:spcAft>
                <a:spcPts val="0"/>
              </a:spcAft>
              <a:buClr>
                <a:schemeClr val="dk1"/>
              </a:buClr>
              <a:buSzPts val="1950"/>
              <a:buNone/>
              <a:defRPr sz="1950"/>
            </a:lvl1pPr>
            <a:lvl2pPr lvl="1" algn="ctr">
              <a:lnSpc>
                <a:spcPct val="90000"/>
              </a:lnSpc>
              <a:spcBef>
                <a:spcPts val="406"/>
              </a:spcBef>
              <a:spcAft>
                <a:spcPts val="0"/>
              </a:spcAft>
              <a:buClr>
                <a:schemeClr val="dk1"/>
              </a:buClr>
              <a:buSzPts val="1625"/>
              <a:buNone/>
              <a:defRPr sz="1625"/>
            </a:lvl2pPr>
            <a:lvl3pPr lvl="2" algn="ctr">
              <a:lnSpc>
                <a:spcPct val="90000"/>
              </a:lnSpc>
              <a:spcBef>
                <a:spcPts val="406"/>
              </a:spcBef>
              <a:spcAft>
                <a:spcPts val="0"/>
              </a:spcAft>
              <a:buClr>
                <a:schemeClr val="dk1"/>
              </a:buClr>
              <a:buSzPts val="1463"/>
              <a:buNone/>
              <a:defRPr sz="1463"/>
            </a:lvl3pPr>
            <a:lvl4pPr lvl="3" algn="ctr">
              <a:lnSpc>
                <a:spcPct val="90000"/>
              </a:lnSpc>
              <a:spcBef>
                <a:spcPts val="406"/>
              </a:spcBef>
              <a:spcAft>
                <a:spcPts val="0"/>
              </a:spcAft>
              <a:buClr>
                <a:schemeClr val="dk1"/>
              </a:buClr>
              <a:buSzPts val="1300"/>
              <a:buNone/>
              <a:defRPr sz="1300"/>
            </a:lvl4pPr>
            <a:lvl5pPr lvl="4" algn="ctr">
              <a:lnSpc>
                <a:spcPct val="90000"/>
              </a:lnSpc>
              <a:spcBef>
                <a:spcPts val="406"/>
              </a:spcBef>
              <a:spcAft>
                <a:spcPts val="0"/>
              </a:spcAft>
              <a:buClr>
                <a:schemeClr val="dk1"/>
              </a:buClr>
              <a:buSzPts val="1300"/>
              <a:buNone/>
              <a:defRPr sz="1300"/>
            </a:lvl5pPr>
            <a:lvl6pPr lvl="5" algn="ctr">
              <a:lnSpc>
                <a:spcPct val="90000"/>
              </a:lnSpc>
              <a:spcBef>
                <a:spcPts val="406"/>
              </a:spcBef>
              <a:spcAft>
                <a:spcPts val="0"/>
              </a:spcAft>
              <a:buClr>
                <a:schemeClr val="dk1"/>
              </a:buClr>
              <a:buSzPts val="1300"/>
              <a:buNone/>
              <a:defRPr sz="1300"/>
            </a:lvl6pPr>
            <a:lvl7pPr lvl="6" algn="ctr">
              <a:lnSpc>
                <a:spcPct val="90000"/>
              </a:lnSpc>
              <a:spcBef>
                <a:spcPts val="406"/>
              </a:spcBef>
              <a:spcAft>
                <a:spcPts val="0"/>
              </a:spcAft>
              <a:buClr>
                <a:schemeClr val="dk1"/>
              </a:buClr>
              <a:buSzPts val="1300"/>
              <a:buNone/>
              <a:defRPr sz="1300"/>
            </a:lvl7pPr>
            <a:lvl8pPr lvl="7" algn="ctr">
              <a:lnSpc>
                <a:spcPct val="90000"/>
              </a:lnSpc>
              <a:spcBef>
                <a:spcPts val="406"/>
              </a:spcBef>
              <a:spcAft>
                <a:spcPts val="0"/>
              </a:spcAft>
              <a:buClr>
                <a:schemeClr val="dk1"/>
              </a:buClr>
              <a:buSzPts val="1300"/>
              <a:buNone/>
              <a:defRPr sz="1300"/>
            </a:lvl8pPr>
            <a:lvl9pPr lvl="8" algn="ctr">
              <a:lnSpc>
                <a:spcPct val="90000"/>
              </a:lnSpc>
              <a:spcBef>
                <a:spcPts val="406"/>
              </a:spcBef>
              <a:spcAft>
                <a:spcPts val="0"/>
              </a:spcAft>
              <a:buClr>
                <a:schemeClr val="dk1"/>
              </a:buClr>
              <a:buSzPts val="1300"/>
              <a:buNone/>
              <a:defRPr sz="1300"/>
            </a:lvl9pPr>
          </a:lstStyle>
          <a:p>
            <a:endParaRPr/>
          </a:p>
        </p:txBody>
      </p:sp>
      <p:sp>
        <p:nvSpPr>
          <p:cNvPr id="18" name="Google Shape;18;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Shape 72"/>
        <p:cNvGrpSpPr/>
        <p:nvPr/>
      </p:nvGrpSpPr>
      <p:grpSpPr>
        <a:xfrm>
          <a:off x="0" y="0"/>
          <a:ext cx="0" cy="0"/>
          <a:chOff x="0" y="0"/>
          <a:chExt cx="0" cy="0"/>
        </a:xfrm>
      </p:grpSpPr>
      <p:sp>
        <p:nvSpPr>
          <p:cNvPr id="73" name="Google Shape;73;p2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4"/>
          <p:cNvSpPr txBox="1">
            <a:spLocks noGrp="1"/>
          </p:cNvSpPr>
          <p:nvPr>
            <p:ph type="body" idx="1"/>
          </p:nvPr>
        </p:nvSpPr>
        <p:spPr>
          <a:xfrm rot="5400000">
            <a:off x="2777332" y="-270668"/>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75" name="Google Shape;75;p2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8"/>
        <p:cNvGrpSpPr/>
        <p:nvPr/>
      </p:nvGrpSpPr>
      <p:grpSpPr>
        <a:xfrm>
          <a:off x="0" y="0"/>
          <a:ext cx="0" cy="0"/>
          <a:chOff x="0" y="0"/>
          <a:chExt cx="0" cy="0"/>
        </a:xfrm>
      </p:grpSpPr>
      <p:sp>
        <p:nvSpPr>
          <p:cNvPr id="79" name="Google Shape;79;p25"/>
          <p:cNvSpPr txBox="1">
            <a:spLocks noGrp="1"/>
          </p:cNvSpPr>
          <p:nvPr>
            <p:ph type="title"/>
          </p:nvPr>
        </p:nvSpPr>
        <p:spPr>
          <a:xfrm rot="5400000">
            <a:off x="5251052" y="2203054"/>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5"/>
          <p:cNvSpPr txBox="1">
            <a:spLocks noGrp="1"/>
          </p:cNvSpPr>
          <p:nvPr>
            <p:ph type="body" idx="1"/>
          </p:nvPr>
        </p:nvSpPr>
        <p:spPr>
          <a:xfrm rot="5400000">
            <a:off x="917177" y="128984"/>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81" name="Google Shape;81;p2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21"/>
        <p:cNvGrpSpPr/>
        <p:nvPr/>
      </p:nvGrpSpPr>
      <p:grpSpPr>
        <a:xfrm>
          <a:off x="0" y="0"/>
          <a:ext cx="0" cy="0"/>
          <a:chOff x="0" y="0"/>
          <a:chExt cx="0" cy="0"/>
        </a:xfrm>
      </p:grpSpPr>
      <p:sp>
        <p:nvSpPr>
          <p:cNvPr id="22" name="Google Shape;22;p16"/>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6"/>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6"/>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25"/>
        <p:cNvGrpSpPr/>
        <p:nvPr/>
      </p:nvGrpSpPr>
      <p:grpSpPr>
        <a:xfrm>
          <a:off x="0" y="0"/>
          <a:ext cx="0" cy="0"/>
          <a:chOff x="0" y="0"/>
          <a:chExt cx="0" cy="0"/>
        </a:xfrm>
      </p:grpSpPr>
      <p:sp>
        <p:nvSpPr>
          <p:cNvPr id="26" name="Google Shape;26;p17"/>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7"/>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28" name="Google Shape;28;p1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31"/>
        <p:cNvGrpSpPr/>
        <p:nvPr/>
      </p:nvGrpSpPr>
      <p:grpSpPr>
        <a:xfrm>
          <a:off x="0" y="0"/>
          <a:ext cx="0" cy="0"/>
          <a:chOff x="0" y="0"/>
          <a:chExt cx="0" cy="0"/>
        </a:xfrm>
      </p:grpSpPr>
      <p:sp>
        <p:nvSpPr>
          <p:cNvPr id="32" name="Google Shape;32;p18"/>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Calibri"/>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8"/>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34" name="Google Shape;34;p1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37"/>
        <p:cNvGrpSpPr/>
        <p:nvPr/>
      </p:nvGrpSpPr>
      <p:grpSpPr>
        <a:xfrm>
          <a:off x="0" y="0"/>
          <a:ext cx="0" cy="0"/>
          <a:chOff x="0" y="0"/>
          <a:chExt cx="0" cy="0"/>
        </a:xfrm>
      </p:grpSpPr>
      <p:sp>
        <p:nvSpPr>
          <p:cNvPr id="38" name="Google Shape;38;p19"/>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9"/>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40" name="Google Shape;40;p19"/>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41" name="Google Shape;41;p1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4"/>
        <p:cNvGrpSpPr/>
        <p:nvPr/>
      </p:nvGrpSpPr>
      <p:grpSpPr>
        <a:xfrm>
          <a:off x="0" y="0"/>
          <a:ext cx="0" cy="0"/>
          <a:chOff x="0" y="0"/>
          <a:chExt cx="0" cy="0"/>
        </a:xfrm>
      </p:grpSpPr>
      <p:sp>
        <p:nvSpPr>
          <p:cNvPr id="45" name="Google Shape;45;p20"/>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20"/>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47" name="Google Shape;47;p20"/>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48" name="Google Shape;48;p20"/>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49" name="Google Shape;49;p20"/>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50" name="Google Shape;50;p2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53"/>
        <p:cNvGrpSpPr/>
        <p:nvPr/>
      </p:nvGrpSpPr>
      <p:grpSpPr>
        <a:xfrm>
          <a:off x="0" y="0"/>
          <a:ext cx="0" cy="0"/>
          <a:chOff x="0" y="0"/>
          <a:chExt cx="0" cy="0"/>
        </a:xfrm>
      </p:grpSpPr>
      <p:sp>
        <p:nvSpPr>
          <p:cNvPr id="54" name="Google Shape;54;p21"/>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2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Calibri"/>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61" name="Google Shape;61;p2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62" name="Google Shape;62;p2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Calibri"/>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3"/>
          <p:cNvSpPr>
            <a:spLocks noGrp="1"/>
          </p:cNvSpPr>
          <p:nvPr>
            <p:ph type="pic" idx="2"/>
          </p:nvPr>
        </p:nvSpPr>
        <p:spPr>
          <a:xfrm>
            <a:off x="4211340" y="987426"/>
            <a:ext cx="5014913" cy="4873625"/>
          </a:xfrm>
          <a:prstGeom prst="rect">
            <a:avLst/>
          </a:prstGeom>
          <a:noFill/>
          <a:ln>
            <a:noFill/>
          </a:ln>
        </p:spPr>
      </p:sp>
      <p:sp>
        <p:nvSpPr>
          <p:cNvPr id="68" name="Google Shape;68;p2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69" name="Google Shape;69;p2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Calibri"/>
              <a:buNone/>
              <a:defRPr sz="3575"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Calibri"/>
                <a:ea typeface="Calibri"/>
                <a:cs typeface="Calibri"/>
                <a:sym typeface="Calibri"/>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Calibri"/>
                <a:ea typeface="Calibri"/>
                <a:cs typeface="Calibri"/>
                <a:sym typeface="Calibri"/>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Calibri"/>
                <a:ea typeface="Calibri"/>
                <a:cs typeface="Calibri"/>
                <a:sym typeface="Calibri"/>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Calibri"/>
                <a:ea typeface="Calibri"/>
                <a:cs typeface="Calibri"/>
                <a:sym typeface="Calibri"/>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Calibri"/>
                <a:ea typeface="Calibri"/>
                <a:cs typeface="Calibri"/>
                <a:sym typeface="Calibri"/>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Calibri"/>
                <a:ea typeface="Calibri"/>
                <a:cs typeface="Calibri"/>
                <a:sym typeface="Calibri"/>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Calibri"/>
                <a:ea typeface="Calibri"/>
                <a:cs typeface="Calibri"/>
                <a:sym typeface="Calibri"/>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Calibri"/>
                <a:ea typeface="Calibri"/>
                <a:cs typeface="Calibri"/>
                <a:sym typeface="Calibri"/>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75" b="0" i="0" u="none" strike="noStrike" cap="none">
                <a:solidFill>
                  <a:srgbClr val="888888"/>
                </a:solidFill>
                <a:latin typeface="Calibri"/>
                <a:ea typeface="Calibri"/>
                <a:cs typeface="Calibri"/>
                <a:sym typeface="Calibri"/>
              </a:defRPr>
            </a:lvl1pPr>
            <a:lvl2pPr marL="0" marR="0" lvl="1" indent="0" algn="r" rtl="0">
              <a:spcBef>
                <a:spcPts val="0"/>
              </a:spcBef>
              <a:buNone/>
              <a:defRPr sz="975" b="0" i="0" u="none" strike="noStrike" cap="none">
                <a:solidFill>
                  <a:srgbClr val="888888"/>
                </a:solidFill>
                <a:latin typeface="Calibri"/>
                <a:ea typeface="Calibri"/>
                <a:cs typeface="Calibri"/>
                <a:sym typeface="Calibri"/>
              </a:defRPr>
            </a:lvl2pPr>
            <a:lvl3pPr marL="0" marR="0" lvl="2" indent="0" algn="r" rtl="0">
              <a:spcBef>
                <a:spcPts val="0"/>
              </a:spcBef>
              <a:buNone/>
              <a:defRPr sz="975" b="0" i="0" u="none" strike="noStrike" cap="none">
                <a:solidFill>
                  <a:srgbClr val="888888"/>
                </a:solidFill>
                <a:latin typeface="Calibri"/>
                <a:ea typeface="Calibri"/>
                <a:cs typeface="Calibri"/>
                <a:sym typeface="Calibri"/>
              </a:defRPr>
            </a:lvl3pPr>
            <a:lvl4pPr marL="0" marR="0" lvl="3" indent="0" algn="r" rtl="0">
              <a:spcBef>
                <a:spcPts val="0"/>
              </a:spcBef>
              <a:buNone/>
              <a:defRPr sz="975" b="0" i="0" u="none" strike="noStrike" cap="none">
                <a:solidFill>
                  <a:srgbClr val="888888"/>
                </a:solidFill>
                <a:latin typeface="Calibri"/>
                <a:ea typeface="Calibri"/>
                <a:cs typeface="Calibri"/>
                <a:sym typeface="Calibri"/>
              </a:defRPr>
            </a:lvl4pPr>
            <a:lvl5pPr marL="0" marR="0" lvl="4" indent="0" algn="r" rtl="0">
              <a:spcBef>
                <a:spcPts val="0"/>
              </a:spcBef>
              <a:buNone/>
              <a:defRPr sz="975" b="0" i="0" u="none" strike="noStrike" cap="none">
                <a:solidFill>
                  <a:srgbClr val="888888"/>
                </a:solidFill>
                <a:latin typeface="Calibri"/>
                <a:ea typeface="Calibri"/>
                <a:cs typeface="Calibri"/>
                <a:sym typeface="Calibri"/>
              </a:defRPr>
            </a:lvl5pPr>
            <a:lvl6pPr marL="0" marR="0" lvl="5" indent="0" algn="r" rtl="0">
              <a:spcBef>
                <a:spcPts val="0"/>
              </a:spcBef>
              <a:buNone/>
              <a:defRPr sz="975" b="0" i="0" u="none" strike="noStrike" cap="none">
                <a:solidFill>
                  <a:srgbClr val="888888"/>
                </a:solidFill>
                <a:latin typeface="Calibri"/>
                <a:ea typeface="Calibri"/>
                <a:cs typeface="Calibri"/>
                <a:sym typeface="Calibri"/>
              </a:defRPr>
            </a:lvl6pPr>
            <a:lvl7pPr marL="0" marR="0" lvl="6" indent="0" algn="r" rtl="0">
              <a:spcBef>
                <a:spcPts val="0"/>
              </a:spcBef>
              <a:buNone/>
              <a:defRPr sz="975" b="0" i="0" u="none" strike="noStrike" cap="none">
                <a:solidFill>
                  <a:srgbClr val="888888"/>
                </a:solidFill>
                <a:latin typeface="Calibri"/>
                <a:ea typeface="Calibri"/>
                <a:cs typeface="Calibri"/>
                <a:sym typeface="Calibri"/>
              </a:defRPr>
            </a:lvl7pPr>
            <a:lvl8pPr marL="0" marR="0" lvl="7" indent="0" algn="r" rtl="0">
              <a:spcBef>
                <a:spcPts val="0"/>
              </a:spcBef>
              <a:buNone/>
              <a:defRPr sz="975" b="0" i="0" u="none" strike="noStrike" cap="none">
                <a:solidFill>
                  <a:srgbClr val="888888"/>
                </a:solidFill>
                <a:latin typeface="Calibri"/>
                <a:ea typeface="Calibri"/>
                <a:cs typeface="Calibri"/>
                <a:sym typeface="Calibri"/>
              </a:defRPr>
            </a:lvl8pPr>
            <a:lvl9pPr marL="0" marR="0" lvl="8" indent="0" algn="r" rtl="0">
              <a:spcBef>
                <a:spcPts val="0"/>
              </a:spcBef>
              <a:buNone/>
              <a:defRPr sz="975"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0" y="1122375"/>
            <a:ext cx="9906000" cy="23877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4800"/>
              <a:buFont typeface="Calibri"/>
              <a:buNone/>
            </a:pPr>
            <a:r>
              <a:rPr lang="ja-JP">
                <a:latin typeface="Calibri"/>
                <a:ea typeface="Calibri"/>
                <a:cs typeface="Calibri"/>
                <a:sym typeface="Calibri"/>
              </a:rPr>
              <a:t>16　大気汚染物質としてのオゾン</a:t>
            </a:r>
            <a:endParaRPr>
              <a:latin typeface="Calibri"/>
              <a:ea typeface="Calibri"/>
              <a:cs typeface="Calibri"/>
              <a:sym typeface="Calibri"/>
            </a:endParaRPr>
          </a:p>
        </p:txBody>
      </p:sp>
      <p:sp>
        <p:nvSpPr>
          <p:cNvPr id="89" name="Google Shape;89;p1"/>
          <p:cNvSpPr txBox="1">
            <a:spLocks noGrp="1"/>
          </p:cNvSpPr>
          <p:nvPr>
            <p:ph type="subTitle" idx="1"/>
          </p:nvPr>
        </p:nvSpPr>
        <p:spPr>
          <a:xfrm>
            <a:off x="1238250" y="3602038"/>
            <a:ext cx="74295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195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ja-JP"/>
              <a:t>10</a:t>
            </a:fld>
            <a:endParaRPr/>
          </a:p>
        </p:txBody>
      </p:sp>
      <p:sp>
        <p:nvSpPr>
          <p:cNvPr id="165" name="Google Shape;165;p9"/>
          <p:cNvSpPr/>
          <p:nvPr/>
        </p:nvSpPr>
        <p:spPr>
          <a:xfrm>
            <a:off x="662919" y="5316857"/>
            <a:ext cx="8580162" cy="40011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2000" b="0" i="0" u="none" strike="noStrike">
                <a:solidFill>
                  <a:srgbClr val="000000"/>
                </a:solidFill>
                <a:latin typeface="Calibri"/>
                <a:ea typeface="Calibri"/>
                <a:cs typeface="Calibri"/>
                <a:sym typeface="Calibri"/>
              </a:rPr>
              <a:t>光化学オキシダント注意報等の発令延日数及び被害届出人数の推移</a:t>
            </a:r>
            <a:endParaRPr/>
          </a:p>
        </p:txBody>
      </p:sp>
      <p:sp>
        <p:nvSpPr>
          <p:cNvPr id="166" name="Google Shape;166;p9"/>
          <p:cNvSpPr/>
          <p:nvPr/>
        </p:nvSpPr>
        <p:spPr>
          <a:xfrm>
            <a:off x="190458" y="6382923"/>
            <a:ext cx="10287000"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600" b="0" i="0" u="none" strike="noStrike">
                <a:solidFill>
                  <a:srgbClr val="000000"/>
                </a:solidFill>
                <a:latin typeface="Calibri"/>
                <a:ea typeface="Calibri"/>
                <a:cs typeface="Calibri"/>
                <a:sym typeface="Calibri"/>
              </a:rPr>
              <a:t>出典：各年環境白書、大気汚染物質に係る 常時監視測定結果（報道発表資料） </a:t>
            </a:r>
            <a:endParaRPr/>
          </a:p>
        </p:txBody>
      </p:sp>
      <p:pic>
        <p:nvPicPr>
          <p:cNvPr id="167" name="Google Shape;167;p9"/>
          <p:cNvPicPr preferRelativeResize="0"/>
          <p:nvPr/>
        </p:nvPicPr>
        <p:blipFill rotWithShape="1">
          <a:blip r:embed="rId3">
            <a:alphaModFix/>
          </a:blip>
          <a:srcRect/>
          <a:stretch/>
        </p:blipFill>
        <p:spPr>
          <a:xfrm>
            <a:off x="454462" y="190784"/>
            <a:ext cx="9095938" cy="49847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ja-JP"/>
              <a:t>11</a:t>
            </a:fld>
            <a:endParaRPr/>
          </a:p>
        </p:txBody>
      </p:sp>
      <p:sp>
        <p:nvSpPr>
          <p:cNvPr id="173" name="Google Shape;173;p10"/>
          <p:cNvSpPr/>
          <p:nvPr/>
        </p:nvSpPr>
        <p:spPr>
          <a:xfrm>
            <a:off x="328413" y="341882"/>
            <a:ext cx="9249174" cy="489364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　平成12年（2000年）前後から、対馬などの離島や西日本、日本海側などで光化学オキシダントの高濃度事例が発生して問題となりました。</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平成14年（2002年）には千葉県で要綱で定める0.24 ppm以上の濃度が観測され、国内で18年ぶり（千葉県内では28年ぶり）となる光化学スモッグ警報が発表されました。</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　これらの現象について、シミュレーションも活用した解析により、地域から発生する汚染物質とともに、大陸から越境輸送された汚染物質や春先に起こるオゾン層からのオゾンの降下も影響したと推定されました。　</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　</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　　</a:t>
            </a:r>
            <a:endParaRPr sz="2400">
              <a:solidFill>
                <a:schemeClr val="dk1"/>
              </a:solidFill>
              <a:latin typeface="Calibri"/>
              <a:ea typeface="Calibri"/>
              <a:cs typeface="Calibri"/>
              <a:sym typeface="Calibri"/>
            </a:endParaRPr>
          </a:p>
        </p:txBody>
      </p:sp>
      <p:sp>
        <p:nvSpPr>
          <p:cNvPr id="174" name="Google Shape;174;p10"/>
          <p:cNvSpPr/>
          <p:nvPr/>
        </p:nvSpPr>
        <p:spPr>
          <a:xfrm>
            <a:off x="328427" y="94425"/>
            <a:ext cx="7601700" cy="523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chemeClr val="dk1"/>
                </a:solidFill>
                <a:latin typeface="Calibri"/>
                <a:ea typeface="Calibri"/>
                <a:cs typeface="Calibri"/>
                <a:sym typeface="Calibri"/>
              </a:rPr>
              <a:t>６. 東アジア規模でのオゾンの高濃度現象</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ja-JP"/>
              <a:t>12</a:t>
            </a:fld>
            <a:endParaRPr/>
          </a:p>
        </p:txBody>
      </p:sp>
      <p:sp>
        <p:nvSpPr>
          <p:cNvPr id="180" name="Google Shape;180;p11"/>
          <p:cNvSpPr/>
          <p:nvPr/>
        </p:nvSpPr>
        <p:spPr>
          <a:xfrm>
            <a:off x="328413" y="341882"/>
            <a:ext cx="9249174" cy="156966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Calibri"/>
                <a:ea typeface="Calibri"/>
                <a:cs typeface="Calibri"/>
                <a:sym typeface="Calibri"/>
              </a:rPr>
              <a:t>　　</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　</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　　</a:t>
            </a:r>
            <a:endParaRPr sz="2400">
              <a:solidFill>
                <a:schemeClr val="dk1"/>
              </a:solidFill>
              <a:latin typeface="Calibri"/>
              <a:ea typeface="Calibri"/>
              <a:cs typeface="Calibri"/>
              <a:sym typeface="Calibri"/>
            </a:endParaRPr>
          </a:p>
        </p:txBody>
      </p:sp>
      <p:sp>
        <p:nvSpPr>
          <p:cNvPr id="181" name="Google Shape;181;p11"/>
          <p:cNvSpPr/>
          <p:nvPr/>
        </p:nvSpPr>
        <p:spPr>
          <a:xfrm>
            <a:off x="328413" y="730411"/>
            <a:ext cx="9163748" cy="60016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b="0" i="0" u="none" strike="noStrike">
                <a:solidFill>
                  <a:srgbClr val="000000"/>
                </a:solidFill>
                <a:latin typeface="Calibri"/>
                <a:ea typeface="Calibri"/>
                <a:cs typeface="Calibri"/>
                <a:sym typeface="Calibri"/>
              </a:rPr>
              <a:t>　光化学オキシダント（昼間の日最高1時間値）の年平均値の推移は昭和50年代にいったん減少したあと、ゆるやかに増加、その後横ばい状態を示しています。また、一般局と自排局の濃度差が縮まってきています。</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b="0" i="0" u="none" strike="noStrike">
                <a:solidFill>
                  <a:srgbClr val="000000"/>
                </a:solidFill>
                <a:latin typeface="Calibri"/>
                <a:ea typeface="Calibri"/>
                <a:cs typeface="Calibri"/>
                <a:sym typeface="Calibri"/>
              </a:rPr>
              <a:t>　光化学オキシダント濃度の長期的な傾向を評価するために、中央環境審議会は「8時間値の日最高値の年間99パーセンタイル値の3年平均値」を提言しており、これによると、ここ20年程度は緩やかに減少傾向にあります。一方で、平成のはじめには濃度が高い関東地域と他の地域の差が大きかったものが、最近では差が縮まっている傾向が見えます。</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b="0" i="0" u="none" strike="noStrike">
                <a:solidFill>
                  <a:srgbClr val="000000"/>
                </a:solidFill>
                <a:latin typeface="Calibri"/>
                <a:ea typeface="Calibri"/>
                <a:cs typeface="Calibri"/>
                <a:sym typeface="Calibri"/>
              </a:rPr>
              <a:t>　光化学オキシダントは、近隣諸国をはじめより広い視野からの対策が必要になってきています。</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b="0" i="0" u="none" strike="noStrike">
                <a:solidFill>
                  <a:srgbClr val="000000"/>
                </a:solidFill>
                <a:latin typeface="Calibri"/>
                <a:ea typeface="Calibri"/>
                <a:cs typeface="Calibri"/>
                <a:sym typeface="Calibri"/>
              </a:rPr>
              <a:t>　</a:t>
            </a:r>
            <a:endParaRPr sz="2400">
              <a:solidFill>
                <a:schemeClr val="dk1"/>
              </a:solidFill>
              <a:latin typeface="Calibri"/>
              <a:ea typeface="Calibri"/>
              <a:cs typeface="Calibri"/>
              <a:sym typeface="Calibri"/>
            </a:endParaRPr>
          </a:p>
        </p:txBody>
      </p:sp>
      <p:sp>
        <p:nvSpPr>
          <p:cNvPr id="182" name="Google Shape;182;p11"/>
          <p:cNvSpPr/>
          <p:nvPr/>
        </p:nvSpPr>
        <p:spPr>
          <a:xfrm>
            <a:off x="328427" y="94425"/>
            <a:ext cx="7142100" cy="523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chemeClr val="dk1"/>
                </a:solidFill>
                <a:latin typeface="Calibri"/>
                <a:ea typeface="Calibri"/>
                <a:cs typeface="Calibri"/>
                <a:sym typeface="Calibri"/>
              </a:rPr>
              <a:t>７.オキシダント濃度の長期的傾向と今後</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ja-JP"/>
              <a:t>13</a:t>
            </a:fld>
            <a:endParaRPr/>
          </a:p>
        </p:txBody>
      </p:sp>
      <p:sp>
        <p:nvSpPr>
          <p:cNvPr id="188" name="Google Shape;188;p12"/>
          <p:cNvSpPr/>
          <p:nvPr/>
        </p:nvSpPr>
        <p:spPr>
          <a:xfrm>
            <a:off x="190458" y="6382923"/>
            <a:ext cx="10287000"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600" b="0" i="0" u="none" strike="noStrike">
                <a:solidFill>
                  <a:srgbClr val="000000"/>
                </a:solidFill>
                <a:latin typeface="Calibri"/>
                <a:ea typeface="Calibri"/>
                <a:cs typeface="Calibri"/>
                <a:sym typeface="Calibri"/>
              </a:rPr>
              <a:t>出典：各年環境白書、大気汚染物質に係る 常時監視測定結果（報道発表資料） </a:t>
            </a:r>
            <a:endParaRPr/>
          </a:p>
        </p:txBody>
      </p:sp>
      <p:sp>
        <p:nvSpPr>
          <p:cNvPr id="189" name="Google Shape;189;p12"/>
          <p:cNvSpPr/>
          <p:nvPr/>
        </p:nvSpPr>
        <p:spPr>
          <a:xfrm>
            <a:off x="1363776" y="5568863"/>
            <a:ext cx="7638300" cy="4002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2000" b="0" i="0" u="none" strike="noStrike">
                <a:solidFill>
                  <a:srgbClr val="000000"/>
                </a:solidFill>
                <a:latin typeface="Calibri"/>
                <a:ea typeface="Calibri"/>
                <a:cs typeface="Calibri"/>
                <a:sym typeface="Calibri"/>
              </a:rPr>
              <a:t>光化学オキシダント（昼間の日最高1時間値）の年平均値の推移</a:t>
            </a:r>
            <a:endParaRPr sz="2000">
              <a:solidFill>
                <a:schemeClr val="dk1"/>
              </a:solidFill>
              <a:latin typeface="Calibri"/>
              <a:ea typeface="Calibri"/>
              <a:cs typeface="Calibri"/>
              <a:sym typeface="Calibri"/>
            </a:endParaRPr>
          </a:p>
        </p:txBody>
      </p:sp>
      <p:pic>
        <p:nvPicPr>
          <p:cNvPr id="190" name="Google Shape;190;p12"/>
          <p:cNvPicPr preferRelativeResize="0"/>
          <p:nvPr/>
        </p:nvPicPr>
        <p:blipFill rotWithShape="1">
          <a:blip r:embed="rId3">
            <a:alphaModFix/>
          </a:blip>
          <a:srcRect/>
          <a:stretch/>
        </p:blipFill>
        <p:spPr>
          <a:xfrm>
            <a:off x="487062" y="963620"/>
            <a:ext cx="9140404" cy="421797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ja-JP"/>
              <a:t>14</a:t>
            </a:fld>
            <a:endParaRPr/>
          </a:p>
        </p:txBody>
      </p:sp>
      <p:sp>
        <p:nvSpPr>
          <p:cNvPr id="196" name="Google Shape;196;p13"/>
          <p:cNvSpPr/>
          <p:nvPr/>
        </p:nvSpPr>
        <p:spPr>
          <a:xfrm>
            <a:off x="1124903" y="5165535"/>
            <a:ext cx="8100060"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a:solidFill>
                  <a:schemeClr val="dk1"/>
                </a:solidFill>
                <a:latin typeface="Calibri"/>
                <a:ea typeface="Calibri"/>
                <a:cs typeface="Calibri"/>
                <a:sym typeface="Calibri"/>
              </a:rPr>
              <a:t>光化学オキシダント濃度の長期的な改善傾向を評価するための指標</a:t>
            </a:r>
            <a:endParaRPr sz="2000">
              <a:solidFill>
                <a:schemeClr val="dk1"/>
              </a:solidFill>
              <a:latin typeface="Calibri"/>
              <a:ea typeface="Calibri"/>
              <a:cs typeface="Calibri"/>
              <a:sym typeface="Calibri"/>
            </a:endParaRPr>
          </a:p>
          <a:p>
            <a:pPr marL="0" marR="0" lvl="0" indent="0" algn="l" rtl="0">
              <a:spcBef>
                <a:spcPts val="0"/>
              </a:spcBef>
              <a:spcAft>
                <a:spcPts val="0"/>
              </a:spcAft>
              <a:buNone/>
            </a:pPr>
            <a:r>
              <a:rPr lang="ja-JP" sz="2000">
                <a:solidFill>
                  <a:schemeClr val="dk1"/>
                </a:solidFill>
                <a:latin typeface="Calibri"/>
                <a:ea typeface="Calibri"/>
                <a:cs typeface="Calibri"/>
                <a:sym typeface="Calibri"/>
              </a:rPr>
              <a:t>（8時間値の日最高値の年間99パ－センタイル値の3年平均値）を用いた域内最高値の経年変化 ）</a:t>
            </a:r>
            <a:endParaRPr/>
          </a:p>
        </p:txBody>
      </p:sp>
      <p:sp>
        <p:nvSpPr>
          <p:cNvPr id="197" name="Google Shape;197;p13"/>
          <p:cNvSpPr/>
          <p:nvPr/>
        </p:nvSpPr>
        <p:spPr>
          <a:xfrm>
            <a:off x="190458" y="6273225"/>
            <a:ext cx="10287000"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600" b="0" i="0" u="none" strike="noStrike">
                <a:solidFill>
                  <a:srgbClr val="000000"/>
                </a:solidFill>
                <a:latin typeface="Calibri"/>
                <a:ea typeface="Calibri"/>
                <a:cs typeface="Calibri"/>
                <a:sym typeface="Calibri"/>
              </a:rPr>
              <a:t>出典：令和４年度 大気汚染物質（有害大気汚染物質等を除く）に係る 常時監視測定結果　</a:t>
            </a:r>
            <a:endParaRPr sz="1600">
              <a:solidFill>
                <a:schemeClr val="dk1"/>
              </a:solidFill>
              <a:latin typeface="Calibri"/>
              <a:ea typeface="Calibri"/>
              <a:cs typeface="Calibri"/>
              <a:sym typeface="Calibri"/>
            </a:endParaRPr>
          </a:p>
          <a:p>
            <a:pPr marL="0" marR="0" lvl="0" indent="0" algn="l" rtl="0">
              <a:spcBef>
                <a:spcPts val="0"/>
              </a:spcBef>
              <a:spcAft>
                <a:spcPts val="0"/>
              </a:spcAft>
              <a:buNone/>
            </a:pPr>
            <a:r>
              <a:rPr lang="ja-JP" sz="1600" b="0" i="0" u="none" strike="noStrike">
                <a:solidFill>
                  <a:srgbClr val="000000"/>
                </a:solidFill>
                <a:latin typeface="Calibri"/>
                <a:ea typeface="Calibri"/>
                <a:cs typeface="Calibri"/>
                <a:sym typeface="Calibri"/>
              </a:rPr>
              <a:t>（環境省報道発表資料）</a:t>
            </a:r>
            <a:endParaRPr/>
          </a:p>
        </p:txBody>
      </p:sp>
      <p:pic>
        <p:nvPicPr>
          <p:cNvPr id="198" name="Google Shape;198;p13"/>
          <p:cNvPicPr preferRelativeResize="0"/>
          <p:nvPr/>
        </p:nvPicPr>
        <p:blipFill rotWithShape="1">
          <a:blip r:embed="rId3">
            <a:alphaModFix/>
          </a:blip>
          <a:srcRect/>
          <a:stretch/>
        </p:blipFill>
        <p:spPr>
          <a:xfrm>
            <a:off x="190458" y="566389"/>
            <a:ext cx="9182100" cy="43529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p:nvPr/>
        </p:nvSpPr>
        <p:spPr>
          <a:xfrm>
            <a:off x="181773" y="83270"/>
            <a:ext cx="772519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b="0" i="0" u="none" strike="noStrike" cap="none">
                <a:solidFill>
                  <a:schemeClr val="dk1"/>
                </a:solidFill>
                <a:latin typeface="MS PGothic"/>
                <a:ea typeface="MS PGothic"/>
                <a:cs typeface="MS PGothic"/>
                <a:sym typeface="MS PGothic"/>
              </a:rPr>
              <a:t>高等学校学習指導要領（平成30年告示）</a:t>
            </a:r>
            <a:r>
              <a:rPr lang="ja-JP" sz="2800" b="0" i="0" u="none" strike="noStrike" cap="none">
                <a:solidFill>
                  <a:schemeClr val="dk1"/>
                </a:solidFill>
                <a:latin typeface="Calibri"/>
                <a:ea typeface="Calibri"/>
                <a:cs typeface="Calibri"/>
                <a:sym typeface="Calibri"/>
              </a:rPr>
              <a:t>該当箇所</a:t>
            </a:r>
            <a:endParaRPr/>
          </a:p>
        </p:txBody>
      </p:sp>
      <p:sp>
        <p:nvSpPr>
          <p:cNvPr id="95" name="Google Shape;95;p2"/>
          <p:cNvSpPr/>
          <p:nvPr/>
        </p:nvSpPr>
        <p:spPr>
          <a:xfrm>
            <a:off x="181773" y="736610"/>
            <a:ext cx="6152766" cy="181588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chemeClr val="dk1"/>
                </a:solidFill>
                <a:latin typeface="Calibri"/>
                <a:ea typeface="Calibri"/>
                <a:cs typeface="Calibri"/>
                <a:sym typeface="Calibri"/>
              </a:rPr>
              <a:t>理科編　　化学基礎</a:t>
            </a:r>
            <a:endParaRPr sz="2800">
              <a:solidFill>
                <a:schemeClr val="dk1"/>
              </a:solidFill>
              <a:latin typeface="Calibri"/>
              <a:ea typeface="Calibri"/>
              <a:cs typeface="Calibri"/>
              <a:sym typeface="Calibri"/>
            </a:endParaRPr>
          </a:p>
          <a:p>
            <a:pPr marL="0" marR="0" lvl="0" indent="0" algn="just" rtl="0">
              <a:spcBef>
                <a:spcPts val="0"/>
              </a:spcBef>
              <a:spcAft>
                <a:spcPts val="0"/>
              </a:spcAft>
              <a:buNone/>
            </a:pPr>
            <a:r>
              <a:rPr lang="ja-JP" sz="2800">
                <a:solidFill>
                  <a:schemeClr val="dk1"/>
                </a:solidFill>
                <a:latin typeface="Calibri"/>
                <a:ea typeface="Calibri"/>
                <a:cs typeface="Calibri"/>
                <a:sym typeface="Calibri"/>
              </a:rPr>
              <a:t>（1） 化学と人間生活</a:t>
            </a:r>
            <a:endParaRPr sz="2800">
              <a:solidFill>
                <a:schemeClr val="dk1"/>
              </a:solidFill>
              <a:latin typeface="Calibri"/>
              <a:ea typeface="Calibri"/>
              <a:cs typeface="Calibri"/>
              <a:sym typeface="Calibri"/>
            </a:endParaRPr>
          </a:p>
          <a:p>
            <a:pPr marL="0" marR="0" lvl="0" indent="0" algn="just" rtl="0">
              <a:spcBef>
                <a:spcPts val="0"/>
              </a:spcBef>
              <a:spcAft>
                <a:spcPts val="0"/>
              </a:spcAft>
              <a:buNone/>
            </a:pPr>
            <a:r>
              <a:rPr lang="ja-JP" sz="2800">
                <a:solidFill>
                  <a:schemeClr val="dk1"/>
                </a:solidFill>
                <a:latin typeface="Calibri"/>
                <a:ea typeface="Calibri"/>
                <a:cs typeface="Calibri"/>
                <a:sym typeface="Calibri"/>
              </a:rPr>
              <a:t> （ｱ） 化学と物質</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endParaRPr sz="2800">
              <a:solidFill>
                <a:schemeClr val="dk1"/>
              </a:solidFill>
              <a:latin typeface="Calibri"/>
              <a:ea typeface="Calibri"/>
              <a:cs typeface="Calibri"/>
              <a:sym typeface="Calibri"/>
            </a:endParaRPr>
          </a:p>
        </p:txBody>
      </p:sp>
      <p:sp>
        <p:nvSpPr>
          <p:cNvPr id="96" name="Google Shape;96;p2"/>
          <p:cNvSpPr/>
          <p:nvPr/>
        </p:nvSpPr>
        <p:spPr>
          <a:xfrm>
            <a:off x="493789" y="2682612"/>
            <a:ext cx="8657883"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Calibri"/>
                <a:ea typeface="Calibri"/>
                <a:cs typeface="Calibri"/>
                <a:sym typeface="Calibri"/>
              </a:rPr>
              <a:t>物質を構成する原子の種類を元素という</a:t>
            </a:r>
            <a:endParaRPr sz="2400">
              <a:solidFill>
                <a:schemeClr val="dk1"/>
              </a:solidFill>
              <a:latin typeface="Calibri"/>
              <a:ea typeface="Calibri"/>
              <a:cs typeface="Calibri"/>
              <a:sym typeface="Calibri"/>
            </a:endParaRPr>
          </a:p>
        </p:txBody>
      </p:sp>
      <p:sp>
        <p:nvSpPr>
          <p:cNvPr id="97" name="Google Shape;97;p2"/>
          <p:cNvSpPr/>
          <p:nvPr/>
        </p:nvSpPr>
        <p:spPr>
          <a:xfrm>
            <a:off x="493807" y="2090825"/>
            <a:ext cx="4339200" cy="461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Calibri"/>
                <a:ea typeface="Calibri"/>
                <a:cs typeface="Calibri"/>
                <a:sym typeface="Calibri"/>
              </a:rPr>
              <a:t>　㋒　単体と化合物</a:t>
            </a:r>
            <a:endParaRPr sz="24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500"/>
              <a:buFont typeface="Calibri"/>
              <a:buNone/>
            </a:pPr>
            <a:r>
              <a:rPr lang="ja-JP"/>
              <a:t>この資料の活用例</a:t>
            </a:r>
            <a:endParaRPr/>
          </a:p>
        </p:txBody>
      </p:sp>
      <p:sp>
        <p:nvSpPr>
          <p:cNvPr id="103" name="Google Shape;103;p3"/>
          <p:cNvSpPr txBox="1">
            <a:spLocks noGrp="1"/>
          </p:cNvSpPr>
          <p:nvPr>
            <p:ph type="body" idx="1"/>
          </p:nvPr>
        </p:nvSpPr>
        <p:spPr>
          <a:xfrm>
            <a:off x="660399" y="2160590"/>
            <a:ext cx="7940262" cy="388077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200"/>
              <a:buNone/>
            </a:pPr>
            <a:r>
              <a:rPr lang="ja-JP"/>
              <a:t>同素体（性質の異なる単体）を持つ元素として教科書に記載がある炭素、硫黄、リン、酸素のうち、酸素の同素体である「酸素とオゾン」に関連して、オゾンについて紹介する。</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60533" y="99539"/>
            <a:ext cx="2558714" cy="523220"/>
          </a:xfrm>
          <a:prstGeom prst="rect">
            <a:avLst/>
          </a:prstGeom>
        </p:spPr>
        <p:txBody>
          <a:bodyPr wrap="none">
            <a:spAutoFit/>
          </a:bodyPr>
          <a:lstStyle/>
          <a:p>
            <a:r>
              <a:rPr lang="ja-JP" altLang="en-US" sz="2800" dirty="0"/>
              <a:t>１</a:t>
            </a:r>
            <a:r>
              <a:rPr lang="en-US" altLang="ja-JP" sz="2800" dirty="0"/>
              <a:t>. </a:t>
            </a:r>
            <a:r>
              <a:rPr lang="ja-JP" altLang="en-US" sz="2800" dirty="0"/>
              <a:t>酸素とオゾン</a:t>
            </a:r>
          </a:p>
        </p:txBody>
      </p:sp>
      <p:sp>
        <p:nvSpPr>
          <p:cNvPr id="5" name="正方形/長方形 4"/>
          <p:cNvSpPr/>
          <p:nvPr/>
        </p:nvSpPr>
        <p:spPr>
          <a:xfrm>
            <a:off x="260533" y="786852"/>
            <a:ext cx="9387050" cy="3416320"/>
          </a:xfrm>
          <a:prstGeom prst="rect">
            <a:avLst/>
          </a:prstGeom>
        </p:spPr>
        <p:txBody>
          <a:bodyPr wrap="square">
            <a:spAutoFit/>
          </a:bodyPr>
          <a:lstStyle/>
          <a:p>
            <a:r>
              <a:rPr lang="ja-JP" altLang="en-US" sz="2400" dirty="0"/>
              <a:t>酸素は酸素原子</a:t>
            </a:r>
            <a:r>
              <a:rPr lang="en-US" altLang="ja-JP" sz="2400" dirty="0"/>
              <a:t>2</a:t>
            </a:r>
            <a:r>
              <a:rPr lang="ja-JP" altLang="en-US" sz="2400" dirty="0"/>
              <a:t>つからなる無色無臭の気体です。</a:t>
            </a:r>
            <a:endParaRPr lang="en-US" altLang="ja-JP" sz="2400" dirty="0"/>
          </a:p>
          <a:p>
            <a:r>
              <a:rPr lang="ja-JP" altLang="en-US" sz="2400" dirty="0"/>
              <a:t>空気中には体積で約</a:t>
            </a:r>
            <a:r>
              <a:rPr lang="en-US" altLang="ja-JP" sz="2400" dirty="0"/>
              <a:t>21</a:t>
            </a:r>
            <a:r>
              <a:rPr lang="ja-JP" altLang="en-US" sz="2400" dirty="0"/>
              <a:t>パーセント含まれ、生物の呼吸や燃料の燃焼に不可欠な物質です。﻿</a:t>
            </a:r>
            <a:endParaRPr lang="en-US" altLang="ja-JP" sz="2400" dirty="0"/>
          </a:p>
          <a:p>
            <a:r>
              <a:rPr lang="ja-JP" altLang="en-US" sz="2400" dirty="0"/>
              <a:t>オゾンは、</a:t>
            </a:r>
            <a:r>
              <a:rPr lang="en-US" altLang="ja-JP" sz="2400" dirty="0"/>
              <a:t>3</a:t>
            </a:r>
            <a:r>
              <a:rPr lang="ja-JP" altLang="en-US" sz="2400" dirty="0"/>
              <a:t>つの酸素原子からなる酸素の同素体です。</a:t>
            </a:r>
            <a:endParaRPr lang="en-US" altLang="ja-JP" sz="2400" dirty="0"/>
          </a:p>
          <a:p>
            <a:r>
              <a:rPr lang="ja-JP" altLang="en-US" sz="2400" dirty="0"/>
              <a:t>腐食性が高く、生臭く特徴的な刺激臭を持つ有毒な気体です</a:t>
            </a:r>
            <a:r>
              <a:rPr lang="ja-JP" altLang="en-US" sz="2400" dirty="0" smtClean="0"/>
              <a:t>。</a:t>
            </a:r>
            <a:endParaRPr lang="en-US" altLang="ja-JP" sz="2400" dirty="0" smtClean="0"/>
          </a:p>
          <a:p>
            <a:r>
              <a:rPr lang="ja-JP" altLang="en-US" sz="2400" dirty="0" smtClean="0"/>
              <a:t>十分な管理下で</a:t>
            </a:r>
            <a:r>
              <a:rPr lang="ja-JP" altLang="ja-JP" sz="2400" dirty="0" smtClean="0"/>
              <a:t>殺菌や滅菌</a:t>
            </a:r>
            <a:r>
              <a:rPr lang="ja-JP" altLang="en-US" sz="2400" dirty="0"/>
              <a:t>の目的で使われますが</a:t>
            </a:r>
            <a:r>
              <a:rPr lang="ja-JP" altLang="en-US" sz="2400" dirty="0" smtClean="0"/>
              <a:t>、生活環境での大気中のオゾン</a:t>
            </a:r>
            <a:r>
              <a:rPr lang="ja-JP" altLang="en-US" sz="2400" dirty="0"/>
              <a:t>は光化学</a:t>
            </a:r>
            <a:r>
              <a:rPr lang="ja-JP" altLang="en-US" sz="2400" dirty="0" smtClean="0"/>
              <a:t>オキシダントの成分として大気汚染物質とされています。</a:t>
            </a:r>
            <a:endParaRPr lang="ja-JP" altLang="en-US" sz="2400" dirty="0"/>
          </a:p>
          <a:p>
            <a:endParaRPr lang="en-US" altLang="ja-JP" sz="2400" dirty="0"/>
          </a:p>
        </p:txBody>
      </p:sp>
      <p:pic>
        <p:nvPicPr>
          <p:cNvPr id="4" name="図 3"/>
          <p:cNvPicPr>
            <a:picLocks noChangeAspect="1"/>
          </p:cNvPicPr>
          <p:nvPr/>
        </p:nvPicPr>
        <p:blipFill>
          <a:blip r:embed="rId2"/>
          <a:stretch>
            <a:fillRect/>
          </a:stretch>
        </p:blipFill>
        <p:spPr>
          <a:xfrm>
            <a:off x="1531313" y="4111490"/>
            <a:ext cx="2114916" cy="1316834"/>
          </a:xfrm>
          <a:prstGeom prst="rect">
            <a:avLst/>
          </a:prstGeom>
        </p:spPr>
      </p:pic>
      <p:pic>
        <p:nvPicPr>
          <p:cNvPr id="7" name="図 6"/>
          <p:cNvPicPr>
            <a:picLocks noChangeAspect="1"/>
          </p:cNvPicPr>
          <p:nvPr/>
        </p:nvPicPr>
        <p:blipFill>
          <a:blip r:embed="rId3"/>
          <a:stretch>
            <a:fillRect/>
          </a:stretch>
        </p:blipFill>
        <p:spPr>
          <a:xfrm>
            <a:off x="5974898" y="3796817"/>
            <a:ext cx="2788459" cy="1795599"/>
          </a:xfrm>
          <a:prstGeom prst="rect">
            <a:avLst/>
          </a:prstGeom>
        </p:spPr>
      </p:pic>
      <p:sp>
        <p:nvSpPr>
          <p:cNvPr id="8" name="正方形/長方形 7"/>
          <p:cNvSpPr/>
          <p:nvPr/>
        </p:nvSpPr>
        <p:spPr>
          <a:xfrm>
            <a:off x="2197027" y="5592416"/>
            <a:ext cx="880305" cy="1138773"/>
          </a:xfrm>
          <a:prstGeom prst="rect">
            <a:avLst/>
          </a:prstGeom>
        </p:spPr>
        <p:txBody>
          <a:bodyPr wrap="square">
            <a:spAutoFit/>
          </a:bodyPr>
          <a:lstStyle/>
          <a:p>
            <a:r>
              <a:rPr lang="ja-JP" altLang="en-US" sz="2400" dirty="0"/>
              <a:t>酸素</a:t>
            </a:r>
            <a:endParaRPr lang="en-US" altLang="ja-JP" sz="2400" dirty="0"/>
          </a:p>
          <a:p>
            <a:pPr algn="ctr"/>
            <a:r>
              <a:rPr lang="en-US" altLang="ja-JP" sz="4400" dirty="0"/>
              <a:t>O</a:t>
            </a:r>
            <a:r>
              <a:rPr lang="en-US" altLang="ja-JP" sz="4400" baseline="-25000" dirty="0"/>
              <a:t>2</a:t>
            </a:r>
          </a:p>
        </p:txBody>
      </p:sp>
      <p:sp>
        <p:nvSpPr>
          <p:cNvPr id="9" name="正方形/長方形 8"/>
          <p:cNvSpPr/>
          <p:nvPr/>
        </p:nvSpPr>
        <p:spPr>
          <a:xfrm>
            <a:off x="6891130" y="5592417"/>
            <a:ext cx="1157095" cy="1138773"/>
          </a:xfrm>
          <a:prstGeom prst="rect">
            <a:avLst/>
          </a:prstGeom>
        </p:spPr>
        <p:txBody>
          <a:bodyPr wrap="square">
            <a:spAutoFit/>
          </a:bodyPr>
          <a:lstStyle/>
          <a:p>
            <a:r>
              <a:rPr lang="ja-JP" altLang="en-US" sz="2400" dirty="0"/>
              <a:t>オゾン</a:t>
            </a:r>
            <a:endParaRPr lang="en-US" altLang="ja-JP" sz="2400" dirty="0"/>
          </a:p>
          <a:p>
            <a:pPr algn="ctr"/>
            <a:r>
              <a:rPr lang="en-US" altLang="ja-JP" sz="4400" dirty="0"/>
              <a:t>O</a:t>
            </a:r>
            <a:r>
              <a:rPr lang="en-US" altLang="ja-JP" sz="4400" baseline="-25000" dirty="0"/>
              <a:t>3</a:t>
            </a:r>
          </a:p>
        </p:txBody>
      </p:sp>
    </p:spTree>
    <p:extLst>
      <p:ext uri="{BB962C8B-B14F-4D97-AF65-F5344CB8AC3E}">
        <p14:creationId xmlns:p14="http://schemas.microsoft.com/office/powerpoint/2010/main" val="2912255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5"/>
          <p:cNvSpPr txBox="1"/>
          <p:nvPr/>
        </p:nvSpPr>
        <p:spPr>
          <a:xfrm>
            <a:off x="713408" y="1776277"/>
            <a:ext cx="7940262" cy="388077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275"/>
              <a:buFont typeface="Arial"/>
              <a:buNone/>
            </a:pPr>
            <a:endParaRPr sz="2275">
              <a:solidFill>
                <a:schemeClr val="dk1"/>
              </a:solidFill>
              <a:latin typeface="Calibri"/>
              <a:ea typeface="Calibri"/>
              <a:cs typeface="Calibri"/>
              <a:sym typeface="Calibri"/>
            </a:endParaRPr>
          </a:p>
        </p:txBody>
      </p:sp>
      <p:sp>
        <p:nvSpPr>
          <p:cNvPr id="119" name="Google Shape;119;p5"/>
          <p:cNvSpPr/>
          <p:nvPr/>
        </p:nvSpPr>
        <p:spPr>
          <a:xfrm>
            <a:off x="488127" y="249350"/>
            <a:ext cx="4191600" cy="523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chemeClr val="dk1"/>
                </a:solidFill>
                <a:latin typeface="Calibri"/>
                <a:ea typeface="Calibri"/>
                <a:cs typeface="Calibri"/>
                <a:sym typeface="Calibri"/>
              </a:rPr>
              <a:t>２. 大気中のオゾン</a:t>
            </a:r>
            <a:endParaRPr/>
          </a:p>
        </p:txBody>
      </p:sp>
      <p:sp>
        <p:nvSpPr>
          <p:cNvPr id="120" name="Google Shape;120;p5"/>
          <p:cNvSpPr/>
          <p:nvPr/>
        </p:nvSpPr>
        <p:spPr>
          <a:xfrm>
            <a:off x="260533" y="983510"/>
            <a:ext cx="4921067" cy="489364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Calibri"/>
                <a:ea typeface="Calibri"/>
                <a:cs typeface="Calibri"/>
                <a:sym typeface="Calibri"/>
              </a:rPr>
              <a:t>オゾンは、地球の大気中にとても低い濃度で存在しています。</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成層圏には、オゾン濃度が高いオゾン層が存在し、宇宙からの紫外線を防ぐ働きをしています。(good ozone)</a:t>
            </a:r>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対流圏の地表に近い私たちが生活する環境では大気汚染によるオゾンの増加が問題となっています。( bad ozone)</a:t>
            </a:r>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p:txBody>
      </p:sp>
      <p:pic>
        <p:nvPicPr>
          <p:cNvPr id="121" name="Google Shape;121;p5"/>
          <p:cNvPicPr preferRelativeResize="0"/>
          <p:nvPr/>
        </p:nvPicPr>
        <p:blipFill rotWithShape="1">
          <a:blip r:embed="rId3">
            <a:alphaModFix/>
          </a:blip>
          <a:srcRect/>
          <a:stretch/>
        </p:blipFill>
        <p:spPr>
          <a:xfrm>
            <a:off x="5181600" y="699979"/>
            <a:ext cx="4527067" cy="546070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88121" y="249343"/>
            <a:ext cx="4156907" cy="523220"/>
          </a:xfrm>
          <a:prstGeom prst="rect">
            <a:avLst/>
          </a:prstGeom>
        </p:spPr>
        <p:txBody>
          <a:bodyPr wrap="none">
            <a:spAutoFit/>
          </a:bodyPr>
          <a:lstStyle/>
          <a:p>
            <a:r>
              <a:rPr lang="ja-JP" altLang="en-US" sz="2800" dirty="0"/>
              <a:t>？</a:t>
            </a:r>
            <a:r>
              <a:rPr lang="ja-JP" altLang="en-US" sz="2800" dirty="0" smtClean="0"/>
              <a:t>大気と</a:t>
            </a:r>
            <a:r>
              <a:rPr lang="ja-JP" altLang="en-US" sz="2800" dirty="0"/>
              <a:t>空気</a:t>
            </a:r>
            <a:r>
              <a:rPr lang="ja-JP" altLang="en-US" sz="2800" dirty="0" smtClean="0"/>
              <a:t>はどう違う？</a:t>
            </a:r>
            <a:endParaRPr lang="ja-JP" altLang="en-US" sz="2800" dirty="0"/>
          </a:p>
        </p:txBody>
      </p:sp>
      <p:sp>
        <p:nvSpPr>
          <p:cNvPr id="3" name="正方形/長方形 2"/>
          <p:cNvSpPr/>
          <p:nvPr/>
        </p:nvSpPr>
        <p:spPr>
          <a:xfrm>
            <a:off x="260533" y="983510"/>
            <a:ext cx="9241276" cy="3785652"/>
          </a:xfrm>
          <a:prstGeom prst="rect">
            <a:avLst/>
          </a:prstGeom>
        </p:spPr>
        <p:txBody>
          <a:bodyPr wrap="square">
            <a:spAutoFit/>
          </a:bodyPr>
          <a:lstStyle/>
          <a:p>
            <a:r>
              <a:rPr lang="ja-JP" altLang="en-US" sz="2400" dirty="0"/>
              <a:t>地球の大気</a:t>
            </a:r>
            <a:r>
              <a:rPr lang="ja-JP" altLang="en-US" sz="2400" dirty="0" smtClean="0"/>
              <a:t>（</a:t>
            </a:r>
            <a:r>
              <a:rPr lang="en-US" altLang="ja-JP" sz="2400" dirty="0" smtClean="0"/>
              <a:t>atmosphere</a:t>
            </a:r>
            <a:r>
              <a:rPr lang="ja-JP" altLang="en-US" sz="2400" dirty="0" smtClean="0"/>
              <a:t>）</a:t>
            </a:r>
            <a:r>
              <a:rPr lang="ja-JP" altLang="en-US" sz="2400" dirty="0"/>
              <a:t>とは、地球の表面を層状に覆っている気体の</a:t>
            </a:r>
            <a:r>
              <a:rPr lang="ja-JP" altLang="en-US" sz="2400" dirty="0" smtClean="0"/>
              <a:t>こと</a:t>
            </a:r>
            <a:r>
              <a:rPr lang="ja-JP" altLang="en-US" sz="2400" dirty="0"/>
              <a:t>で</a:t>
            </a:r>
            <a:r>
              <a:rPr lang="ja-JP" altLang="en-US" sz="2400" dirty="0" smtClean="0"/>
              <a:t>、地球</a:t>
            </a:r>
            <a:r>
              <a:rPr lang="ja-JP" altLang="en-US" sz="2400" dirty="0"/>
              <a:t>を取り巻いて宇宙との境目までを指します</a:t>
            </a:r>
            <a:r>
              <a:rPr lang="ja-JP" altLang="en-US" sz="2400" dirty="0" smtClean="0"/>
              <a:t>。（一般的</a:t>
            </a:r>
            <a:r>
              <a:rPr lang="ja-JP" altLang="en-US" sz="2400" dirty="0"/>
              <a:t>には、大気がほとんど無くなる高度</a:t>
            </a:r>
            <a:r>
              <a:rPr lang="en-US" altLang="ja-JP" sz="2400" dirty="0" smtClean="0"/>
              <a:t>100km</a:t>
            </a:r>
            <a:r>
              <a:rPr lang="ja-JP" altLang="en-US" sz="2400" dirty="0" smtClean="0"/>
              <a:t>まで）</a:t>
            </a:r>
            <a:endParaRPr lang="en-US" altLang="ja-JP" sz="2400" dirty="0" smtClean="0"/>
          </a:p>
          <a:p>
            <a:endParaRPr lang="en-US" altLang="ja-JP" sz="2400" dirty="0" smtClean="0"/>
          </a:p>
          <a:p>
            <a:endParaRPr lang="ja-JP" altLang="en-US" sz="2400" dirty="0"/>
          </a:p>
          <a:p>
            <a:r>
              <a:rPr lang="ja-JP" altLang="en-US" sz="2400" dirty="0" smtClean="0"/>
              <a:t>空気（</a:t>
            </a:r>
            <a:r>
              <a:rPr lang="en-US" altLang="ja-JP" sz="2400" dirty="0" smtClean="0"/>
              <a:t>air</a:t>
            </a:r>
            <a:r>
              <a:rPr lang="ja-JP" altLang="en-US" sz="2400" dirty="0" smtClean="0"/>
              <a:t>）は対流圏のうち、人</a:t>
            </a:r>
            <a:r>
              <a:rPr lang="ja-JP" altLang="en-US" sz="2400" dirty="0"/>
              <a:t>が住んで呼吸できる高さまでの大気の</a:t>
            </a:r>
            <a:r>
              <a:rPr lang="ja-JP" altLang="en-US" sz="2400" dirty="0" smtClean="0"/>
              <a:t>ことです。</a:t>
            </a:r>
            <a:endParaRPr lang="ja-JP" altLang="en-US" sz="2400" dirty="0"/>
          </a:p>
          <a:p>
            <a:r>
              <a:rPr lang="ja-JP" altLang="en-US" sz="2400" dirty="0"/>
              <a:t/>
            </a:r>
            <a:br>
              <a:rPr lang="ja-JP" altLang="en-US" sz="2400" dirty="0"/>
            </a:br>
            <a:endParaRPr lang="en-US" altLang="ja-JP" sz="2400" dirty="0"/>
          </a:p>
          <a:p>
            <a:endParaRPr lang="en-US" altLang="ja-JP" sz="2400" dirty="0" smtClean="0"/>
          </a:p>
        </p:txBody>
      </p:sp>
    </p:spTree>
    <p:extLst>
      <p:ext uri="{BB962C8B-B14F-4D97-AF65-F5344CB8AC3E}">
        <p14:creationId xmlns:p14="http://schemas.microsoft.com/office/powerpoint/2010/main" val="3209044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grpSp>
        <p:nvGrpSpPr>
          <p:cNvPr id="126" name="Google Shape;126;p6"/>
          <p:cNvGrpSpPr/>
          <p:nvPr/>
        </p:nvGrpSpPr>
        <p:grpSpPr>
          <a:xfrm>
            <a:off x="5411462" y="1174150"/>
            <a:ext cx="4646522" cy="4754250"/>
            <a:chOff x="4034718" y="1234996"/>
            <a:chExt cx="5831478" cy="5623004"/>
          </a:xfrm>
        </p:grpSpPr>
        <p:sp>
          <p:nvSpPr>
            <p:cNvPr id="127" name="Google Shape;127;p6"/>
            <p:cNvSpPr/>
            <p:nvPr/>
          </p:nvSpPr>
          <p:spPr>
            <a:xfrm rot="-2057756">
              <a:off x="5686101" y="1764769"/>
              <a:ext cx="2661327" cy="3962761"/>
            </a:xfrm>
            <a:prstGeom prst="ellipse">
              <a:avLst/>
            </a:prstGeom>
            <a:noFill/>
            <a:ln w="28575"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grpSp>
          <p:nvGrpSpPr>
            <p:cNvPr id="128" name="Google Shape;128;p6"/>
            <p:cNvGrpSpPr/>
            <p:nvPr/>
          </p:nvGrpSpPr>
          <p:grpSpPr>
            <a:xfrm>
              <a:off x="4034718" y="1234996"/>
              <a:ext cx="5831478" cy="5623004"/>
              <a:chOff x="3551013" y="1213188"/>
              <a:chExt cx="5831478" cy="5623004"/>
            </a:xfrm>
          </p:grpSpPr>
          <p:pic>
            <p:nvPicPr>
              <p:cNvPr id="129" name="Google Shape;129;p6"/>
              <p:cNvPicPr preferRelativeResize="0"/>
              <p:nvPr/>
            </p:nvPicPr>
            <p:blipFill rotWithShape="1">
              <a:blip r:embed="rId3">
                <a:alphaModFix/>
              </a:blip>
              <a:srcRect/>
              <a:stretch/>
            </p:blipFill>
            <p:spPr>
              <a:xfrm>
                <a:off x="4158343" y="1213188"/>
                <a:ext cx="1829552" cy="1644832"/>
              </a:xfrm>
              <a:prstGeom prst="rect">
                <a:avLst/>
              </a:prstGeom>
              <a:noFill/>
              <a:ln>
                <a:noFill/>
              </a:ln>
            </p:spPr>
          </p:pic>
          <p:sp>
            <p:nvSpPr>
              <p:cNvPr id="130" name="Google Shape;130;p6"/>
              <p:cNvSpPr/>
              <p:nvPr/>
            </p:nvSpPr>
            <p:spPr>
              <a:xfrm>
                <a:off x="4896911" y="3655883"/>
                <a:ext cx="994666" cy="614234"/>
              </a:xfrm>
              <a:prstGeom prst="rect">
                <a:avLst/>
              </a:prstGeom>
              <a:solidFill>
                <a:schemeClr val="accent3"/>
              </a:solid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2800">
                    <a:solidFill>
                      <a:schemeClr val="lt1"/>
                    </a:solidFill>
                    <a:latin typeface="Calibri"/>
                    <a:ea typeface="Calibri"/>
                    <a:cs typeface="Calibri"/>
                    <a:sym typeface="Calibri"/>
                  </a:rPr>
                  <a:t>NO</a:t>
                </a:r>
                <a:endParaRPr sz="2800">
                  <a:solidFill>
                    <a:schemeClr val="lt1"/>
                  </a:solidFill>
                  <a:latin typeface="Calibri"/>
                  <a:ea typeface="Calibri"/>
                  <a:cs typeface="Calibri"/>
                  <a:sym typeface="Calibri"/>
                </a:endParaRPr>
              </a:p>
            </p:txBody>
          </p:sp>
          <p:sp>
            <p:nvSpPr>
              <p:cNvPr id="131" name="Google Shape;131;p6"/>
              <p:cNvSpPr txBox="1"/>
              <p:nvPr/>
            </p:nvSpPr>
            <p:spPr>
              <a:xfrm>
                <a:off x="4862646" y="4340576"/>
                <a:ext cx="1725000" cy="4005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600">
                    <a:solidFill>
                      <a:schemeClr val="dk1"/>
                    </a:solidFill>
                    <a:latin typeface="Calibri"/>
                    <a:ea typeface="Calibri"/>
                    <a:cs typeface="Calibri"/>
                    <a:sym typeface="Calibri"/>
                  </a:rPr>
                  <a:t>一酸化窒素</a:t>
                </a:r>
                <a:endParaRPr/>
              </a:p>
            </p:txBody>
          </p:sp>
          <p:sp>
            <p:nvSpPr>
              <p:cNvPr id="132" name="Google Shape;132;p6"/>
              <p:cNvSpPr/>
              <p:nvPr/>
            </p:nvSpPr>
            <p:spPr>
              <a:xfrm>
                <a:off x="7335766" y="2530317"/>
                <a:ext cx="1106269" cy="614234"/>
              </a:xfrm>
              <a:prstGeom prst="rect">
                <a:avLst/>
              </a:prstGeom>
              <a:solidFill>
                <a:schemeClr val="accent3"/>
              </a:solid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2800">
                    <a:solidFill>
                      <a:schemeClr val="lt1"/>
                    </a:solidFill>
                    <a:latin typeface="Calibri"/>
                    <a:ea typeface="Calibri"/>
                    <a:cs typeface="Calibri"/>
                    <a:sym typeface="Calibri"/>
                  </a:rPr>
                  <a:t>NO</a:t>
                </a:r>
                <a:r>
                  <a:rPr lang="ja-JP" sz="2800" baseline="-25000">
                    <a:solidFill>
                      <a:schemeClr val="lt1"/>
                    </a:solidFill>
                    <a:latin typeface="Calibri"/>
                    <a:ea typeface="Calibri"/>
                    <a:cs typeface="Calibri"/>
                    <a:sym typeface="Calibri"/>
                  </a:rPr>
                  <a:t>2</a:t>
                </a:r>
                <a:endParaRPr sz="2800" baseline="-25000">
                  <a:solidFill>
                    <a:schemeClr val="lt1"/>
                  </a:solidFill>
                  <a:latin typeface="Calibri"/>
                  <a:ea typeface="Calibri"/>
                  <a:cs typeface="Calibri"/>
                  <a:sym typeface="Calibri"/>
                </a:endParaRPr>
              </a:p>
            </p:txBody>
          </p:sp>
          <p:sp>
            <p:nvSpPr>
              <p:cNvPr id="133" name="Google Shape;133;p6"/>
              <p:cNvSpPr txBox="1"/>
              <p:nvPr/>
            </p:nvSpPr>
            <p:spPr>
              <a:xfrm>
                <a:off x="7186898" y="3207980"/>
                <a:ext cx="1849500" cy="4005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600">
                    <a:solidFill>
                      <a:schemeClr val="dk1"/>
                    </a:solidFill>
                    <a:latin typeface="Calibri"/>
                    <a:ea typeface="Calibri"/>
                    <a:cs typeface="Calibri"/>
                    <a:sym typeface="Calibri"/>
                  </a:rPr>
                  <a:t>二酸化窒素</a:t>
                </a:r>
                <a:endParaRPr/>
              </a:p>
            </p:txBody>
          </p:sp>
          <p:sp>
            <p:nvSpPr>
              <p:cNvPr id="134" name="Google Shape;134;p6"/>
              <p:cNvSpPr/>
              <p:nvPr/>
            </p:nvSpPr>
            <p:spPr>
              <a:xfrm rot="7771872">
                <a:off x="6875700" y="2026951"/>
                <a:ext cx="308374" cy="566828"/>
              </a:xfrm>
              <a:prstGeom prst="triangle">
                <a:avLst>
                  <a:gd name="adj" fmla="val 50000"/>
                </a:avLst>
              </a:prstGeom>
              <a:solidFill>
                <a:srgbClr val="BFBFBF"/>
              </a:solidFill>
              <a:ln w="12700"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5" name="Google Shape;135;p6"/>
              <p:cNvSpPr/>
              <p:nvPr/>
            </p:nvSpPr>
            <p:spPr>
              <a:xfrm rot="7771872">
                <a:off x="6060326" y="2669888"/>
                <a:ext cx="308374" cy="566828"/>
              </a:xfrm>
              <a:prstGeom prst="triangle">
                <a:avLst>
                  <a:gd name="adj" fmla="val 50000"/>
                </a:avLst>
              </a:prstGeom>
              <a:solidFill>
                <a:srgbClr val="BFBFBF"/>
              </a:solidFill>
              <a:ln w="12700"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6" name="Google Shape;136;p6"/>
              <p:cNvSpPr/>
              <p:nvPr/>
            </p:nvSpPr>
            <p:spPr>
              <a:xfrm rot="-2982441">
                <a:off x="5903576" y="4787440"/>
                <a:ext cx="276296" cy="655737"/>
              </a:xfrm>
              <a:prstGeom prst="triangle">
                <a:avLst>
                  <a:gd name="adj" fmla="val 50000"/>
                </a:avLst>
              </a:prstGeom>
              <a:solidFill>
                <a:srgbClr val="BFBFBF"/>
              </a:solidFill>
              <a:ln w="12700"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7" name="Google Shape;137;p6"/>
              <p:cNvSpPr/>
              <p:nvPr/>
            </p:nvSpPr>
            <p:spPr>
              <a:xfrm rot="-2982441">
                <a:off x="4945548" y="5303216"/>
                <a:ext cx="276296" cy="655737"/>
              </a:xfrm>
              <a:prstGeom prst="triangle">
                <a:avLst>
                  <a:gd name="adj" fmla="val 50000"/>
                </a:avLst>
              </a:prstGeom>
              <a:solidFill>
                <a:srgbClr val="BFBFBF"/>
              </a:solidFill>
              <a:ln w="12700"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8" name="Google Shape;138;p6"/>
              <p:cNvSpPr/>
              <p:nvPr/>
            </p:nvSpPr>
            <p:spPr>
              <a:xfrm rot="-2057756">
                <a:off x="4447823" y="2412735"/>
                <a:ext cx="2661327" cy="4004354"/>
              </a:xfrm>
              <a:prstGeom prst="ellipse">
                <a:avLst/>
              </a:prstGeom>
              <a:noFill/>
              <a:ln w="28575"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39" name="Google Shape;139;p6"/>
              <p:cNvSpPr/>
              <p:nvPr/>
            </p:nvSpPr>
            <p:spPr>
              <a:xfrm>
                <a:off x="6404638" y="3174129"/>
                <a:ext cx="850311" cy="614234"/>
              </a:xfrm>
              <a:prstGeom prst="rect">
                <a:avLst/>
              </a:prstGeom>
              <a:solidFill>
                <a:srgbClr val="2E75B5"/>
              </a:solid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2800">
                    <a:solidFill>
                      <a:schemeClr val="lt1"/>
                    </a:solidFill>
                    <a:latin typeface="Calibri"/>
                    <a:ea typeface="Calibri"/>
                    <a:cs typeface="Calibri"/>
                    <a:sym typeface="Calibri"/>
                  </a:rPr>
                  <a:t>O</a:t>
                </a:r>
                <a:r>
                  <a:rPr lang="ja-JP" sz="2800" baseline="-25000">
                    <a:solidFill>
                      <a:schemeClr val="lt1"/>
                    </a:solidFill>
                    <a:latin typeface="Calibri"/>
                    <a:ea typeface="Calibri"/>
                    <a:cs typeface="Calibri"/>
                    <a:sym typeface="Calibri"/>
                  </a:rPr>
                  <a:t>2</a:t>
                </a:r>
                <a:endParaRPr sz="2800" baseline="-25000">
                  <a:solidFill>
                    <a:schemeClr val="lt1"/>
                  </a:solidFill>
                  <a:latin typeface="Calibri"/>
                  <a:ea typeface="Calibri"/>
                  <a:cs typeface="Calibri"/>
                  <a:sym typeface="Calibri"/>
                </a:endParaRPr>
              </a:p>
            </p:txBody>
          </p:sp>
          <p:sp>
            <p:nvSpPr>
              <p:cNvPr id="140" name="Google Shape;140;p6"/>
              <p:cNvSpPr/>
              <p:nvPr/>
            </p:nvSpPr>
            <p:spPr>
              <a:xfrm>
                <a:off x="4319120" y="4414913"/>
                <a:ext cx="850311" cy="614234"/>
              </a:xfrm>
              <a:prstGeom prst="rect">
                <a:avLst/>
              </a:prstGeom>
              <a:solidFill>
                <a:srgbClr val="FFC000"/>
              </a:solid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2800">
                    <a:solidFill>
                      <a:schemeClr val="lt1"/>
                    </a:solidFill>
                    <a:latin typeface="Calibri"/>
                    <a:ea typeface="Calibri"/>
                    <a:cs typeface="Calibri"/>
                    <a:sym typeface="Calibri"/>
                  </a:rPr>
                  <a:t>O</a:t>
                </a:r>
                <a:r>
                  <a:rPr lang="ja-JP" sz="2800" baseline="-25000">
                    <a:solidFill>
                      <a:schemeClr val="lt1"/>
                    </a:solidFill>
                    <a:latin typeface="Calibri"/>
                    <a:ea typeface="Calibri"/>
                    <a:cs typeface="Calibri"/>
                    <a:sym typeface="Calibri"/>
                  </a:rPr>
                  <a:t>3</a:t>
                </a:r>
                <a:endParaRPr sz="2800" baseline="-25000">
                  <a:solidFill>
                    <a:schemeClr val="lt1"/>
                  </a:solidFill>
                  <a:latin typeface="Calibri"/>
                  <a:ea typeface="Calibri"/>
                  <a:cs typeface="Calibri"/>
                  <a:sym typeface="Calibri"/>
                </a:endParaRPr>
              </a:p>
            </p:txBody>
          </p:sp>
          <p:sp>
            <p:nvSpPr>
              <p:cNvPr id="141" name="Google Shape;141;p6"/>
              <p:cNvSpPr txBox="1"/>
              <p:nvPr/>
            </p:nvSpPr>
            <p:spPr>
              <a:xfrm>
                <a:off x="6572731" y="3788363"/>
                <a:ext cx="769200" cy="4005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600">
                    <a:solidFill>
                      <a:schemeClr val="dk1"/>
                    </a:solidFill>
                    <a:latin typeface="Calibri"/>
                    <a:ea typeface="Calibri"/>
                    <a:cs typeface="Calibri"/>
                    <a:sym typeface="Calibri"/>
                  </a:rPr>
                  <a:t>酸素</a:t>
                </a:r>
                <a:endParaRPr/>
              </a:p>
            </p:txBody>
          </p:sp>
          <p:sp>
            <p:nvSpPr>
              <p:cNvPr id="142" name="Google Shape;142;p6"/>
              <p:cNvSpPr txBox="1"/>
              <p:nvPr/>
            </p:nvSpPr>
            <p:spPr>
              <a:xfrm>
                <a:off x="4252943" y="5028867"/>
                <a:ext cx="944700" cy="691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600">
                    <a:solidFill>
                      <a:schemeClr val="dk1"/>
                    </a:solidFill>
                    <a:latin typeface="Calibri"/>
                    <a:ea typeface="Calibri"/>
                    <a:cs typeface="Calibri"/>
                    <a:sym typeface="Calibri"/>
                  </a:rPr>
                  <a:t>オゾン</a:t>
                </a:r>
                <a:endParaRPr sz="1600">
                  <a:solidFill>
                    <a:schemeClr val="dk1"/>
                  </a:solidFill>
                  <a:latin typeface="Calibri"/>
                  <a:ea typeface="Calibri"/>
                  <a:cs typeface="Calibri"/>
                  <a:sym typeface="Calibri"/>
                </a:endParaRPr>
              </a:p>
            </p:txBody>
          </p:sp>
          <p:sp>
            <p:nvSpPr>
              <p:cNvPr id="143" name="Google Shape;143;p6"/>
              <p:cNvSpPr/>
              <p:nvPr/>
            </p:nvSpPr>
            <p:spPr>
              <a:xfrm>
                <a:off x="4553958" y="5427222"/>
                <a:ext cx="4828533" cy="1408970"/>
              </a:xfrm>
              <a:prstGeom prst="irregularSeal1">
                <a:avLst/>
              </a:prstGeom>
              <a:solidFill>
                <a:srgbClr val="FFC000"/>
              </a:solidFill>
              <a:ln w="12700" cap="flat" cmpd="sng">
                <a:solidFill>
                  <a:srgbClr val="FFC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a:solidFill>
                      <a:schemeClr val="lt1"/>
                    </a:solidFill>
                    <a:latin typeface="Calibri"/>
                    <a:ea typeface="Calibri"/>
                    <a:cs typeface="Calibri"/>
                    <a:sym typeface="Calibri"/>
                  </a:rPr>
                  <a:t>光化学オキシダント</a:t>
                </a:r>
                <a:endParaRPr sz="1800">
                  <a:solidFill>
                    <a:schemeClr val="lt1"/>
                  </a:solidFill>
                  <a:latin typeface="Calibri"/>
                  <a:ea typeface="Calibri"/>
                  <a:cs typeface="Calibri"/>
                  <a:sym typeface="Calibri"/>
                </a:endParaRPr>
              </a:p>
              <a:p>
                <a:pPr marL="0" marR="0" lvl="0" indent="0" algn="ctr" rtl="0">
                  <a:spcBef>
                    <a:spcPts val="0"/>
                  </a:spcBef>
                  <a:spcAft>
                    <a:spcPts val="0"/>
                  </a:spcAft>
                  <a:buNone/>
                </a:pPr>
                <a:r>
                  <a:rPr lang="ja-JP" sz="1400">
                    <a:solidFill>
                      <a:schemeClr val="dk1"/>
                    </a:solidFill>
                    <a:latin typeface="Calibri"/>
                    <a:ea typeface="Calibri"/>
                    <a:cs typeface="Calibri"/>
                    <a:sym typeface="Calibri"/>
                  </a:rPr>
                  <a:t>（オゾン、パーオキシアセチルナイトレートその他の光化学反応により生成される酸化性物質）</a:t>
                </a:r>
                <a:endParaRPr sz="1400">
                  <a:solidFill>
                    <a:schemeClr val="dk1"/>
                  </a:solidFill>
                  <a:latin typeface="Calibri"/>
                  <a:ea typeface="Calibri"/>
                  <a:cs typeface="Calibri"/>
                  <a:sym typeface="Calibri"/>
                </a:endParaRPr>
              </a:p>
            </p:txBody>
          </p:sp>
        </p:grpSp>
      </p:grpSp>
      <p:sp>
        <p:nvSpPr>
          <p:cNvPr id="144" name="Google Shape;144;p6"/>
          <p:cNvSpPr txBox="1"/>
          <p:nvPr/>
        </p:nvSpPr>
        <p:spPr>
          <a:xfrm>
            <a:off x="102100" y="807625"/>
            <a:ext cx="5717700" cy="6003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Calibri"/>
                <a:ea typeface="Calibri"/>
                <a:cs typeface="Calibri"/>
                <a:sym typeface="Calibri"/>
              </a:rPr>
              <a:t>産業や業務、運輸、生活のエネルギー源として炭素や窒素を含む化石燃料を燃焼することで窒素酸化物や炭化水素が大気中に放出されます。</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これらは紫外線による光化学反応で光化学オキシダントを生成することがあります。</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光化学オキシダントとはオゾン、パーオキシアセチルナイトレートその他の光化学反応により生成される酸化性物質です。</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高濃度の光化学オキシダントは、目やのどに刺激を与えます。</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北半球では、オゾン層から降下するオゾンも加わって、春に地上のオキシダント濃度が上昇することがあります。</a:t>
            </a:r>
            <a:endParaRPr sz="2400">
              <a:solidFill>
                <a:schemeClr val="dk1"/>
              </a:solidFill>
              <a:latin typeface="Calibri"/>
              <a:ea typeface="Calibri"/>
              <a:cs typeface="Calibri"/>
              <a:sym typeface="Calibri"/>
            </a:endParaRPr>
          </a:p>
        </p:txBody>
      </p:sp>
      <p:sp>
        <p:nvSpPr>
          <p:cNvPr id="145" name="Google Shape;145;p6"/>
          <p:cNvSpPr/>
          <p:nvPr/>
        </p:nvSpPr>
        <p:spPr>
          <a:xfrm>
            <a:off x="240249" y="143150"/>
            <a:ext cx="8132400" cy="523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chemeClr val="dk1"/>
                </a:solidFill>
                <a:latin typeface="Calibri"/>
                <a:ea typeface="Calibri"/>
                <a:cs typeface="Calibri"/>
                <a:sym typeface="Calibri"/>
              </a:rPr>
              <a:t>３. 光化学オキシダントの発生メカニズム</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ja-JP"/>
              <a:t>8</a:t>
            </a:fld>
            <a:endParaRPr/>
          </a:p>
        </p:txBody>
      </p:sp>
      <p:sp>
        <p:nvSpPr>
          <p:cNvPr id="151" name="Google Shape;151;p7"/>
          <p:cNvSpPr/>
          <p:nvPr/>
        </p:nvSpPr>
        <p:spPr>
          <a:xfrm>
            <a:off x="328413" y="585950"/>
            <a:ext cx="9249174" cy="63709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Calibri"/>
                <a:ea typeface="Calibri"/>
                <a:cs typeface="Calibri"/>
                <a:sym typeface="Calibri"/>
              </a:rPr>
              <a:t>　光化学オキシダントと、大気中の微粒子が混合して、周囲の見通しが低下した状態は「光化学スモッグ」と呼ばれ、健康被害をもたらすことがあります。　</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　昭和45（1970）年7月18日、東京立正中学校・高等学校の生徒43名が、グランドで体育の授業中に目に対する刺激・のどの痛みなどの被害を訴える事件が発生し、その後の調査で日本で初めての光化学スモッグによる被害であることが明らかになりました。</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　このことをきっかけに公に注目されるようになり、1960～1970年代に発生した農作物の被害になどについても光化学スモッグによるものと考えられました。</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　これらを背景に昭和48 （1973）年、環境基準が規定されました。光化学オキシダントの健康被害は急性であることから環境基準は「1時間値が0.06 ppm以下であること 」となっており年間で1時間でも0.06 ppm を超えれば環境基準未達成となります。環境基準の規定以来、環境基準達成率はほぼ0 ％で推移しています。</a:t>
            </a:r>
            <a:endParaRPr sz="2400">
              <a:solidFill>
                <a:schemeClr val="dk1"/>
              </a:solidFill>
              <a:latin typeface="Calibri"/>
              <a:ea typeface="Calibri"/>
              <a:cs typeface="Calibri"/>
              <a:sym typeface="Calibri"/>
            </a:endParaRPr>
          </a:p>
        </p:txBody>
      </p:sp>
      <p:sp>
        <p:nvSpPr>
          <p:cNvPr id="152" name="Google Shape;152;p7"/>
          <p:cNvSpPr/>
          <p:nvPr/>
        </p:nvSpPr>
        <p:spPr>
          <a:xfrm>
            <a:off x="328427" y="94425"/>
            <a:ext cx="4385400" cy="523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chemeClr val="dk1"/>
                </a:solidFill>
                <a:latin typeface="Calibri"/>
                <a:ea typeface="Calibri"/>
                <a:cs typeface="Calibri"/>
                <a:sym typeface="Calibri"/>
              </a:rPr>
              <a:t>４. 光化学スモッグ事件</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ltLang="ja-JP"/>
              <a:t>9</a:t>
            </a:fld>
            <a:endParaRPr/>
          </a:p>
        </p:txBody>
      </p:sp>
      <p:sp>
        <p:nvSpPr>
          <p:cNvPr id="158" name="Google Shape;158;p8"/>
          <p:cNvSpPr/>
          <p:nvPr/>
        </p:nvSpPr>
        <p:spPr>
          <a:xfrm>
            <a:off x="328413" y="617653"/>
            <a:ext cx="9249174" cy="60016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chemeClr val="dk1"/>
                </a:solidFill>
                <a:latin typeface="Calibri"/>
                <a:ea typeface="Calibri"/>
                <a:cs typeface="Calibri"/>
                <a:sym typeface="Calibri"/>
              </a:rPr>
              <a:t>　高濃度の光化学オキシダントは、工場や自動車の排出ガスなどに含まれる窒素酸化物や炭化水素が、太陽光に含まれる紫外線により光化学反応を起こして変質することでもたらされます。</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　光化学オキシダント濃度の1 時間値が0.12 ppm以上になり、気象条件からみてその状態が継続すると認められる場合、都道府県知事等が大気汚染防止法に基づき「光化学オキシダント注意報」を発令します。</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　光化学オキシダント注意報の年間発令日数のピークは昭和48（1973）年で328日に達し、1975年までの3年間は250日を超えていましたが2010年代以降は50 - 100日前後を推移しています。</a:t>
            </a:r>
            <a:endParaRPr sz="2400">
              <a:solidFill>
                <a:schemeClr val="dk1"/>
              </a:solidFill>
              <a:latin typeface="Calibri"/>
              <a:ea typeface="Calibri"/>
              <a:cs typeface="Calibri"/>
              <a:sym typeface="Calibri"/>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ja-JP" sz="2400">
                <a:solidFill>
                  <a:schemeClr val="dk1"/>
                </a:solidFill>
                <a:latin typeface="Calibri"/>
                <a:ea typeface="Calibri"/>
                <a:cs typeface="Calibri"/>
                <a:sym typeface="Calibri"/>
              </a:rPr>
              <a:t>　被害の届出人数は、1971年と1975年は4万人を超えるなど、1970年から1975年までの6年間は1万人を超えていましたが、その後数千人台、ときに1,000人以下で推移しました。最後に1,000人を超えたのは2007年で、100人以下の年も増えてきています。　　</a:t>
            </a:r>
            <a:endParaRPr sz="2400">
              <a:solidFill>
                <a:schemeClr val="dk1"/>
              </a:solidFill>
              <a:latin typeface="Calibri"/>
              <a:ea typeface="Calibri"/>
              <a:cs typeface="Calibri"/>
              <a:sym typeface="Calibri"/>
            </a:endParaRPr>
          </a:p>
        </p:txBody>
      </p:sp>
      <p:sp>
        <p:nvSpPr>
          <p:cNvPr id="159" name="Google Shape;159;p8"/>
          <p:cNvSpPr/>
          <p:nvPr/>
        </p:nvSpPr>
        <p:spPr>
          <a:xfrm>
            <a:off x="328426" y="94425"/>
            <a:ext cx="9249000" cy="523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chemeClr val="dk1"/>
                </a:solidFill>
                <a:latin typeface="Calibri"/>
                <a:ea typeface="Calibri"/>
                <a:cs typeface="Calibri"/>
                <a:sym typeface="Calibri"/>
              </a:rPr>
              <a:t>５. 光化学オキシダント注意報の発令と被害の届け出</a:t>
            </a:r>
            <a:endParaRPr/>
          </a:p>
        </p:txBody>
      </p:sp>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602</Words>
  <Application>Microsoft Office PowerPoint</Application>
  <PresentationFormat>A4 210 x 297 mm</PresentationFormat>
  <Paragraphs>98</Paragraphs>
  <Slides>14</Slides>
  <Notes>12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14</vt:i4>
      </vt:variant>
    </vt:vector>
  </HeadingPairs>
  <TitlesOfParts>
    <vt:vector size="18" baseType="lpstr">
      <vt:lpstr>MS PGothic</vt:lpstr>
      <vt:lpstr>Arial</vt:lpstr>
      <vt:lpstr>Calibri</vt:lpstr>
      <vt:lpstr>Office テーマ</vt:lpstr>
      <vt:lpstr>16　大気汚染物質としてのオゾン</vt:lpstr>
      <vt:lpstr>PowerPoint プレゼンテーション</vt:lpstr>
      <vt:lpstr>この資料の活用例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　大気汚染物質としてのオゾン</dc:title>
  <dc:creator>森 淳子</dc:creator>
  <cp:lastModifiedBy>森 淳子</cp:lastModifiedBy>
  <cp:revision>2</cp:revision>
  <dcterms:created xsi:type="dcterms:W3CDTF">2023-04-05T04:57:38Z</dcterms:created>
  <dcterms:modified xsi:type="dcterms:W3CDTF">2025-05-01T12:12:41Z</dcterms:modified>
</cp:coreProperties>
</file>