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0"/>
  </p:notesMasterIdLst>
  <p:sldIdLst>
    <p:sldId id="256" r:id="rId2"/>
    <p:sldId id="266" r:id="rId3"/>
    <p:sldId id="267" r:id="rId4"/>
    <p:sldId id="272" r:id="rId5"/>
    <p:sldId id="273" r:id="rId6"/>
    <p:sldId id="276" r:id="rId7"/>
    <p:sldId id="274" r:id="rId8"/>
    <p:sldId id="275" r:id="rId9"/>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showGuides="1">
      <p:cViewPr varScale="1">
        <p:scale>
          <a:sx n="72" d="100"/>
          <a:sy n="72" d="100"/>
        </p:scale>
        <p:origin x="930" y="54"/>
      </p:cViewPr>
      <p:guideLst>
        <p:guide orient="horz" pos="2183"/>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E7788-617E-4833-8907-1D70C717AD99}"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32A7C-ED43-42D2-9CA5-616B734925E8}" type="slidenum">
              <a:rPr kumimoji="1" lang="ja-JP" altLang="en-US" smtClean="0"/>
              <a:t>‹#›</a:t>
            </a:fld>
            <a:endParaRPr kumimoji="1" lang="ja-JP" altLang="en-US"/>
          </a:p>
        </p:txBody>
      </p:sp>
    </p:spTree>
    <p:extLst>
      <p:ext uri="{BB962C8B-B14F-4D97-AF65-F5344CB8AC3E}">
        <p14:creationId xmlns:p14="http://schemas.microsoft.com/office/powerpoint/2010/main" val="26339578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93829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5691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733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834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08654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21040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89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9461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2357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90251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9261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2025/5/1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3278730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737419" y="1122363"/>
            <a:ext cx="8377083" cy="2387600"/>
          </a:xfrm>
        </p:spPr>
        <p:txBody>
          <a:bodyPr/>
          <a:lstStyle/>
          <a:p>
            <a:pPr lvl="0" defTabSz="685800">
              <a:spcBef>
                <a:spcPts val="0"/>
              </a:spcBef>
              <a:defRPr/>
            </a:pPr>
            <a:r>
              <a:rPr lang="en-US" altLang="ja-JP" kern="100" dirty="0">
                <a:latin typeface="+mn-ea"/>
              </a:rPr>
              <a:t>15</a:t>
            </a:r>
            <a:r>
              <a:rPr lang="ja-JP" altLang="en-US" kern="100" dirty="0">
                <a:latin typeface="+mn-ea"/>
              </a:rPr>
              <a:t>　連鎖反応とオゾン層の破壊</a:t>
            </a:r>
            <a:endParaRPr lang="ja-JP" altLang="ja-JP" kern="100" dirty="0">
              <a:latin typeface="+mn-ea"/>
              <a:cs typeface="Times New Roman" panose="02020603050405020304" pitchFamily="18" charset="0"/>
            </a:endParaRPr>
          </a:p>
        </p:txBody>
      </p:sp>
      <p:sp>
        <p:nvSpPr>
          <p:cNvPr id="2" name="サブタイトル 1"/>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520390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7725192" cy="523220"/>
          </a:xfrm>
          <a:prstGeom prst="rect">
            <a:avLst/>
          </a:prstGeom>
        </p:spPr>
        <p:txBody>
          <a:bodyPr wrap="none">
            <a:spAutoFit/>
          </a:bodyPr>
          <a:lstStyle/>
          <a:p>
            <a:r>
              <a:rPr lang="zh-TW" altLang="en-US" sz="2800" dirty="0">
                <a:latin typeface="ＭＳ Ｐゴシック" panose="020B0600070205080204" pitchFamily="50" charset="-128"/>
                <a:ea typeface="ＭＳ Ｐゴシック" panose="020B0600070205080204" pitchFamily="50" charset="-128"/>
              </a:rPr>
              <a:t>高等学校学習指導要領（平成</a:t>
            </a:r>
            <a:r>
              <a:rPr lang="en-US" altLang="zh-TW" sz="2800" dirty="0">
                <a:latin typeface="ＭＳ Ｐゴシック" panose="020B0600070205080204" pitchFamily="50" charset="-128"/>
                <a:ea typeface="ＭＳ Ｐゴシック" panose="020B0600070205080204" pitchFamily="50" charset="-128"/>
              </a:rPr>
              <a:t>30</a:t>
            </a:r>
            <a:r>
              <a:rPr lang="zh-TW" altLang="en-US" sz="2800" dirty="0">
                <a:latin typeface="ＭＳ Ｐゴシック" panose="020B0600070205080204" pitchFamily="50" charset="-128"/>
                <a:ea typeface="ＭＳ Ｐゴシック" panose="020B0600070205080204" pitchFamily="50" charset="-128"/>
              </a:rPr>
              <a:t>年告示）</a:t>
            </a:r>
            <a:r>
              <a:rPr lang="ja-JP" altLang="en-US" sz="2800" dirty="0"/>
              <a:t>該当箇所</a:t>
            </a:r>
          </a:p>
        </p:txBody>
      </p:sp>
      <p:sp>
        <p:nvSpPr>
          <p:cNvPr id="3" name="正方形/長方形 2"/>
          <p:cNvSpPr/>
          <p:nvPr/>
        </p:nvSpPr>
        <p:spPr>
          <a:xfrm>
            <a:off x="181773" y="736610"/>
            <a:ext cx="6152766" cy="1384995"/>
          </a:xfrm>
          <a:prstGeom prst="rect">
            <a:avLst/>
          </a:prstGeom>
        </p:spPr>
        <p:txBody>
          <a:bodyPr wrap="square">
            <a:spAutoFit/>
          </a:bodyPr>
          <a:lstStyle/>
          <a:p>
            <a:r>
              <a:rPr lang="ja-JP" altLang="en-US" sz="2800" dirty="0"/>
              <a:t>理科編　　化学</a:t>
            </a:r>
            <a:endParaRPr lang="en-US" altLang="ja-JP" sz="2800" dirty="0"/>
          </a:p>
          <a:p>
            <a:pPr algn="just">
              <a:spcAft>
                <a:spcPts val="0"/>
              </a:spcAft>
            </a:pPr>
            <a:r>
              <a:rPr lang="ja-JP" altLang="en-US" sz="2800" kern="100" dirty="0"/>
              <a:t>（</a:t>
            </a:r>
            <a:r>
              <a:rPr lang="en-US" altLang="ja-JP" sz="2800" kern="100" dirty="0"/>
              <a:t>2</a:t>
            </a:r>
            <a:r>
              <a:rPr lang="ja-JP" altLang="en-US" sz="2800" kern="100" dirty="0"/>
              <a:t>）物質の変化と平衡</a:t>
            </a:r>
            <a:endParaRPr lang="en-US" altLang="ja-JP" sz="2800" kern="100" dirty="0"/>
          </a:p>
          <a:p>
            <a:pPr algn="just">
              <a:spcAft>
                <a:spcPts val="0"/>
              </a:spcAft>
            </a:pPr>
            <a:r>
              <a:rPr lang="ja-JP" altLang="en-US" sz="2800" kern="100" dirty="0"/>
              <a:t>　（ｲ）化学反応と化学平衡</a:t>
            </a:r>
            <a:endParaRPr lang="ja-JP" altLang="en-US" sz="2800" dirty="0"/>
          </a:p>
        </p:txBody>
      </p:sp>
      <p:sp>
        <p:nvSpPr>
          <p:cNvPr id="4" name="正方形/長方形 3"/>
          <p:cNvSpPr/>
          <p:nvPr/>
        </p:nvSpPr>
        <p:spPr>
          <a:xfrm>
            <a:off x="493789" y="2682612"/>
            <a:ext cx="8657883" cy="830997"/>
          </a:xfrm>
          <a:prstGeom prst="rect">
            <a:avLst/>
          </a:prstGeom>
        </p:spPr>
        <p:txBody>
          <a:bodyPr wrap="square">
            <a:spAutoFit/>
          </a:bodyPr>
          <a:lstStyle/>
          <a:p>
            <a:r>
              <a:rPr lang="ja-JP" altLang="en-US" sz="2400" dirty="0"/>
              <a:t>　反応速度の表し方及び反応速度に影響を与える要因を理解すること。</a:t>
            </a:r>
            <a:endParaRPr lang="en-US" altLang="ja-JP" sz="2400" dirty="0"/>
          </a:p>
        </p:txBody>
      </p:sp>
      <p:sp>
        <p:nvSpPr>
          <p:cNvPr id="5" name="正方形/長方形 4"/>
          <p:cNvSpPr/>
          <p:nvPr/>
        </p:nvSpPr>
        <p:spPr>
          <a:xfrm>
            <a:off x="493789" y="2090827"/>
            <a:ext cx="2116285" cy="461665"/>
          </a:xfrm>
          <a:prstGeom prst="rect">
            <a:avLst/>
          </a:prstGeom>
        </p:spPr>
        <p:txBody>
          <a:bodyPr wrap="none">
            <a:spAutoFit/>
          </a:bodyPr>
          <a:lstStyle/>
          <a:p>
            <a:r>
              <a:rPr lang="ja-JP" altLang="en-US" sz="2400" dirty="0"/>
              <a:t>　㋐　反応速度</a:t>
            </a:r>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a:xfrm>
            <a:off x="660399" y="2160590"/>
            <a:ext cx="7940262" cy="3880773"/>
          </a:xfrm>
        </p:spPr>
        <p:txBody>
          <a:bodyPr/>
          <a:lstStyle/>
          <a:p>
            <a:pPr marL="0" indent="0">
              <a:buNone/>
            </a:pPr>
            <a:r>
              <a:rPr lang="ja-JP" altLang="en-US" dirty="0"/>
              <a:t>オゾン層が破壊される反応に塩素ラジカルが関与していることを紹介する。</a:t>
            </a:r>
            <a:endParaRPr kumimoji="1" lang="ja-JP" altLang="en-US" dirty="0"/>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2476960" cy="523220"/>
          </a:xfrm>
          <a:prstGeom prst="rect">
            <a:avLst/>
          </a:prstGeom>
        </p:spPr>
        <p:txBody>
          <a:bodyPr wrap="none">
            <a:spAutoFit/>
          </a:bodyPr>
          <a:lstStyle/>
          <a:p>
            <a:r>
              <a:rPr lang="ja-JP" altLang="en-US" sz="2800" dirty="0"/>
              <a:t>１</a:t>
            </a:r>
            <a:r>
              <a:rPr lang="en-US" altLang="ja-JP" sz="2800" dirty="0"/>
              <a:t>.</a:t>
            </a:r>
            <a:r>
              <a:rPr lang="ja-JP" altLang="en-US" sz="2800" dirty="0"/>
              <a:t>オゾンとは？</a:t>
            </a:r>
          </a:p>
        </p:txBody>
      </p:sp>
      <p:sp>
        <p:nvSpPr>
          <p:cNvPr id="5" name="正方形/長方形 4"/>
          <p:cNvSpPr/>
          <p:nvPr/>
        </p:nvSpPr>
        <p:spPr>
          <a:xfrm>
            <a:off x="260533" y="983510"/>
            <a:ext cx="5409096" cy="4154984"/>
          </a:xfrm>
          <a:prstGeom prst="rect">
            <a:avLst/>
          </a:prstGeom>
        </p:spPr>
        <p:txBody>
          <a:bodyPr wrap="square">
            <a:spAutoFit/>
          </a:bodyPr>
          <a:lstStyle/>
          <a:p>
            <a:r>
              <a:rPr lang="ja-JP" altLang="en-US" sz="2400" dirty="0"/>
              <a:t>オゾン（</a:t>
            </a:r>
            <a:r>
              <a:rPr lang="en-US" altLang="ja-JP" sz="2400" dirty="0"/>
              <a:t>ozone</a:t>
            </a:r>
            <a:r>
              <a:rPr lang="ja-JP" altLang="en-US" sz="2400" dirty="0"/>
              <a:t>）は、</a:t>
            </a:r>
            <a:r>
              <a:rPr lang="en-US" altLang="ja-JP" sz="2400" dirty="0"/>
              <a:t>3</a:t>
            </a:r>
            <a:r>
              <a:rPr lang="ja-JP" altLang="en-US" sz="2400" dirty="0" err="1"/>
              <a:t>つの</a:t>
            </a:r>
            <a:r>
              <a:rPr lang="ja-JP" altLang="en-US" sz="2400" dirty="0"/>
              <a:t>酸素原子からなる酸素の同素体です。</a:t>
            </a:r>
            <a:endParaRPr lang="en-US" altLang="ja-JP" sz="2400" dirty="0"/>
          </a:p>
          <a:p>
            <a:r>
              <a:rPr lang="ja-JP" altLang="en-US" sz="2400" dirty="0"/>
              <a:t>分子式は</a:t>
            </a:r>
            <a:r>
              <a:rPr lang="en-US" altLang="ja-JP" sz="2400" dirty="0"/>
              <a:t>O</a:t>
            </a:r>
            <a:r>
              <a:rPr lang="en-US" altLang="ja-JP" sz="2400" baseline="-25000" dirty="0"/>
              <a:t>3</a:t>
            </a:r>
            <a:r>
              <a:rPr lang="ja-JP" altLang="en-US" sz="2400" dirty="0"/>
              <a:t>で、折れ線型の構造を持ちます。</a:t>
            </a:r>
            <a:endParaRPr lang="en-US" altLang="ja-JP" sz="2400" dirty="0"/>
          </a:p>
          <a:p>
            <a:r>
              <a:rPr lang="ja-JP" altLang="en-US" sz="2400" dirty="0"/>
              <a:t>腐食性が高く、生臭く特徴的な刺激臭を持つ有毒な気体です。（</a:t>
            </a:r>
            <a:r>
              <a:rPr lang="en-US" altLang="ja-JP" sz="2400" dirty="0"/>
              <a:t>bad ozone</a:t>
            </a:r>
            <a:r>
              <a:rPr lang="ja-JP" altLang="en-US" sz="2400" dirty="0"/>
              <a:t>）</a:t>
            </a:r>
            <a:endParaRPr lang="en-US" altLang="ja-JP" sz="2400" dirty="0"/>
          </a:p>
          <a:p>
            <a:r>
              <a:rPr lang="ja-JP" altLang="en-US" sz="2400" dirty="0"/>
              <a:t>地球の大気中にとても低い濃度で存在しています。</a:t>
            </a:r>
            <a:endParaRPr lang="en-US" altLang="ja-JP" sz="2400" dirty="0"/>
          </a:p>
          <a:p>
            <a:r>
              <a:rPr lang="ja-JP" altLang="en-US" sz="2400" dirty="0"/>
              <a:t>成層圏には、オゾン濃度が高いオゾン層が存在し、宇宙からの紫外線を防ぐ働きをしています。</a:t>
            </a:r>
            <a:r>
              <a:rPr lang="en-US" altLang="ja-JP" sz="2400" dirty="0"/>
              <a:t>(good ozone)</a:t>
            </a:r>
          </a:p>
        </p:txBody>
      </p:sp>
      <p:pic>
        <p:nvPicPr>
          <p:cNvPr id="6" name="図 5"/>
          <p:cNvPicPr>
            <a:picLocks noChangeAspect="1"/>
          </p:cNvPicPr>
          <p:nvPr/>
        </p:nvPicPr>
        <p:blipFill>
          <a:blip r:embed="rId2"/>
          <a:stretch>
            <a:fillRect/>
          </a:stretch>
        </p:blipFill>
        <p:spPr>
          <a:xfrm>
            <a:off x="5736742" y="1767855"/>
            <a:ext cx="3971925" cy="4791075"/>
          </a:xfrm>
          <a:prstGeom prst="rect">
            <a:avLst/>
          </a:prstGeom>
        </p:spPr>
      </p:pic>
    </p:spTree>
    <p:extLst>
      <p:ext uri="{BB962C8B-B14F-4D97-AF65-F5344CB8AC3E}">
        <p14:creationId xmlns:p14="http://schemas.microsoft.com/office/powerpoint/2010/main" val="2193915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5258171" cy="523220"/>
          </a:xfrm>
          <a:prstGeom prst="rect">
            <a:avLst/>
          </a:prstGeom>
        </p:spPr>
        <p:txBody>
          <a:bodyPr wrap="none">
            <a:spAutoFit/>
          </a:bodyPr>
          <a:lstStyle/>
          <a:p>
            <a:r>
              <a:rPr lang="ja-JP" altLang="en-US" sz="2800" dirty="0"/>
              <a:t>２</a:t>
            </a:r>
            <a:r>
              <a:rPr lang="en-US" altLang="ja-JP" sz="2800" dirty="0"/>
              <a:t>.</a:t>
            </a:r>
            <a:r>
              <a:rPr lang="ja-JP" altLang="en-US" sz="2800" dirty="0"/>
              <a:t>オゾン層は紫外線を防いでいる</a:t>
            </a:r>
          </a:p>
        </p:txBody>
      </p:sp>
      <p:sp>
        <p:nvSpPr>
          <p:cNvPr id="5" name="正方形/長方形 4"/>
          <p:cNvSpPr/>
          <p:nvPr/>
        </p:nvSpPr>
        <p:spPr>
          <a:xfrm>
            <a:off x="260532" y="983510"/>
            <a:ext cx="9302567" cy="1938992"/>
          </a:xfrm>
          <a:prstGeom prst="rect">
            <a:avLst/>
          </a:prstGeom>
        </p:spPr>
        <p:txBody>
          <a:bodyPr wrap="square">
            <a:spAutoFit/>
          </a:bodyPr>
          <a:lstStyle/>
          <a:p>
            <a:r>
              <a:rPr lang="ja-JP" altLang="en-US" sz="2000" dirty="0"/>
              <a:t>太陽は、地球上に光と熱を届け、生命を育んでいます。しかし、太陽光には有害な紫外線が含まれています。</a:t>
            </a:r>
            <a:r>
              <a:rPr lang="en-US" altLang="ja-JP" sz="2000" dirty="0"/>
              <a:t>40</a:t>
            </a:r>
            <a:r>
              <a:rPr lang="ja-JP" altLang="en-US" sz="2000" dirty="0"/>
              <a:t>億年前から数十億年間、酸素を発生する光合成生物が出現する以前は大気中にオゾン層が存在せず、陸上は生物にとって危険な場所でした。オゾン層が紫外線を防ぐことで生物は陸上で繁栄するようになりました。</a:t>
            </a:r>
            <a:endParaRPr lang="en-US" altLang="ja-JP" sz="2000" dirty="0"/>
          </a:p>
          <a:p>
            <a:r>
              <a:rPr lang="ja-JP" altLang="en-US" sz="2000" dirty="0"/>
              <a:t>ところが、</a:t>
            </a:r>
            <a:r>
              <a:rPr lang="en-US" altLang="ja-JP" sz="2000" dirty="0"/>
              <a:t>20</a:t>
            </a:r>
            <a:r>
              <a:rPr lang="ja-JP" altLang="en-US" sz="2000" dirty="0"/>
              <a:t>世紀になってフロンなどの化学物質によってオゾン層が破壊されていることが確認されました。</a:t>
            </a:r>
            <a:endParaRPr lang="en-US" altLang="ja-JP" sz="2000" dirty="0"/>
          </a:p>
        </p:txBody>
      </p:sp>
      <p:pic>
        <p:nvPicPr>
          <p:cNvPr id="4" name="図 3"/>
          <p:cNvPicPr>
            <a:picLocks noChangeAspect="1"/>
          </p:cNvPicPr>
          <p:nvPr/>
        </p:nvPicPr>
        <p:blipFill>
          <a:blip r:embed="rId2"/>
          <a:stretch>
            <a:fillRect/>
          </a:stretch>
        </p:blipFill>
        <p:spPr>
          <a:xfrm>
            <a:off x="1528652" y="2922502"/>
            <a:ext cx="6848696" cy="3724551"/>
          </a:xfrm>
          <a:prstGeom prst="rect">
            <a:avLst/>
          </a:prstGeom>
        </p:spPr>
      </p:pic>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8" name="図 7"/>
          <p:cNvPicPr>
            <a:picLocks noChangeAspect="1"/>
          </p:cNvPicPr>
          <p:nvPr/>
        </p:nvPicPr>
        <p:blipFill>
          <a:blip r:embed="rId3"/>
          <a:stretch>
            <a:fillRect/>
          </a:stretch>
        </p:blipFill>
        <p:spPr>
          <a:xfrm>
            <a:off x="755195" y="4425718"/>
            <a:ext cx="2314575" cy="2171700"/>
          </a:xfrm>
          <a:prstGeom prst="rect">
            <a:avLst/>
          </a:prstGeom>
        </p:spPr>
      </p:pic>
      <p:pic>
        <p:nvPicPr>
          <p:cNvPr id="9" name="図 8"/>
          <p:cNvPicPr>
            <a:picLocks noChangeAspect="1"/>
          </p:cNvPicPr>
          <p:nvPr/>
        </p:nvPicPr>
        <p:blipFill>
          <a:blip r:embed="rId4"/>
          <a:stretch>
            <a:fillRect/>
          </a:stretch>
        </p:blipFill>
        <p:spPr>
          <a:xfrm>
            <a:off x="6736896" y="2862764"/>
            <a:ext cx="2628899" cy="2854025"/>
          </a:xfrm>
          <a:prstGeom prst="rect">
            <a:avLst/>
          </a:prstGeom>
        </p:spPr>
      </p:pic>
    </p:spTree>
    <p:extLst>
      <p:ext uri="{BB962C8B-B14F-4D97-AF65-F5344CB8AC3E}">
        <p14:creationId xmlns:p14="http://schemas.microsoft.com/office/powerpoint/2010/main" val="1341112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8392041" cy="523220"/>
          </a:xfrm>
          <a:prstGeom prst="rect">
            <a:avLst/>
          </a:prstGeom>
        </p:spPr>
        <p:txBody>
          <a:bodyPr wrap="none">
            <a:spAutoFit/>
          </a:bodyPr>
          <a:lstStyle/>
          <a:p>
            <a:r>
              <a:rPr lang="ja-JP" altLang="en-US" sz="2800" dirty="0"/>
              <a:t>３．オゾン層破壊のメカニズムと人体、動植物への影響</a:t>
            </a:r>
          </a:p>
        </p:txBody>
      </p:sp>
      <p:sp>
        <p:nvSpPr>
          <p:cNvPr id="5" name="正方形/長方形 4"/>
          <p:cNvSpPr/>
          <p:nvPr/>
        </p:nvSpPr>
        <p:spPr>
          <a:xfrm>
            <a:off x="248561" y="983437"/>
            <a:ext cx="9302567" cy="1323439"/>
          </a:xfrm>
          <a:prstGeom prst="rect">
            <a:avLst/>
          </a:prstGeom>
        </p:spPr>
        <p:txBody>
          <a:bodyPr wrap="square">
            <a:spAutoFit/>
          </a:bodyPr>
          <a:lstStyle/>
          <a:p>
            <a:r>
              <a:rPr lang="ja-JP" altLang="en-US" sz="2000" dirty="0"/>
              <a:t>フロン類は化学的に安定なため、分解されずに成層圏で運ばれます。</a:t>
            </a:r>
            <a:endParaRPr lang="en-US" altLang="ja-JP" sz="2000" dirty="0"/>
          </a:p>
          <a:p>
            <a:r>
              <a:rPr lang="ja-JP" altLang="en-US" sz="2000" dirty="0"/>
              <a:t>そこで太陽からの紫外線を受け、光分解し、反応性が塩素ラジカルを放出します。</a:t>
            </a:r>
            <a:endParaRPr lang="en-US" altLang="ja-JP" sz="2000" dirty="0"/>
          </a:p>
          <a:p>
            <a:r>
              <a:rPr lang="ja-JP" altLang="en-US" sz="2000" dirty="0"/>
              <a:t>これがオゾンを分解して酸素と一酸化塩素を生成します。</a:t>
            </a:r>
            <a:endParaRPr lang="en-US" altLang="ja-JP" sz="2000" dirty="0"/>
          </a:p>
          <a:p>
            <a:r>
              <a:rPr lang="ja-JP" altLang="en-US" sz="2000" dirty="0"/>
              <a:t>一酸化塩素は再び塩素原子と酸素に分解され、連鎖的にオゾンを分解していきます。</a:t>
            </a:r>
            <a:endParaRPr lang="en-US" altLang="ja-JP" sz="2000" dirty="0"/>
          </a:p>
        </p:txBody>
      </p:sp>
      <p:grpSp>
        <p:nvGrpSpPr>
          <p:cNvPr id="44" name="グループ化 43"/>
          <p:cNvGrpSpPr/>
          <p:nvPr/>
        </p:nvGrpSpPr>
        <p:grpSpPr>
          <a:xfrm>
            <a:off x="1942170" y="2425181"/>
            <a:ext cx="5175260" cy="2156728"/>
            <a:chOff x="1857357" y="2564181"/>
            <a:chExt cx="5500702" cy="2286747"/>
          </a:xfrm>
        </p:grpSpPr>
        <p:sp>
          <p:nvSpPr>
            <p:cNvPr id="10" name="テキスト ボックス 9"/>
            <p:cNvSpPr txBox="1"/>
            <p:nvPr/>
          </p:nvSpPr>
          <p:spPr>
            <a:xfrm>
              <a:off x="6121403" y="3780476"/>
              <a:ext cx="356188" cy="369332"/>
            </a:xfrm>
            <a:prstGeom prst="rect">
              <a:avLst/>
            </a:prstGeom>
            <a:noFill/>
          </p:spPr>
          <p:txBody>
            <a:bodyPr wrap="none" rtlCol="0">
              <a:spAutoFit/>
            </a:bodyPr>
            <a:lstStyle/>
            <a:p>
              <a:r>
                <a:rPr kumimoji="1" lang="ja-JP" altLang="en-US" b="1" dirty="0"/>
                <a:t>Ｃ</a:t>
              </a:r>
            </a:p>
          </p:txBody>
        </p:sp>
        <p:sp>
          <p:nvSpPr>
            <p:cNvPr id="11" name="テキスト ボックス 10"/>
            <p:cNvSpPr txBox="1"/>
            <p:nvPr/>
          </p:nvSpPr>
          <p:spPr>
            <a:xfrm>
              <a:off x="6134227" y="3411144"/>
              <a:ext cx="330540" cy="369332"/>
            </a:xfrm>
            <a:prstGeom prst="rect">
              <a:avLst/>
            </a:prstGeom>
            <a:noFill/>
          </p:spPr>
          <p:txBody>
            <a:bodyPr wrap="none" rtlCol="0">
              <a:spAutoFit/>
            </a:bodyPr>
            <a:lstStyle/>
            <a:p>
              <a:r>
                <a:rPr lang="ja-JP" altLang="en-US" b="1" dirty="0"/>
                <a:t>Ｆ</a:t>
              </a:r>
              <a:endParaRPr kumimoji="1" lang="ja-JP" altLang="en-US" b="1" dirty="0"/>
            </a:p>
          </p:txBody>
        </p:sp>
        <p:sp>
          <p:nvSpPr>
            <p:cNvPr id="12" name="テキスト ボックス 11"/>
            <p:cNvSpPr txBox="1"/>
            <p:nvPr/>
          </p:nvSpPr>
          <p:spPr>
            <a:xfrm>
              <a:off x="5725847" y="3780476"/>
              <a:ext cx="330540" cy="369332"/>
            </a:xfrm>
            <a:prstGeom prst="rect">
              <a:avLst/>
            </a:prstGeom>
            <a:noFill/>
          </p:spPr>
          <p:txBody>
            <a:bodyPr wrap="none" rtlCol="0">
              <a:spAutoFit/>
            </a:bodyPr>
            <a:lstStyle/>
            <a:p>
              <a:r>
                <a:rPr lang="ja-JP" altLang="en-US" b="1" dirty="0"/>
                <a:t>Ｆ</a:t>
              </a:r>
              <a:endParaRPr kumimoji="1" lang="ja-JP" altLang="en-US" b="1" dirty="0"/>
            </a:p>
          </p:txBody>
        </p:sp>
        <p:sp>
          <p:nvSpPr>
            <p:cNvPr id="13" name="テキスト ボックス 12"/>
            <p:cNvSpPr txBox="1"/>
            <p:nvPr/>
          </p:nvSpPr>
          <p:spPr>
            <a:xfrm>
              <a:off x="6092549" y="4182555"/>
              <a:ext cx="413896" cy="369332"/>
            </a:xfrm>
            <a:prstGeom prst="rect">
              <a:avLst/>
            </a:prstGeom>
            <a:noFill/>
          </p:spPr>
          <p:txBody>
            <a:bodyPr wrap="none" rtlCol="0">
              <a:spAutoFit/>
            </a:bodyPr>
            <a:lstStyle/>
            <a:p>
              <a:r>
                <a:rPr lang="ja-JP" altLang="en-US" b="1" dirty="0"/>
                <a:t>Ｃｌ</a:t>
              </a:r>
              <a:endParaRPr kumimoji="1" lang="ja-JP" altLang="en-US" b="1" dirty="0"/>
            </a:p>
          </p:txBody>
        </p:sp>
        <p:sp>
          <p:nvSpPr>
            <p:cNvPr id="14" name="テキスト ボックス 13"/>
            <p:cNvSpPr txBox="1"/>
            <p:nvPr/>
          </p:nvSpPr>
          <p:spPr>
            <a:xfrm>
              <a:off x="6483746" y="3780476"/>
              <a:ext cx="413896" cy="369332"/>
            </a:xfrm>
            <a:prstGeom prst="rect">
              <a:avLst/>
            </a:prstGeom>
            <a:noFill/>
          </p:spPr>
          <p:txBody>
            <a:bodyPr wrap="none" rtlCol="0">
              <a:spAutoFit/>
            </a:bodyPr>
            <a:lstStyle/>
            <a:p>
              <a:r>
                <a:rPr lang="ja-JP" altLang="en-US" b="1" dirty="0"/>
                <a:t>Ｃｌ</a:t>
              </a:r>
              <a:endParaRPr kumimoji="1" lang="ja-JP" altLang="en-US" b="1" dirty="0"/>
            </a:p>
          </p:txBody>
        </p:sp>
        <p:cxnSp>
          <p:nvCxnSpPr>
            <p:cNvPr id="15" name="直線コネクタ 14"/>
            <p:cNvCxnSpPr/>
            <p:nvPr/>
          </p:nvCxnSpPr>
          <p:spPr>
            <a:xfrm>
              <a:off x="6299497" y="3723320"/>
              <a:ext cx="0" cy="1218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304858" y="4088879"/>
              <a:ext cx="0" cy="1218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flipV="1">
              <a:off x="6400305" y="3964562"/>
              <a:ext cx="160728" cy="11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flipV="1">
              <a:off x="6013491" y="3956575"/>
              <a:ext cx="160728" cy="11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6561033" y="2800988"/>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6713433" y="2953388"/>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6874769" y="3094245"/>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334215" y="2923137"/>
              <a:ext cx="877163" cy="369332"/>
            </a:xfrm>
            <a:prstGeom prst="rect">
              <a:avLst/>
            </a:prstGeom>
            <a:noFill/>
          </p:spPr>
          <p:txBody>
            <a:bodyPr wrap="none" rtlCol="0">
              <a:spAutoFit/>
            </a:bodyPr>
            <a:lstStyle/>
            <a:p>
              <a:r>
                <a:rPr kumimoji="1" lang="ja-JP" altLang="en-US" dirty="0"/>
                <a:t>紫外線</a:t>
              </a:r>
            </a:p>
          </p:txBody>
        </p:sp>
        <p:cxnSp>
          <p:nvCxnSpPr>
            <p:cNvPr id="23" name="直線矢印コネクタ 22"/>
            <p:cNvCxnSpPr/>
            <p:nvPr/>
          </p:nvCxnSpPr>
          <p:spPr>
            <a:xfrm flipH="1" flipV="1">
              <a:off x="5177805" y="3581649"/>
              <a:ext cx="499487" cy="19882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715354" y="3311730"/>
              <a:ext cx="492443" cy="369332"/>
            </a:xfrm>
            <a:prstGeom prst="rect">
              <a:avLst/>
            </a:prstGeom>
            <a:noFill/>
          </p:spPr>
          <p:txBody>
            <a:bodyPr wrap="none" rtlCol="0">
              <a:spAutoFit/>
            </a:bodyPr>
            <a:lstStyle/>
            <a:p>
              <a:r>
                <a:rPr lang="ja-JP" altLang="en-US" b="1" dirty="0"/>
                <a:t>Ｃｌ</a:t>
              </a:r>
              <a:r>
                <a:rPr lang="ja-JP" altLang="en-US" b="1" baseline="30000" dirty="0"/>
                <a:t>・</a:t>
              </a:r>
              <a:endParaRPr kumimoji="1" lang="ja-JP" altLang="en-US" b="1" baseline="30000" dirty="0"/>
            </a:p>
          </p:txBody>
        </p:sp>
        <p:sp>
          <p:nvSpPr>
            <p:cNvPr id="25" name="テキスト ボックス 24"/>
            <p:cNvSpPr txBox="1"/>
            <p:nvPr/>
          </p:nvSpPr>
          <p:spPr>
            <a:xfrm>
              <a:off x="4961575" y="2564181"/>
              <a:ext cx="449162" cy="369332"/>
            </a:xfrm>
            <a:prstGeom prst="rect">
              <a:avLst/>
            </a:prstGeom>
            <a:noFill/>
          </p:spPr>
          <p:txBody>
            <a:bodyPr wrap="none" rtlCol="0">
              <a:spAutoFit/>
            </a:bodyPr>
            <a:lstStyle/>
            <a:p>
              <a:r>
                <a:rPr lang="ja-JP" altLang="en-US" b="1" dirty="0"/>
                <a:t>Ｏ</a:t>
              </a:r>
              <a:r>
                <a:rPr lang="en-US" altLang="ja-JP" b="1" baseline="-25000" dirty="0"/>
                <a:t>2</a:t>
              </a:r>
              <a:endParaRPr kumimoji="1" lang="ja-JP" altLang="en-US" b="1" baseline="-25000" dirty="0"/>
            </a:p>
          </p:txBody>
        </p:sp>
        <p:cxnSp>
          <p:nvCxnSpPr>
            <p:cNvPr id="26" name="直線矢印コネクタ 25"/>
            <p:cNvCxnSpPr/>
            <p:nvPr/>
          </p:nvCxnSpPr>
          <p:spPr>
            <a:xfrm flipH="1" flipV="1">
              <a:off x="4091535" y="3149112"/>
              <a:ext cx="557749" cy="2445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248766" y="3766375"/>
              <a:ext cx="449162" cy="369332"/>
            </a:xfrm>
            <a:prstGeom prst="rect">
              <a:avLst/>
            </a:prstGeom>
            <a:noFill/>
          </p:spPr>
          <p:txBody>
            <a:bodyPr wrap="none" rtlCol="0">
              <a:spAutoFit/>
            </a:bodyPr>
            <a:lstStyle/>
            <a:p>
              <a:r>
                <a:rPr lang="ja-JP" altLang="en-US" b="1" dirty="0"/>
                <a:t>Ｏ</a:t>
              </a:r>
              <a:r>
                <a:rPr lang="en-US" altLang="ja-JP" b="1" baseline="-25000" dirty="0"/>
                <a:t>3</a:t>
              </a:r>
              <a:endParaRPr kumimoji="1" lang="ja-JP" altLang="en-US" b="1" baseline="-25000" dirty="0"/>
            </a:p>
          </p:txBody>
        </p:sp>
        <p:cxnSp>
          <p:nvCxnSpPr>
            <p:cNvPr id="28" name="直線矢印コネクタ 27"/>
            <p:cNvCxnSpPr/>
            <p:nvPr/>
          </p:nvCxnSpPr>
          <p:spPr>
            <a:xfrm flipV="1">
              <a:off x="4571730" y="3633981"/>
              <a:ext cx="300951" cy="2647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4469269" y="2863068"/>
              <a:ext cx="531754" cy="4486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525604" y="2939478"/>
              <a:ext cx="601447" cy="369332"/>
            </a:xfrm>
            <a:prstGeom prst="rect">
              <a:avLst/>
            </a:prstGeom>
            <a:noFill/>
          </p:spPr>
          <p:txBody>
            <a:bodyPr wrap="none" rtlCol="0">
              <a:spAutoFit/>
            </a:bodyPr>
            <a:lstStyle/>
            <a:p>
              <a:r>
                <a:rPr lang="ja-JP" altLang="en-US" b="1" dirty="0"/>
                <a:t>ＣｌＯ</a:t>
              </a:r>
              <a:endParaRPr kumimoji="1" lang="ja-JP" altLang="en-US" b="1" dirty="0"/>
            </a:p>
          </p:txBody>
        </p:sp>
        <p:cxnSp>
          <p:nvCxnSpPr>
            <p:cNvPr id="31" name="直線矢印コネクタ 30"/>
            <p:cNvCxnSpPr/>
            <p:nvPr/>
          </p:nvCxnSpPr>
          <p:spPr>
            <a:xfrm flipH="1">
              <a:off x="2701135" y="3139586"/>
              <a:ext cx="799777"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219879" y="2922614"/>
              <a:ext cx="415498" cy="369332"/>
            </a:xfrm>
            <a:prstGeom prst="rect">
              <a:avLst/>
            </a:prstGeom>
            <a:noFill/>
          </p:spPr>
          <p:txBody>
            <a:bodyPr wrap="none" rtlCol="0">
              <a:spAutoFit/>
            </a:bodyPr>
            <a:lstStyle/>
            <a:p>
              <a:r>
                <a:rPr lang="ja-JP" altLang="en-US" b="1" dirty="0"/>
                <a:t>Ｃｌ</a:t>
              </a:r>
              <a:endParaRPr kumimoji="1" lang="ja-JP" altLang="en-US" b="1" baseline="30000" dirty="0"/>
            </a:p>
          </p:txBody>
        </p:sp>
        <p:sp>
          <p:nvSpPr>
            <p:cNvPr id="33" name="テキスト ボックス 32"/>
            <p:cNvSpPr txBox="1"/>
            <p:nvPr/>
          </p:nvSpPr>
          <p:spPr>
            <a:xfrm>
              <a:off x="2884862" y="3353988"/>
              <a:ext cx="370614" cy="369332"/>
            </a:xfrm>
            <a:prstGeom prst="rect">
              <a:avLst/>
            </a:prstGeom>
            <a:noFill/>
          </p:spPr>
          <p:txBody>
            <a:bodyPr wrap="none" rtlCol="0">
              <a:spAutoFit/>
            </a:bodyPr>
            <a:lstStyle/>
            <a:p>
              <a:r>
                <a:rPr lang="ja-JP" altLang="en-US" b="1" dirty="0"/>
                <a:t>Ｏ</a:t>
              </a:r>
              <a:endParaRPr kumimoji="1" lang="ja-JP" altLang="en-US" b="1" baseline="-25000" dirty="0"/>
            </a:p>
          </p:txBody>
        </p:sp>
        <p:cxnSp>
          <p:nvCxnSpPr>
            <p:cNvPr id="34" name="直線矢印コネクタ 33"/>
            <p:cNvCxnSpPr/>
            <p:nvPr/>
          </p:nvCxnSpPr>
          <p:spPr>
            <a:xfrm flipH="1">
              <a:off x="3136077" y="3159551"/>
              <a:ext cx="237128" cy="33684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カギ線コネクタ 34"/>
            <p:cNvCxnSpPr>
              <a:stCxn id="32" idx="2"/>
              <a:endCxn id="24" idx="2"/>
            </p:cNvCxnSpPr>
            <p:nvPr/>
          </p:nvCxnSpPr>
          <p:spPr>
            <a:xfrm rot="16200000" flipH="1">
              <a:off x="3500044" y="2219530"/>
              <a:ext cx="389116" cy="2533948"/>
            </a:xfrm>
            <a:prstGeom prst="bentConnector3">
              <a:avLst>
                <a:gd name="adj1" fmla="val 276246"/>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4082127" y="4048141"/>
              <a:ext cx="801823" cy="369332"/>
            </a:xfrm>
            <a:prstGeom prst="rect">
              <a:avLst/>
            </a:prstGeom>
            <a:noFill/>
          </p:spPr>
          <p:txBody>
            <a:bodyPr wrap="none" rtlCol="0">
              <a:spAutoFit/>
            </a:bodyPr>
            <a:lstStyle/>
            <a:p>
              <a:r>
                <a:rPr kumimoji="1" lang="ja-JP" altLang="en-US" dirty="0"/>
                <a:t>オゾン</a:t>
              </a:r>
            </a:p>
          </p:txBody>
        </p:sp>
        <p:sp>
          <p:nvSpPr>
            <p:cNvPr id="37" name="テキスト ボックス 36"/>
            <p:cNvSpPr txBox="1"/>
            <p:nvPr/>
          </p:nvSpPr>
          <p:spPr>
            <a:xfrm>
              <a:off x="4895505" y="2863972"/>
              <a:ext cx="646331" cy="369332"/>
            </a:xfrm>
            <a:prstGeom prst="rect">
              <a:avLst/>
            </a:prstGeom>
            <a:noFill/>
          </p:spPr>
          <p:txBody>
            <a:bodyPr wrap="none" rtlCol="0">
              <a:spAutoFit/>
            </a:bodyPr>
            <a:lstStyle/>
            <a:p>
              <a:r>
                <a:rPr kumimoji="1" lang="ja-JP" altLang="en-US" dirty="0"/>
                <a:t>酸素</a:t>
              </a:r>
            </a:p>
          </p:txBody>
        </p:sp>
        <p:sp>
          <p:nvSpPr>
            <p:cNvPr id="38" name="テキスト ボックス 37"/>
            <p:cNvSpPr txBox="1"/>
            <p:nvPr/>
          </p:nvSpPr>
          <p:spPr>
            <a:xfrm>
              <a:off x="5473056" y="4481596"/>
              <a:ext cx="1885003" cy="369332"/>
            </a:xfrm>
            <a:prstGeom prst="rect">
              <a:avLst/>
            </a:prstGeom>
            <a:noFill/>
          </p:spPr>
          <p:txBody>
            <a:bodyPr wrap="none" rtlCol="0">
              <a:spAutoFit/>
            </a:bodyPr>
            <a:lstStyle/>
            <a:p>
              <a:r>
                <a:rPr lang="ja-JP" altLang="en-US" dirty="0"/>
                <a:t>フロン類（</a:t>
              </a:r>
              <a:r>
                <a:rPr lang="en-US" altLang="ja-JP" dirty="0"/>
                <a:t>CFC-12</a:t>
              </a:r>
              <a:r>
                <a:rPr lang="ja-JP" altLang="en-US" dirty="0"/>
                <a:t>）</a:t>
              </a:r>
              <a:endParaRPr kumimoji="1" lang="ja-JP" altLang="en-US" dirty="0"/>
            </a:p>
          </p:txBody>
        </p:sp>
        <p:sp>
          <p:nvSpPr>
            <p:cNvPr id="39" name="テキスト ボックス 38"/>
            <p:cNvSpPr txBox="1"/>
            <p:nvPr/>
          </p:nvSpPr>
          <p:spPr>
            <a:xfrm>
              <a:off x="3208316" y="2627233"/>
              <a:ext cx="1338828" cy="369332"/>
            </a:xfrm>
            <a:prstGeom prst="rect">
              <a:avLst/>
            </a:prstGeom>
            <a:noFill/>
          </p:spPr>
          <p:txBody>
            <a:bodyPr wrap="none" rtlCol="0">
              <a:spAutoFit/>
            </a:bodyPr>
            <a:lstStyle/>
            <a:p>
              <a:r>
                <a:rPr lang="ja-JP" altLang="en-US" dirty="0"/>
                <a:t>一酸化塩素</a:t>
              </a:r>
              <a:endParaRPr kumimoji="1" lang="ja-JP" altLang="en-US" dirty="0"/>
            </a:p>
          </p:txBody>
        </p:sp>
        <p:sp>
          <p:nvSpPr>
            <p:cNvPr id="40" name="テキスト ボックス 39"/>
            <p:cNvSpPr txBox="1"/>
            <p:nvPr/>
          </p:nvSpPr>
          <p:spPr>
            <a:xfrm>
              <a:off x="1857357" y="2671750"/>
              <a:ext cx="1107996" cy="369332"/>
            </a:xfrm>
            <a:prstGeom prst="rect">
              <a:avLst/>
            </a:prstGeom>
            <a:noFill/>
          </p:spPr>
          <p:txBody>
            <a:bodyPr wrap="none" rtlCol="0">
              <a:spAutoFit/>
            </a:bodyPr>
            <a:lstStyle/>
            <a:p>
              <a:r>
                <a:rPr lang="ja-JP" altLang="en-US" dirty="0"/>
                <a:t>塩素原子</a:t>
              </a:r>
              <a:endParaRPr kumimoji="1" lang="ja-JP" altLang="en-US" dirty="0"/>
            </a:p>
          </p:txBody>
        </p:sp>
      </p:grpSp>
      <p:sp>
        <p:nvSpPr>
          <p:cNvPr id="41" name="正方形/長方形 40"/>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sp>
        <p:nvSpPr>
          <p:cNvPr id="43" name="正方形/長方形 42"/>
          <p:cNvSpPr/>
          <p:nvPr/>
        </p:nvSpPr>
        <p:spPr>
          <a:xfrm>
            <a:off x="183190" y="4696693"/>
            <a:ext cx="4402923" cy="1015663"/>
          </a:xfrm>
          <a:prstGeom prst="rect">
            <a:avLst/>
          </a:prstGeom>
        </p:spPr>
        <p:txBody>
          <a:bodyPr wrap="square">
            <a:spAutoFit/>
          </a:bodyPr>
          <a:lstStyle/>
          <a:p>
            <a:r>
              <a:rPr lang="ja-JP" altLang="en-US" sz="2000" dirty="0"/>
              <a:t>オゾン層の破壊が進んで地上に降り注ぐ紫外線の量が増えると人体や動植物に影響を及ぼすおそれが大きくなります。</a:t>
            </a:r>
            <a:endParaRPr lang="en-US" altLang="ja-JP" sz="2000" dirty="0"/>
          </a:p>
        </p:txBody>
      </p:sp>
      <p:pic>
        <p:nvPicPr>
          <p:cNvPr id="6" name="図 5"/>
          <p:cNvPicPr>
            <a:picLocks noChangeAspect="1"/>
          </p:cNvPicPr>
          <p:nvPr/>
        </p:nvPicPr>
        <p:blipFill>
          <a:blip r:embed="rId2"/>
          <a:stretch>
            <a:fillRect/>
          </a:stretch>
        </p:blipFill>
        <p:spPr>
          <a:xfrm>
            <a:off x="5116331" y="4662375"/>
            <a:ext cx="4554521" cy="1945444"/>
          </a:xfrm>
          <a:prstGeom prst="rect">
            <a:avLst/>
          </a:prstGeom>
        </p:spPr>
      </p:pic>
    </p:spTree>
    <p:extLst>
      <p:ext uri="{BB962C8B-B14F-4D97-AF65-F5344CB8AC3E}">
        <p14:creationId xmlns:p14="http://schemas.microsoft.com/office/powerpoint/2010/main" val="3811867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3865161" cy="523220"/>
          </a:xfrm>
          <a:prstGeom prst="rect">
            <a:avLst/>
          </a:prstGeom>
        </p:spPr>
        <p:txBody>
          <a:bodyPr wrap="none">
            <a:spAutoFit/>
          </a:bodyPr>
          <a:lstStyle/>
          <a:p>
            <a:r>
              <a:rPr lang="ja-JP" altLang="en-US" sz="2800" dirty="0"/>
              <a:t>４</a:t>
            </a:r>
            <a:r>
              <a:rPr lang="en-US" altLang="ja-JP" sz="2800" dirty="0"/>
              <a:t>.</a:t>
            </a:r>
            <a:r>
              <a:rPr lang="ja-JP" altLang="en-US" sz="2800" dirty="0"/>
              <a:t>消えないオゾンホール</a:t>
            </a:r>
          </a:p>
        </p:txBody>
      </p:sp>
      <p:sp>
        <p:nvSpPr>
          <p:cNvPr id="5" name="正方形/長方形 4"/>
          <p:cNvSpPr/>
          <p:nvPr/>
        </p:nvSpPr>
        <p:spPr>
          <a:xfrm>
            <a:off x="214886" y="980244"/>
            <a:ext cx="4411629" cy="5509200"/>
          </a:xfrm>
          <a:prstGeom prst="rect">
            <a:avLst/>
          </a:prstGeom>
        </p:spPr>
        <p:txBody>
          <a:bodyPr wrap="square">
            <a:spAutoFit/>
          </a:bodyPr>
          <a:lstStyle/>
          <a:p>
            <a:r>
              <a:rPr lang="ja-JP" altLang="en-US" sz="2200" dirty="0"/>
              <a:t>オゾン層の破壊は、南極基地での観測をきっかけに確認されました。南極上空では、オゾン層のオゾン濃度が極めてうすく穴が開いたような状態になっていることから「オゾンホール」と言われています。オゾンホールは、</a:t>
            </a:r>
            <a:r>
              <a:rPr lang="en-US" altLang="ja-JP" sz="2200" dirty="0"/>
              <a:t>1980</a:t>
            </a:r>
            <a:r>
              <a:rPr lang="ja-JP" altLang="en-US" sz="2200" dirty="0"/>
              <a:t>年代から</a:t>
            </a:r>
            <a:r>
              <a:rPr lang="en-US" altLang="ja-JP" sz="2200" dirty="0"/>
              <a:t>1990</a:t>
            </a:r>
            <a:r>
              <a:rPr lang="ja-JP" altLang="en-US" sz="2200" dirty="0"/>
              <a:t>年代に急速に広がりました。オゾン層を破壊するフロンは</a:t>
            </a:r>
            <a:r>
              <a:rPr lang="en-US" altLang="ja-JP" sz="2200" dirty="0"/>
              <a:t>1928</a:t>
            </a:r>
            <a:r>
              <a:rPr lang="ja-JP" altLang="en-US" sz="2200" dirty="0"/>
              <a:t>年に発明されましたが、使いやすいため</a:t>
            </a:r>
            <a:r>
              <a:rPr lang="ja-JP" altLang="en-US" sz="2200" dirty="0" smtClean="0"/>
              <a:t>に</a:t>
            </a:r>
            <a:r>
              <a:rPr lang="ja-JP" altLang="en-US" sz="2200" dirty="0"/>
              <a:t>冷蔵</a:t>
            </a:r>
            <a:r>
              <a:rPr lang="ja-JP" altLang="en-US" sz="2200" dirty="0" smtClean="0"/>
              <a:t>庫</a:t>
            </a:r>
            <a:r>
              <a:rPr lang="ja-JP" altLang="en-US" sz="2200" dirty="0"/>
              <a:t>、エアコンの冷媒として広く使用されたこととの関連が指摘されました。</a:t>
            </a:r>
            <a:endParaRPr lang="en-US" altLang="ja-JP" sz="2200" dirty="0"/>
          </a:p>
          <a:p>
            <a:r>
              <a:rPr lang="ja-JP" altLang="en-US" sz="2200" dirty="0"/>
              <a:t>特定フロンの生産は</a:t>
            </a:r>
            <a:r>
              <a:rPr lang="en-US" altLang="ja-JP" sz="2200" dirty="0"/>
              <a:t>1995</a:t>
            </a:r>
            <a:r>
              <a:rPr lang="ja-JP" altLang="en-US" sz="2200" dirty="0"/>
              <a:t>年から禁止され</a:t>
            </a:r>
            <a:r>
              <a:rPr lang="en-US" altLang="ja-JP" sz="2200" dirty="0"/>
              <a:t>2009</a:t>
            </a:r>
            <a:r>
              <a:rPr lang="ja-JP" altLang="en-US" sz="2200" dirty="0"/>
              <a:t>年までに全廃されましたが</a:t>
            </a:r>
            <a:r>
              <a:rPr lang="ja-JP" altLang="en-US" sz="2200" dirty="0"/>
              <a:t>、オゾンの量は現在も少ない状態が続いています。</a:t>
            </a:r>
            <a:endParaRPr lang="en-US" altLang="ja-JP" sz="2200" dirty="0"/>
          </a:p>
        </p:txBody>
      </p:sp>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6" name="図 5"/>
          <p:cNvPicPr>
            <a:picLocks noChangeAspect="1"/>
          </p:cNvPicPr>
          <p:nvPr/>
        </p:nvPicPr>
        <p:blipFill>
          <a:blip r:embed="rId2"/>
          <a:stretch>
            <a:fillRect/>
          </a:stretch>
        </p:blipFill>
        <p:spPr>
          <a:xfrm>
            <a:off x="4953000" y="1626414"/>
            <a:ext cx="4845116" cy="4030636"/>
          </a:xfrm>
          <a:prstGeom prst="rect">
            <a:avLst/>
          </a:prstGeom>
        </p:spPr>
      </p:pic>
      <p:sp>
        <p:nvSpPr>
          <p:cNvPr id="8" name="テキスト ボックス 7"/>
          <p:cNvSpPr txBox="1"/>
          <p:nvPr/>
        </p:nvSpPr>
        <p:spPr>
          <a:xfrm>
            <a:off x="6320118" y="6304778"/>
            <a:ext cx="2763858" cy="369332"/>
          </a:xfrm>
          <a:prstGeom prst="rect">
            <a:avLst/>
          </a:prstGeom>
          <a:noFill/>
        </p:spPr>
        <p:txBody>
          <a:bodyPr wrap="square" rtlCol="0">
            <a:spAutoFit/>
          </a:bodyPr>
          <a:lstStyle/>
          <a:p>
            <a:r>
              <a:rPr kumimoji="1" lang="ja-JP" altLang="en-US" dirty="0"/>
              <a:t>データ提供：気象庁</a:t>
            </a:r>
          </a:p>
        </p:txBody>
      </p:sp>
    </p:spTree>
    <p:extLst>
      <p:ext uri="{BB962C8B-B14F-4D97-AF65-F5344CB8AC3E}">
        <p14:creationId xmlns:p14="http://schemas.microsoft.com/office/powerpoint/2010/main" val="237565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3988592" cy="523220"/>
          </a:xfrm>
          <a:prstGeom prst="rect">
            <a:avLst/>
          </a:prstGeom>
        </p:spPr>
        <p:txBody>
          <a:bodyPr wrap="none">
            <a:spAutoFit/>
          </a:bodyPr>
          <a:lstStyle/>
          <a:p>
            <a:r>
              <a:rPr lang="ja-JP" altLang="en-US" sz="2800" dirty="0"/>
              <a:t>５．オゾン層を守るために</a:t>
            </a:r>
          </a:p>
        </p:txBody>
      </p:sp>
      <p:sp>
        <p:nvSpPr>
          <p:cNvPr id="5" name="正方形/長方形 4"/>
          <p:cNvSpPr/>
          <p:nvPr/>
        </p:nvSpPr>
        <p:spPr>
          <a:xfrm>
            <a:off x="214886" y="916609"/>
            <a:ext cx="6080306" cy="2123658"/>
          </a:xfrm>
          <a:prstGeom prst="rect">
            <a:avLst/>
          </a:prstGeom>
        </p:spPr>
        <p:txBody>
          <a:bodyPr wrap="square">
            <a:spAutoFit/>
          </a:bodyPr>
          <a:lstStyle/>
          <a:p>
            <a:r>
              <a:rPr lang="ja-JP" altLang="en-US" sz="2200" dirty="0"/>
              <a:t>特定フロンの生産禁止をうけて最初に開発された「代替フロン」の地球温暖化係数は、種類によっては二酸化炭素の数百倍から</a:t>
            </a:r>
            <a:r>
              <a:rPr lang="en-US" altLang="ja-JP" sz="2200" dirty="0"/>
              <a:t>1</a:t>
            </a:r>
            <a:r>
              <a:rPr lang="ja-JP" altLang="en-US" sz="2200" dirty="0"/>
              <a:t>万倍となることがわかりました。</a:t>
            </a:r>
            <a:endParaRPr lang="en-US" altLang="ja-JP" sz="2200" dirty="0"/>
          </a:p>
          <a:p>
            <a:r>
              <a:rPr lang="ja-JP" altLang="en-US" sz="2200" dirty="0"/>
              <a:t>これらのガスは、いまでも冷蔵庫やエアコンに使われています。</a:t>
            </a:r>
            <a:endParaRPr lang="en-US" altLang="ja-JP" sz="2200" dirty="0"/>
          </a:p>
        </p:txBody>
      </p:sp>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8" name="図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7302" y="445128"/>
            <a:ext cx="2757487" cy="275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図 3"/>
          <p:cNvPicPr>
            <a:picLocks noChangeAspect="1"/>
          </p:cNvPicPr>
          <p:nvPr/>
        </p:nvPicPr>
        <p:blipFill>
          <a:blip r:embed="rId3"/>
          <a:stretch>
            <a:fillRect/>
          </a:stretch>
        </p:blipFill>
        <p:spPr>
          <a:xfrm>
            <a:off x="3221799" y="3401624"/>
            <a:ext cx="6515100" cy="3219450"/>
          </a:xfrm>
          <a:prstGeom prst="rect">
            <a:avLst/>
          </a:prstGeom>
        </p:spPr>
      </p:pic>
      <p:pic>
        <p:nvPicPr>
          <p:cNvPr id="9" name="図 8"/>
          <p:cNvPicPr>
            <a:picLocks noChangeAspect="1"/>
          </p:cNvPicPr>
          <p:nvPr/>
        </p:nvPicPr>
        <p:blipFill>
          <a:blip r:embed="rId4"/>
          <a:stretch>
            <a:fillRect/>
          </a:stretch>
        </p:blipFill>
        <p:spPr>
          <a:xfrm>
            <a:off x="8421400" y="454959"/>
            <a:ext cx="1315499" cy="923301"/>
          </a:xfrm>
          <a:prstGeom prst="rect">
            <a:avLst/>
          </a:prstGeom>
        </p:spPr>
      </p:pic>
      <p:sp>
        <p:nvSpPr>
          <p:cNvPr id="10" name="正方形/長方形 9"/>
          <p:cNvSpPr/>
          <p:nvPr/>
        </p:nvSpPr>
        <p:spPr>
          <a:xfrm>
            <a:off x="214886" y="2987913"/>
            <a:ext cx="2776414" cy="3139321"/>
          </a:xfrm>
          <a:prstGeom prst="rect">
            <a:avLst/>
          </a:prstGeom>
        </p:spPr>
        <p:txBody>
          <a:bodyPr wrap="square">
            <a:spAutoFit/>
          </a:bodyPr>
          <a:lstStyle/>
          <a:p>
            <a:r>
              <a:rPr lang="ja-JP" altLang="en-US" sz="2200" dirty="0"/>
              <a:t>これらを廃棄するときには大気中にガスを放出しないよう十分配慮するとともに、オゾンを破壊せず、温暖化係数も小さい「ノンフロン」が使われている製品に切り替えることが求められています。</a:t>
            </a:r>
            <a:endParaRPr lang="en-US" altLang="ja-JP" sz="2200" dirty="0"/>
          </a:p>
        </p:txBody>
      </p:sp>
    </p:spTree>
    <p:extLst>
      <p:ext uri="{BB962C8B-B14F-4D97-AF65-F5344CB8AC3E}">
        <p14:creationId xmlns:p14="http://schemas.microsoft.com/office/powerpoint/2010/main" val="13166409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265</TotalTime>
  <Words>711</Words>
  <Application>Microsoft Office PowerPoint</Application>
  <PresentationFormat>A4 210 x 297 mm</PresentationFormat>
  <Paragraphs>53</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Arial</vt:lpstr>
      <vt:lpstr>Calibri</vt:lpstr>
      <vt:lpstr>Calibri Light</vt:lpstr>
      <vt:lpstr>Times New Roman</vt:lpstr>
      <vt:lpstr>Office テーマ</vt:lpstr>
      <vt:lpstr>15　連鎖反応とオゾン層の破壊</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森 淳子</cp:lastModifiedBy>
  <cp:revision>43</cp:revision>
  <dcterms:created xsi:type="dcterms:W3CDTF">2023-04-05T04:57:38Z</dcterms:created>
  <dcterms:modified xsi:type="dcterms:W3CDTF">2025-05-01T12:08:07Z</dcterms:modified>
</cp:coreProperties>
</file>