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4"/>
  </p:notesMasterIdLst>
  <p:sldIdLst>
    <p:sldId id="256" r:id="rId2"/>
    <p:sldId id="266" r:id="rId3"/>
    <p:sldId id="267" r:id="rId4"/>
    <p:sldId id="278" r:id="rId5"/>
    <p:sldId id="269" r:id="rId6"/>
    <p:sldId id="270" r:id="rId7"/>
    <p:sldId id="271" r:id="rId8"/>
    <p:sldId id="272" r:id="rId9"/>
    <p:sldId id="273" r:id="rId10"/>
    <p:sldId id="275" r:id="rId11"/>
    <p:sldId id="276" r:id="rId12"/>
    <p:sldId id="277" r:id="rId13"/>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snapToGrid="0" showGuides="1">
      <p:cViewPr varScale="1">
        <p:scale>
          <a:sx n="62" d="100"/>
          <a:sy n="62" d="100"/>
        </p:scale>
        <p:origin x="66" y="192"/>
      </p:cViewPr>
      <p:guideLst>
        <p:guide orient="horz" pos="2205"/>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E7788-617E-4833-8907-1D70C717AD99}" type="datetimeFigureOut">
              <a:rPr kumimoji="1" lang="ja-JP" altLang="en-US" smtClean="0"/>
              <a:t>2025/5/2</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32A7C-ED43-42D2-9CA5-616B734925E8}" type="slidenum">
              <a:rPr kumimoji="1" lang="ja-JP" altLang="en-US" smtClean="0"/>
              <a:t>‹#›</a:t>
            </a:fld>
            <a:endParaRPr kumimoji="1" lang="ja-JP" altLang="en-US"/>
          </a:p>
        </p:txBody>
      </p:sp>
    </p:spTree>
    <p:extLst>
      <p:ext uri="{BB962C8B-B14F-4D97-AF65-F5344CB8AC3E}">
        <p14:creationId xmlns:p14="http://schemas.microsoft.com/office/powerpoint/2010/main" val="26339578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938293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56911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27336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58349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08654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210408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75089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9461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23571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90251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9261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F1DEDAF-B729-4FED-9E40-D41A1B6C8EB0}" type="datetimeFigureOut">
              <a:rPr kumimoji="1" lang="ja-JP" altLang="en-US" smtClean="0"/>
              <a:t>2025/5/2</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3278730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737419" y="1122363"/>
            <a:ext cx="8377083" cy="2387600"/>
          </a:xfrm>
        </p:spPr>
        <p:txBody>
          <a:bodyPr/>
          <a:lstStyle/>
          <a:p>
            <a:pPr lvl="0" defTabSz="685800">
              <a:spcBef>
                <a:spcPts val="0"/>
              </a:spcBef>
              <a:defRPr/>
            </a:pPr>
            <a:r>
              <a:rPr lang="en-US" altLang="ja-JP" kern="100" dirty="0">
                <a:latin typeface="+mn-ea"/>
              </a:rPr>
              <a:t>14 </a:t>
            </a:r>
            <a:r>
              <a:rPr lang="ja-JP" altLang="en-US" kern="100" dirty="0">
                <a:latin typeface="+mn-ea"/>
              </a:rPr>
              <a:t>自動車排ガスと三元触媒</a:t>
            </a:r>
            <a:endParaRPr lang="ja-JP" altLang="ja-JP" kern="100" dirty="0">
              <a:latin typeface="+mn-ea"/>
              <a:cs typeface="Times New Roman" panose="02020603050405020304" pitchFamily="18" charset="0"/>
            </a:endParaRPr>
          </a:p>
        </p:txBody>
      </p:sp>
      <p:sp>
        <p:nvSpPr>
          <p:cNvPr id="2" name="サブタイトル 1"/>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520390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89906" y="196334"/>
            <a:ext cx="4932761" cy="461665"/>
          </a:xfrm>
          <a:prstGeom prst="rect">
            <a:avLst/>
          </a:prstGeom>
        </p:spPr>
        <p:txBody>
          <a:bodyPr wrap="none">
            <a:spAutoFit/>
          </a:bodyPr>
          <a:lstStyle/>
          <a:p>
            <a:r>
              <a:rPr lang="ja-JP" altLang="en-US" sz="2400" b="1" dirty="0"/>
              <a:t>７．大気中の窒素酸化物濃度の変化</a:t>
            </a:r>
            <a:endParaRPr lang="en-US" altLang="ja-JP" sz="2400" b="1" dirty="0"/>
          </a:p>
        </p:txBody>
      </p:sp>
      <p:sp>
        <p:nvSpPr>
          <p:cNvPr id="3" name="スライド番号プレースホルダー 2"/>
          <p:cNvSpPr>
            <a:spLocks noGrp="1"/>
          </p:cNvSpPr>
          <p:nvPr>
            <p:ph type="sldNum" sz="quarter" idx="12"/>
          </p:nvPr>
        </p:nvSpPr>
        <p:spPr/>
        <p:txBody>
          <a:bodyPr/>
          <a:lstStyle/>
          <a:p>
            <a:fld id="{F4E51B1D-ED1D-40B2-9CF3-B72F1A890864}" type="slidenum">
              <a:rPr kumimoji="1" lang="ja-JP" altLang="en-US" smtClean="0"/>
              <a:t>10</a:t>
            </a:fld>
            <a:endParaRPr kumimoji="1" lang="ja-JP" altLang="en-US"/>
          </a:p>
        </p:txBody>
      </p:sp>
      <p:sp>
        <p:nvSpPr>
          <p:cNvPr id="4" name="正方形/長方形 3"/>
          <p:cNvSpPr/>
          <p:nvPr/>
        </p:nvSpPr>
        <p:spPr>
          <a:xfrm>
            <a:off x="289906" y="868680"/>
            <a:ext cx="9249174" cy="7109639"/>
          </a:xfrm>
          <a:prstGeom prst="rect">
            <a:avLst/>
          </a:prstGeom>
        </p:spPr>
        <p:txBody>
          <a:bodyPr wrap="square">
            <a:spAutoFit/>
          </a:bodyPr>
          <a:lstStyle/>
          <a:p>
            <a:r>
              <a:rPr lang="ja-JP" altLang="en-US" sz="2400" dirty="0"/>
              <a:t>　昭和</a:t>
            </a:r>
            <a:r>
              <a:rPr lang="en-US" altLang="ja-JP" sz="2400" dirty="0"/>
              <a:t>48</a:t>
            </a:r>
            <a:r>
              <a:rPr lang="ja-JP" altLang="en-US" sz="2400" dirty="0"/>
              <a:t> 年（</a:t>
            </a:r>
            <a:r>
              <a:rPr lang="en-US" altLang="ja-JP" sz="2400" dirty="0"/>
              <a:t>1973</a:t>
            </a:r>
            <a:r>
              <a:rPr lang="ja-JP" altLang="en-US" sz="2400" dirty="0"/>
              <a:t>年） の法改正で窒素酸化物の主成分である二酸化窒素の環境基準が制定されました。</a:t>
            </a:r>
            <a:endParaRPr lang="en-US" altLang="ja-JP" sz="2400" dirty="0"/>
          </a:p>
          <a:p>
            <a:endParaRPr lang="en-US" altLang="ja-JP" sz="2400" dirty="0"/>
          </a:p>
          <a:p>
            <a:r>
              <a:rPr lang="ja-JP" altLang="en-US" sz="2400" dirty="0"/>
              <a:t>　　一般局においては、</a:t>
            </a:r>
            <a:r>
              <a:rPr lang="en-US" altLang="ja-JP" sz="2400" dirty="0"/>
              <a:t> </a:t>
            </a:r>
            <a:r>
              <a:rPr lang="ja-JP" altLang="en-US" sz="2400" dirty="0"/>
              <a:t>測定データが得られた昭和</a:t>
            </a:r>
            <a:r>
              <a:rPr lang="en-US" altLang="ja-JP" sz="2400" dirty="0"/>
              <a:t>52</a:t>
            </a:r>
            <a:r>
              <a:rPr lang="ja-JP" altLang="en-US" sz="2400" dirty="0"/>
              <a:t>年（</a:t>
            </a:r>
            <a:r>
              <a:rPr lang="en-US" altLang="ja-JP" sz="2400" dirty="0"/>
              <a:t>1977</a:t>
            </a:r>
            <a:r>
              <a:rPr lang="ja-JP" altLang="en-US" sz="2400" dirty="0"/>
              <a:t>年）時点で環境基準達成率は</a:t>
            </a:r>
            <a:r>
              <a:rPr lang="en-US" altLang="ja-JP" sz="2400" dirty="0"/>
              <a:t>95 </a:t>
            </a:r>
            <a:r>
              <a:rPr lang="ja-JP" altLang="en-US" sz="2400" dirty="0"/>
              <a:t>％を超えており、平成</a:t>
            </a:r>
            <a:r>
              <a:rPr lang="en-US" altLang="ja-JP" sz="2400" dirty="0"/>
              <a:t>12</a:t>
            </a:r>
            <a:r>
              <a:rPr lang="ja-JP" altLang="en-US" sz="2400" dirty="0"/>
              <a:t>年（</a:t>
            </a:r>
            <a:r>
              <a:rPr lang="en-US" altLang="ja-JP" sz="2400" dirty="0"/>
              <a:t>2000</a:t>
            </a:r>
            <a:r>
              <a:rPr lang="ja-JP" altLang="en-US" sz="2400" dirty="0"/>
              <a:t>年）以降は</a:t>
            </a:r>
            <a:r>
              <a:rPr lang="en-US" altLang="ja-JP" sz="2400" dirty="0"/>
              <a:t>99 </a:t>
            </a:r>
            <a:r>
              <a:rPr lang="ja-JP" altLang="en-US" sz="2400" dirty="0"/>
              <a:t>％から</a:t>
            </a:r>
            <a:r>
              <a:rPr lang="en-US" altLang="ja-JP" sz="2400" dirty="0"/>
              <a:t>100 </a:t>
            </a:r>
            <a:r>
              <a:rPr lang="ja-JP" altLang="en-US" sz="2400" dirty="0"/>
              <a:t>％となっています。</a:t>
            </a:r>
            <a:endParaRPr lang="en-US" altLang="ja-JP" sz="2400" dirty="0"/>
          </a:p>
          <a:p>
            <a:r>
              <a:rPr lang="ja-JP" altLang="en-US" sz="2400" dirty="0"/>
              <a:t>　早期に環境基準を達成した要因としては、固定発生源での燃焼管理や排煙脱硝装置の導入、総量規制の成果と考えられます。</a:t>
            </a:r>
            <a:endParaRPr lang="en-US" altLang="ja-JP" sz="2400" dirty="0"/>
          </a:p>
          <a:p>
            <a:endParaRPr lang="en-US" altLang="ja-JP" sz="2400" dirty="0"/>
          </a:p>
          <a:p>
            <a:r>
              <a:rPr lang="ja-JP" altLang="en-US" sz="2400" dirty="0"/>
              <a:t>　自動車排ガス測定局では、</a:t>
            </a:r>
            <a:r>
              <a:rPr lang="en-US" altLang="ja-JP" sz="2400" dirty="0"/>
              <a:t> </a:t>
            </a:r>
            <a:r>
              <a:rPr lang="ja-JP" altLang="en-US" sz="2400" dirty="0"/>
              <a:t>環境基準が制定されてから</a:t>
            </a:r>
            <a:r>
              <a:rPr lang="en-US" altLang="ja-JP" sz="2400" dirty="0"/>
              <a:t>33</a:t>
            </a:r>
            <a:r>
              <a:rPr lang="ja-JP" altLang="en-US" sz="2400" dirty="0"/>
              <a:t>年後の平成</a:t>
            </a:r>
            <a:r>
              <a:rPr lang="en-US" altLang="ja-JP" sz="2400" dirty="0"/>
              <a:t>17</a:t>
            </a:r>
            <a:r>
              <a:rPr lang="ja-JP" altLang="en-US" sz="2400" dirty="0"/>
              <a:t>年（</a:t>
            </a:r>
            <a:r>
              <a:rPr lang="en-US" altLang="ja-JP" sz="2400" dirty="0"/>
              <a:t>2005</a:t>
            </a:r>
            <a:r>
              <a:rPr lang="ja-JP" altLang="en-US" sz="2400" dirty="0"/>
              <a:t>年）に至って環境基準達成率が</a:t>
            </a:r>
            <a:r>
              <a:rPr lang="en-US" altLang="ja-JP" sz="2400" dirty="0"/>
              <a:t>90 </a:t>
            </a:r>
            <a:r>
              <a:rPr lang="ja-JP" altLang="en-US" sz="2400" dirty="0"/>
              <a:t>％を超えました。自動車保有台数の増加は自排局での大気汚染が進む要因でしたが、自動車排出ガス規制や低公害車、次世代自動車の導入促進が効果につながったものと考えられます。</a:t>
            </a:r>
          </a:p>
          <a:p>
            <a:endParaRPr lang="en-US" altLang="ja-JP" sz="2400" dirty="0"/>
          </a:p>
          <a:p>
            <a:r>
              <a:rPr lang="ja-JP" altLang="en-US" sz="2400" dirty="0"/>
              <a:t>　二酸化窒素濃度の年平均値の推移も年々減少傾向を示しています。</a:t>
            </a:r>
            <a:endParaRPr lang="en-US" altLang="ja-JP" sz="2400" dirty="0"/>
          </a:p>
          <a:p>
            <a:endParaRPr lang="en-US" altLang="ja-JP" sz="2400" dirty="0"/>
          </a:p>
          <a:p>
            <a:r>
              <a:rPr lang="ja-JP" altLang="en-US" sz="2400" dirty="0"/>
              <a:t>　</a:t>
            </a:r>
            <a:endParaRPr lang="en-US" altLang="ja-JP" sz="2400" dirty="0"/>
          </a:p>
          <a:p>
            <a:endParaRPr lang="en-US" altLang="ja-JP" sz="2400" dirty="0"/>
          </a:p>
        </p:txBody>
      </p:sp>
    </p:spTree>
    <p:extLst>
      <p:ext uri="{BB962C8B-B14F-4D97-AF65-F5344CB8AC3E}">
        <p14:creationId xmlns:p14="http://schemas.microsoft.com/office/powerpoint/2010/main" val="1254385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4E51B1D-ED1D-40B2-9CF3-B72F1A890864}" type="slidenum">
              <a:rPr kumimoji="1" lang="ja-JP" altLang="en-US" smtClean="0"/>
              <a:t>11</a:t>
            </a:fld>
            <a:endParaRPr kumimoji="1" lang="ja-JP" altLang="en-US"/>
          </a:p>
        </p:txBody>
      </p:sp>
      <p:sp>
        <p:nvSpPr>
          <p:cNvPr id="3" name="正方形/長方形 2"/>
          <p:cNvSpPr/>
          <p:nvPr/>
        </p:nvSpPr>
        <p:spPr>
          <a:xfrm>
            <a:off x="670560" y="5633691"/>
            <a:ext cx="8191500" cy="400110"/>
          </a:xfrm>
          <a:prstGeom prst="rect">
            <a:avLst/>
          </a:prstGeom>
        </p:spPr>
        <p:txBody>
          <a:bodyPr wrap="square">
            <a:spAutoFit/>
          </a:bodyPr>
          <a:lstStyle/>
          <a:p>
            <a:pPr algn="ctr">
              <a:defRPr sz="1400" b="0" i="0" u="none" strike="noStrike" kern="1200" spc="0" baseline="0">
                <a:solidFill>
                  <a:sysClr val="windowText" lastClr="000000">
                    <a:lumMod val="65000"/>
                    <a:lumOff val="35000"/>
                  </a:sysClr>
                </a:solidFill>
                <a:latin typeface="+mn-lt"/>
                <a:ea typeface="+mn-ea"/>
                <a:cs typeface="+mn-cs"/>
              </a:defRPr>
            </a:pPr>
            <a:r>
              <a:rPr lang="ja-JP" altLang="en-US" sz="2000" dirty="0"/>
              <a:t>二酸化窒素の測定局数と環境基準達成率の推移</a:t>
            </a:r>
          </a:p>
        </p:txBody>
      </p:sp>
      <p:sp>
        <p:nvSpPr>
          <p:cNvPr id="6" name="正方形/長方形 5"/>
          <p:cNvSpPr/>
          <p:nvPr/>
        </p:nvSpPr>
        <p:spPr>
          <a:xfrm>
            <a:off x="190458" y="6382923"/>
            <a:ext cx="10287000" cy="338554"/>
          </a:xfrm>
          <a:prstGeom prst="rect">
            <a:avLst/>
          </a:prstGeom>
        </p:spPr>
        <p:txBody>
          <a:bodyPr wrap="square">
            <a:spAutoFit/>
          </a:bodyPr>
          <a:lstStyle/>
          <a:p>
            <a:pPr>
              <a:defRPr sz="1400" b="0" i="0" u="none" strike="noStrike" kern="1200" spc="0" baseline="0">
                <a:solidFill>
                  <a:sysClr val="windowText" lastClr="000000">
                    <a:lumMod val="65000"/>
                    <a:lumOff val="35000"/>
                  </a:sysClr>
                </a:solidFill>
                <a:latin typeface="+mn-lt"/>
                <a:ea typeface="+mn-ea"/>
                <a:cs typeface="+mn-cs"/>
              </a:defRPr>
            </a:pPr>
            <a:r>
              <a:rPr lang="ja-JP" altLang="en-US" sz="1600" dirty="0"/>
              <a:t>出典：各年環境白書、大気汚染物質に係る 常時監視測定結果（報道発表資料） </a:t>
            </a:r>
          </a:p>
        </p:txBody>
      </p:sp>
      <p:pic>
        <p:nvPicPr>
          <p:cNvPr id="5" name="図 4"/>
          <p:cNvPicPr>
            <a:picLocks noChangeAspect="1"/>
          </p:cNvPicPr>
          <p:nvPr/>
        </p:nvPicPr>
        <p:blipFill>
          <a:blip r:embed="rId2"/>
          <a:stretch>
            <a:fillRect/>
          </a:stretch>
        </p:blipFill>
        <p:spPr>
          <a:xfrm>
            <a:off x="258406" y="292322"/>
            <a:ext cx="9480679" cy="5067724"/>
          </a:xfrm>
          <a:prstGeom prst="rect">
            <a:avLst/>
          </a:prstGeom>
        </p:spPr>
      </p:pic>
    </p:spTree>
    <p:extLst>
      <p:ext uri="{BB962C8B-B14F-4D97-AF65-F5344CB8AC3E}">
        <p14:creationId xmlns:p14="http://schemas.microsoft.com/office/powerpoint/2010/main" val="55538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4E51B1D-ED1D-40B2-9CF3-B72F1A890864}" type="slidenum">
              <a:rPr kumimoji="1" lang="ja-JP" altLang="en-US" smtClean="0"/>
              <a:t>12</a:t>
            </a:fld>
            <a:endParaRPr kumimoji="1" lang="ja-JP" altLang="en-US"/>
          </a:p>
        </p:txBody>
      </p:sp>
      <p:sp>
        <p:nvSpPr>
          <p:cNvPr id="3" name="正方形/長方形 2"/>
          <p:cNvSpPr/>
          <p:nvPr/>
        </p:nvSpPr>
        <p:spPr>
          <a:xfrm>
            <a:off x="2961784" y="5347454"/>
            <a:ext cx="4031873" cy="400110"/>
          </a:xfrm>
          <a:prstGeom prst="rect">
            <a:avLst/>
          </a:prstGeom>
        </p:spPr>
        <p:txBody>
          <a:bodyPr wrap="none">
            <a:spAutoFit/>
          </a:bodyPr>
          <a:lstStyle/>
          <a:p>
            <a:r>
              <a:rPr lang="ja-JP" altLang="en-US" sz="2000" dirty="0"/>
              <a:t>二酸化窒素濃度の年平均値の推移</a:t>
            </a:r>
          </a:p>
        </p:txBody>
      </p:sp>
      <p:sp>
        <p:nvSpPr>
          <p:cNvPr id="5" name="正方形/長方形 4"/>
          <p:cNvSpPr/>
          <p:nvPr/>
        </p:nvSpPr>
        <p:spPr>
          <a:xfrm>
            <a:off x="190458" y="6382923"/>
            <a:ext cx="10287000" cy="338554"/>
          </a:xfrm>
          <a:prstGeom prst="rect">
            <a:avLst/>
          </a:prstGeom>
        </p:spPr>
        <p:txBody>
          <a:bodyPr wrap="square">
            <a:spAutoFit/>
          </a:bodyPr>
          <a:lstStyle/>
          <a:p>
            <a:pPr>
              <a:defRPr sz="1400" b="0" i="0" u="none" strike="noStrike" kern="1200" spc="0" baseline="0">
                <a:solidFill>
                  <a:sysClr val="windowText" lastClr="000000">
                    <a:lumMod val="65000"/>
                    <a:lumOff val="35000"/>
                  </a:sysClr>
                </a:solidFill>
                <a:latin typeface="+mn-lt"/>
                <a:ea typeface="+mn-ea"/>
                <a:cs typeface="+mn-cs"/>
              </a:defRPr>
            </a:pPr>
            <a:r>
              <a:rPr lang="ja-JP" altLang="en-US" sz="1600" dirty="0"/>
              <a:t>出典：各年環境白書、大気汚染物質に係る 常時監視測定結果（報道発表資料） </a:t>
            </a:r>
          </a:p>
        </p:txBody>
      </p:sp>
      <p:pic>
        <p:nvPicPr>
          <p:cNvPr id="7" name="図 6"/>
          <p:cNvPicPr>
            <a:picLocks noChangeAspect="1"/>
          </p:cNvPicPr>
          <p:nvPr/>
        </p:nvPicPr>
        <p:blipFill>
          <a:blip r:embed="rId2"/>
          <a:stretch>
            <a:fillRect/>
          </a:stretch>
        </p:blipFill>
        <p:spPr>
          <a:xfrm>
            <a:off x="190458" y="603695"/>
            <a:ext cx="9715542" cy="4478402"/>
          </a:xfrm>
          <a:prstGeom prst="rect">
            <a:avLst/>
          </a:prstGeom>
        </p:spPr>
      </p:pic>
    </p:spTree>
    <p:extLst>
      <p:ext uri="{BB962C8B-B14F-4D97-AF65-F5344CB8AC3E}">
        <p14:creationId xmlns:p14="http://schemas.microsoft.com/office/powerpoint/2010/main" val="144620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773" y="83270"/>
            <a:ext cx="8100294" cy="523220"/>
          </a:xfrm>
          <a:prstGeom prst="rect">
            <a:avLst/>
          </a:prstGeom>
        </p:spPr>
        <p:txBody>
          <a:bodyPr wrap="none">
            <a:spAutoFit/>
          </a:bodyPr>
          <a:lstStyle/>
          <a:p>
            <a:r>
              <a:rPr lang="zh-TW" altLang="en-US" sz="2800" dirty="0"/>
              <a:t>高等学校学習指導要領（平成</a:t>
            </a:r>
            <a:r>
              <a:rPr lang="en-US" altLang="zh-TW" sz="2800" dirty="0"/>
              <a:t>30</a:t>
            </a:r>
            <a:r>
              <a:rPr lang="zh-TW" altLang="en-US" sz="2800" dirty="0"/>
              <a:t>年告示）</a:t>
            </a:r>
            <a:r>
              <a:rPr lang="ja-JP" altLang="en-US" sz="2800" dirty="0"/>
              <a:t>該当箇所</a:t>
            </a:r>
          </a:p>
        </p:txBody>
      </p:sp>
      <p:sp>
        <p:nvSpPr>
          <p:cNvPr id="3" name="正方形/長方形 2"/>
          <p:cNvSpPr/>
          <p:nvPr/>
        </p:nvSpPr>
        <p:spPr>
          <a:xfrm>
            <a:off x="181773" y="736610"/>
            <a:ext cx="6152766" cy="1384995"/>
          </a:xfrm>
          <a:prstGeom prst="rect">
            <a:avLst/>
          </a:prstGeom>
        </p:spPr>
        <p:txBody>
          <a:bodyPr wrap="square">
            <a:spAutoFit/>
          </a:bodyPr>
          <a:lstStyle/>
          <a:p>
            <a:r>
              <a:rPr lang="ja-JP" altLang="en-US" sz="2800" dirty="0"/>
              <a:t>理科編　　化学</a:t>
            </a:r>
            <a:endParaRPr lang="en-US" altLang="ja-JP" sz="2800" dirty="0"/>
          </a:p>
          <a:p>
            <a:pPr algn="just">
              <a:spcAft>
                <a:spcPts val="0"/>
              </a:spcAft>
            </a:pPr>
            <a:r>
              <a:rPr lang="ja-JP" altLang="en-US" sz="2800" kern="100" dirty="0"/>
              <a:t>（</a:t>
            </a:r>
            <a:r>
              <a:rPr lang="en-US" altLang="ja-JP" sz="2800" kern="100" dirty="0"/>
              <a:t>2</a:t>
            </a:r>
            <a:r>
              <a:rPr lang="ja-JP" altLang="en-US" sz="2800" kern="100" dirty="0"/>
              <a:t>）物質の変化と平衡</a:t>
            </a:r>
            <a:endParaRPr lang="en-US" altLang="ja-JP" sz="2800" kern="100" dirty="0"/>
          </a:p>
          <a:p>
            <a:pPr algn="just">
              <a:spcAft>
                <a:spcPts val="0"/>
              </a:spcAft>
            </a:pPr>
            <a:r>
              <a:rPr lang="ja-JP" altLang="en-US" sz="2800" kern="100" dirty="0"/>
              <a:t>　（ｲ）化学反応と化学平衡</a:t>
            </a:r>
            <a:endParaRPr lang="ja-JP" altLang="en-US" sz="2800" dirty="0"/>
          </a:p>
        </p:txBody>
      </p:sp>
      <p:sp>
        <p:nvSpPr>
          <p:cNvPr id="4" name="正方形/長方形 3"/>
          <p:cNvSpPr/>
          <p:nvPr/>
        </p:nvSpPr>
        <p:spPr>
          <a:xfrm>
            <a:off x="493789" y="2682612"/>
            <a:ext cx="8657883" cy="830997"/>
          </a:xfrm>
          <a:prstGeom prst="rect">
            <a:avLst/>
          </a:prstGeom>
        </p:spPr>
        <p:txBody>
          <a:bodyPr wrap="square">
            <a:spAutoFit/>
          </a:bodyPr>
          <a:lstStyle/>
          <a:p>
            <a:r>
              <a:rPr lang="ja-JP" altLang="en-US" sz="2400" dirty="0"/>
              <a:t>　反応速度の表し方及び反応速度に影響を与える要因を理解すること。</a:t>
            </a:r>
            <a:endParaRPr lang="en-US" altLang="ja-JP" sz="2400" dirty="0"/>
          </a:p>
        </p:txBody>
      </p:sp>
      <p:sp>
        <p:nvSpPr>
          <p:cNvPr id="5" name="正方形/長方形 4"/>
          <p:cNvSpPr/>
          <p:nvPr/>
        </p:nvSpPr>
        <p:spPr>
          <a:xfrm>
            <a:off x="493789" y="2090827"/>
            <a:ext cx="2116285" cy="461665"/>
          </a:xfrm>
          <a:prstGeom prst="rect">
            <a:avLst/>
          </a:prstGeom>
        </p:spPr>
        <p:txBody>
          <a:bodyPr wrap="none">
            <a:spAutoFit/>
          </a:bodyPr>
          <a:lstStyle/>
          <a:p>
            <a:r>
              <a:rPr lang="ja-JP" altLang="en-US" sz="2400" dirty="0"/>
              <a:t>　㋐　反応速度</a:t>
            </a:r>
          </a:p>
        </p:txBody>
      </p:sp>
    </p:spTree>
    <p:extLst>
      <p:ext uri="{BB962C8B-B14F-4D97-AF65-F5344CB8AC3E}">
        <p14:creationId xmlns:p14="http://schemas.microsoft.com/office/powerpoint/2010/main" val="5030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この資料の活用例</a:t>
            </a:r>
          </a:p>
        </p:txBody>
      </p:sp>
      <p:sp>
        <p:nvSpPr>
          <p:cNvPr id="3" name="コンテンツ プレースホルダー 2"/>
          <p:cNvSpPr>
            <a:spLocks noGrp="1"/>
          </p:cNvSpPr>
          <p:nvPr>
            <p:ph idx="1"/>
          </p:nvPr>
        </p:nvSpPr>
        <p:spPr>
          <a:xfrm>
            <a:off x="660399" y="2160590"/>
            <a:ext cx="7940262" cy="3880773"/>
          </a:xfrm>
        </p:spPr>
        <p:txBody>
          <a:bodyPr/>
          <a:lstStyle/>
          <a:p>
            <a:pPr marL="0" indent="0">
              <a:buNone/>
            </a:pPr>
            <a:r>
              <a:rPr lang="ja-JP" altLang="en-US" dirty="0"/>
              <a:t>活性化エネルギーがより小さい経路で反応を進める働きをする触媒の活用例として、自動車排ガス中の有害な三物質を同時に無害化する三元触媒について紹介する。</a:t>
            </a:r>
            <a:endParaRPr lang="en-US" altLang="ja-JP" dirty="0"/>
          </a:p>
          <a:p>
            <a:pPr marL="0" indent="0">
              <a:buNone/>
            </a:pPr>
            <a:r>
              <a:rPr kumimoji="1" lang="ja-JP" altLang="en-US" dirty="0"/>
              <a:t>あわせて自動車排ガス中に有害物質が含まれる理由、三元触媒の導入など自動車排ガス対策の成果についても紹介する。</a:t>
            </a:r>
          </a:p>
        </p:txBody>
      </p:sp>
    </p:spTree>
    <p:extLst>
      <p:ext uri="{BB962C8B-B14F-4D97-AF65-F5344CB8AC3E}">
        <p14:creationId xmlns:p14="http://schemas.microsoft.com/office/powerpoint/2010/main" val="191131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259977" y="775980"/>
            <a:ext cx="3714003" cy="2625635"/>
          </a:xfrm>
          <a:prstGeom prst="rect">
            <a:avLst/>
          </a:prstGeom>
        </p:spPr>
      </p:pic>
      <p:sp>
        <p:nvSpPr>
          <p:cNvPr id="16" name="雲形吹き出し 15"/>
          <p:cNvSpPr/>
          <p:nvPr/>
        </p:nvSpPr>
        <p:spPr>
          <a:xfrm>
            <a:off x="5619019" y="2760876"/>
            <a:ext cx="2898386" cy="619344"/>
          </a:xfrm>
          <a:prstGeom prst="cloudCallout">
            <a:avLst>
              <a:gd name="adj1" fmla="val -59462"/>
              <a:gd name="adj2" fmla="val -58404"/>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en-US" altLang="ja-JP" dirty="0"/>
              <a:t>CO</a:t>
            </a:r>
            <a:r>
              <a:rPr kumimoji="1" lang="ja-JP" altLang="en-US" baseline="-25000" dirty="0"/>
              <a:t>２</a:t>
            </a:r>
            <a:r>
              <a:rPr kumimoji="1" lang="ja-JP" altLang="en-US" dirty="0"/>
              <a:t>、</a:t>
            </a:r>
            <a:r>
              <a:rPr lang="ja-JP" altLang="en-US" dirty="0"/>
              <a:t>Ｎ</a:t>
            </a:r>
            <a:r>
              <a:rPr lang="ja-JP" altLang="en-US" baseline="-25000" dirty="0"/>
              <a:t>２ </a:t>
            </a:r>
            <a:r>
              <a:rPr lang="ja-JP" altLang="en-US" dirty="0"/>
              <a:t>、Ｈ</a:t>
            </a:r>
            <a:r>
              <a:rPr lang="ja-JP" altLang="en-US" baseline="-25000" dirty="0"/>
              <a:t>２</a:t>
            </a:r>
            <a:r>
              <a:rPr lang="ja-JP" altLang="en-US" dirty="0"/>
              <a:t>Ｏ</a:t>
            </a:r>
            <a:endParaRPr kumimoji="1" lang="ja-JP" altLang="en-US" dirty="0"/>
          </a:p>
        </p:txBody>
      </p:sp>
      <p:sp>
        <p:nvSpPr>
          <p:cNvPr id="4" name="テキスト ボックス 3"/>
          <p:cNvSpPr txBox="1"/>
          <p:nvPr/>
        </p:nvSpPr>
        <p:spPr>
          <a:xfrm>
            <a:off x="166849" y="115382"/>
            <a:ext cx="6595075" cy="523220"/>
          </a:xfrm>
          <a:prstGeom prst="rect">
            <a:avLst/>
          </a:prstGeom>
          <a:noFill/>
        </p:spPr>
        <p:txBody>
          <a:bodyPr wrap="none" rtlCol="0">
            <a:spAutoFit/>
          </a:bodyPr>
          <a:lstStyle/>
          <a:p>
            <a:r>
              <a:rPr kumimoji="1" lang="ja-JP" altLang="en-US" sz="2800" dirty="0"/>
              <a:t>１．自動車の排気ガスを浄化する三元触媒</a:t>
            </a:r>
          </a:p>
        </p:txBody>
      </p:sp>
      <p:pic>
        <p:nvPicPr>
          <p:cNvPr id="5" name="図 4"/>
          <p:cNvPicPr>
            <a:picLocks noChangeAspect="1"/>
          </p:cNvPicPr>
          <p:nvPr/>
        </p:nvPicPr>
        <p:blipFill>
          <a:blip r:embed="rId4"/>
          <a:stretch>
            <a:fillRect/>
          </a:stretch>
        </p:blipFill>
        <p:spPr>
          <a:xfrm>
            <a:off x="6531758" y="2351179"/>
            <a:ext cx="394145" cy="170544"/>
          </a:xfrm>
          <a:prstGeom prst="rect">
            <a:avLst/>
          </a:prstGeom>
        </p:spPr>
      </p:pic>
      <p:sp>
        <p:nvSpPr>
          <p:cNvPr id="10" name="円柱 9"/>
          <p:cNvSpPr/>
          <p:nvPr/>
        </p:nvSpPr>
        <p:spPr>
          <a:xfrm rot="16200000">
            <a:off x="5799835" y="1728470"/>
            <a:ext cx="50250" cy="141596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曲折矢印 10"/>
          <p:cNvSpPr/>
          <p:nvPr/>
        </p:nvSpPr>
        <p:spPr>
          <a:xfrm flipV="1">
            <a:off x="4080978" y="2294642"/>
            <a:ext cx="747712" cy="19526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6" name="図 5"/>
          <p:cNvPicPr>
            <a:picLocks noChangeAspect="1"/>
          </p:cNvPicPr>
          <p:nvPr/>
        </p:nvPicPr>
        <p:blipFill>
          <a:blip r:embed="rId5"/>
          <a:stretch>
            <a:fillRect/>
          </a:stretch>
        </p:blipFill>
        <p:spPr>
          <a:xfrm>
            <a:off x="4712098" y="2329280"/>
            <a:ext cx="495369" cy="214342"/>
          </a:xfrm>
          <a:prstGeom prst="rect">
            <a:avLst/>
          </a:prstGeom>
        </p:spPr>
      </p:pic>
      <p:pic>
        <p:nvPicPr>
          <p:cNvPr id="8" name="図 7"/>
          <p:cNvPicPr>
            <a:picLocks noChangeAspect="1"/>
          </p:cNvPicPr>
          <p:nvPr/>
        </p:nvPicPr>
        <p:blipFill>
          <a:blip r:embed="rId6"/>
          <a:stretch>
            <a:fillRect/>
          </a:stretch>
        </p:blipFill>
        <p:spPr>
          <a:xfrm>
            <a:off x="3628365" y="1838772"/>
            <a:ext cx="704850" cy="704850"/>
          </a:xfrm>
          <a:prstGeom prst="rect">
            <a:avLst/>
          </a:prstGeom>
        </p:spPr>
      </p:pic>
      <p:sp>
        <p:nvSpPr>
          <p:cNvPr id="12" name="テキスト ボックス 11"/>
          <p:cNvSpPr txBox="1"/>
          <p:nvPr/>
        </p:nvSpPr>
        <p:spPr>
          <a:xfrm>
            <a:off x="3349740" y="1609156"/>
            <a:ext cx="1105094" cy="338554"/>
          </a:xfrm>
          <a:prstGeom prst="rect">
            <a:avLst/>
          </a:prstGeom>
          <a:noFill/>
        </p:spPr>
        <p:txBody>
          <a:bodyPr wrap="square" rtlCol="0">
            <a:spAutoFit/>
          </a:bodyPr>
          <a:lstStyle/>
          <a:p>
            <a:pPr algn="ctr"/>
            <a:r>
              <a:rPr lang="ja-JP" altLang="en-US" sz="1600" dirty="0"/>
              <a:t>エンジン</a:t>
            </a:r>
            <a:endParaRPr kumimoji="1" lang="ja-JP" altLang="en-US" sz="1600" dirty="0"/>
          </a:p>
        </p:txBody>
      </p:sp>
      <p:sp>
        <p:nvSpPr>
          <p:cNvPr id="13" name="テキスト ボックス 12"/>
          <p:cNvSpPr txBox="1"/>
          <p:nvPr/>
        </p:nvSpPr>
        <p:spPr>
          <a:xfrm>
            <a:off x="4244597" y="2627919"/>
            <a:ext cx="1744761" cy="338554"/>
          </a:xfrm>
          <a:prstGeom prst="rect">
            <a:avLst/>
          </a:prstGeom>
          <a:noFill/>
        </p:spPr>
        <p:txBody>
          <a:bodyPr wrap="square" rtlCol="0">
            <a:spAutoFit/>
          </a:bodyPr>
          <a:lstStyle/>
          <a:p>
            <a:pPr algn="ctr"/>
            <a:r>
              <a:rPr lang="ja-JP" altLang="en-US" sz="1600" b="1" dirty="0"/>
              <a:t>触媒コンバーター</a:t>
            </a:r>
          </a:p>
        </p:txBody>
      </p:sp>
      <p:sp>
        <p:nvSpPr>
          <p:cNvPr id="14" name="テキスト ボックス 13"/>
          <p:cNvSpPr txBox="1"/>
          <p:nvPr/>
        </p:nvSpPr>
        <p:spPr>
          <a:xfrm>
            <a:off x="6199595" y="2012625"/>
            <a:ext cx="1105094" cy="338554"/>
          </a:xfrm>
          <a:prstGeom prst="rect">
            <a:avLst/>
          </a:prstGeom>
          <a:noFill/>
        </p:spPr>
        <p:txBody>
          <a:bodyPr wrap="square" rtlCol="0">
            <a:spAutoFit/>
          </a:bodyPr>
          <a:lstStyle/>
          <a:p>
            <a:pPr algn="ctr"/>
            <a:r>
              <a:rPr kumimoji="1" lang="ja-JP" altLang="en-US" sz="1600" dirty="0"/>
              <a:t>マフラー</a:t>
            </a:r>
          </a:p>
        </p:txBody>
      </p:sp>
      <p:sp>
        <p:nvSpPr>
          <p:cNvPr id="15" name="雲形吹き出し 14"/>
          <p:cNvSpPr/>
          <p:nvPr/>
        </p:nvSpPr>
        <p:spPr>
          <a:xfrm>
            <a:off x="1039702" y="2520782"/>
            <a:ext cx="2680268" cy="859437"/>
          </a:xfrm>
          <a:prstGeom prst="cloudCallout">
            <a:avLst>
              <a:gd name="adj1" fmla="val 60067"/>
              <a:gd name="adj2" fmla="val -50881"/>
            </a:avLst>
          </a:prstGeom>
        </p:spPr>
        <p:style>
          <a:lnRef idx="1">
            <a:schemeClr val="dk1"/>
          </a:lnRef>
          <a:fillRef idx="2">
            <a:schemeClr val="dk1"/>
          </a:fillRef>
          <a:effectRef idx="1">
            <a:schemeClr val="dk1"/>
          </a:effectRef>
          <a:fontRef idx="minor">
            <a:schemeClr val="dk1"/>
          </a:fontRef>
        </p:style>
        <p:txBody>
          <a:bodyPr rtlCol="0" anchor="ctr"/>
          <a:lstStyle/>
          <a:p>
            <a:r>
              <a:rPr lang="ja-JP" altLang="en-US" b="1" dirty="0"/>
              <a:t>ＣＯ、ＮＯ、ＨＣ</a:t>
            </a:r>
            <a:endParaRPr kumimoji="1" lang="ja-JP" altLang="en-US" b="1" dirty="0"/>
          </a:p>
        </p:txBody>
      </p:sp>
      <p:sp>
        <p:nvSpPr>
          <p:cNvPr id="17" name="雲形吹き出し 16"/>
          <p:cNvSpPr/>
          <p:nvPr/>
        </p:nvSpPr>
        <p:spPr>
          <a:xfrm>
            <a:off x="7196664" y="2123619"/>
            <a:ext cx="713503" cy="238955"/>
          </a:xfrm>
          <a:prstGeom prst="cloudCallout">
            <a:avLst>
              <a:gd name="adj1" fmla="val -63942"/>
              <a:gd name="adj2" fmla="val 65563"/>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8" name="テキスト ボックス 17"/>
          <p:cNvSpPr txBox="1"/>
          <p:nvPr/>
        </p:nvSpPr>
        <p:spPr>
          <a:xfrm>
            <a:off x="508955" y="880793"/>
            <a:ext cx="2980097" cy="1015663"/>
          </a:xfrm>
          <a:prstGeom prst="rect">
            <a:avLst/>
          </a:prstGeom>
          <a:noFill/>
        </p:spPr>
        <p:txBody>
          <a:bodyPr wrap="square" rtlCol="0">
            <a:spAutoFit/>
          </a:bodyPr>
          <a:lstStyle/>
          <a:p>
            <a:r>
              <a:rPr kumimoji="1" lang="ja-JP" altLang="en-US" sz="2000" dirty="0"/>
              <a:t>エンジンでガソリンを燃焼することにより、有害な物質を含む排気ガスが発生</a:t>
            </a:r>
          </a:p>
        </p:txBody>
      </p:sp>
      <p:sp>
        <p:nvSpPr>
          <p:cNvPr id="19" name="テキスト ボックス 18"/>
          <p:cNvSpPr txBox="1"/>
          <p:nvPr/>
        </p:nvSpPr>
        <p:spPr>
          <a:xfrm>
            <a:off x="6925903" y="915651"/>
            <a:ext cx="2980097" cy="707886"/>
          </a:xfrm>
          <a:prstGeom prst="rect">
            <a:avLst/>
          </a:prstGeom>
          <a:noFill/>
        </p:spPr>
        <p:txBody>
          <a:bodyPr wrap="square" rtlCol="0">
            <a:spAutoFit/>
          </a:bodyPr>
          <a:lstStyle/>
          <a:p>
            <a:r>
              <a:rPr kumimoji="1" lang="ja-JP" altLang="en-US" sz="2000" dirty="0"/>
              <a:t>触媒で浄化された無害なガスを排出</a:t>
            </a:r>
          </a:p>
        </p:txBody>
      </p:sp>
      <p:sp>
        <p:nvSpPr>
          <p:cNvPr id="20" name="上矢印吹き出し 19"/>
          <p:cNvSpPr/>
          <p:nvPr/>
        </p:nvSpPr>
        <p:spPr>
          <a:xfrm>
            <a:off x="2420429" y="2941924"/>
            <a:ext cx="5393096" cy="1302652"/>
          </a:xfrm>
          <a:prstGeom prst="upArrow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触媒上の反応により、</a:t>
            </a:r>
            <a:r>
              <a:rPr lang="ja-JP" altLang="en-US" dirty="0"/>
              <a:t>３つの有害物質を同時に無害化</a:t>
            </a:r>
            <a:endParaRPr lang="en-US" altLang="ja-JP" dirty="0"/>
          </a:p>
          <a:p>
            <a:pPr algn="ctr"/>
            <a:r>
              <a:rPr lang="ja-JP" altLang="en-US" dirty="0"/>
              <a:t>→排気ガスの規制をクリア</a:t>
            </a:r>
            <a:endParaRPr kumimoji="1" lang="ja-JP" altLang="en-US" dirty="0"/>
          </a:p>
        </p:txBody>
      </p:sp>
      <p:pic>
        <p:nvPicPr>
          <p:cNvPr id="22" name="図 21"/>
          <p:cNvPicPr>
            <a:picLocks noChangeAspect="1"/>
          </p:cNvPicPr>
          <p:nvPr/>
        </p:nvPicPr>
        <p:blipFill>
          <a:blip r:embed="rId7"/>
          <a:stretch>
            <a:fillRect/>
          </a:stretch>
        </p:blipFill>
        <p:spPr>
          <a:xfrm>
            <a:off x="7685938" y="3665034"/>
            <a:ext cx="1988150" cy="1159083"/>
          </a:xfrm>
          <a:prstGeom prst="rect">
            <a:avLst/>
          </a:prstGeom>
        </p:spPr>
      </p:pic>
      <p:sp>
        <p:nvSpPr>
          <p:cNvPr id="3" name="テキスト ボックス 2"/>
          <p:cNvSpPr txBox="1"/>
          <p:nvPr/>
        </p:nvSpPr>
        <p:spPr>
          <a:xfrm>
            <a:off x="2778466" y="4417271"/>
            <a:ext cx="3421129" cy="584775"/>
          </a:xfrm>
          <a:prstGeom prst="rect">
            <a:avLst/>
          </a:prstGeom>
          <a:noFill/>
        </p:spPr>
        <p:txBody>
          <a:bodyPr wrap="none" rtlCol="0">
            <a:spAutoFit/>
          </a:bodyPr>
          <a:lstStyle/>
          <a:p>
            <a:pPr algn="ctr"/>
            <a:r>
              <a:rPr kumimoji="1" lang="ja-JP" altLang="en-US" sz="3200" dirty="0"/>
              <a:t>ＣＯ＋</a:t>
            </a:r>
            <a:r>
              <a:rPr kumimoji="1" lang="en-US" altLang="ja-JP" sz="3200" dirty="0"/>
              <a:t>1/2</a:t>
            </a:r>
            <a:r>
              <a:rPr kumimoji="1" lang="ja-JP" altLang="en-US" sz="3200" dirty="0"/>
              <a:t>Ｏ</a:t>
            </a:r>
            <a:r>
              <a:rPr kumimoji="1" lang="en-US" altLang="ja-JP" sz="3200" baseline="-25000" dirty="0"/>
              <a:t>2</a:t>
            </a:r>
            <a:r>
              <a:rPr kumimoji="1" lang="ja-JP" altLang="en-US" sz="3200" dirty="0"/>
              <a:t>→ＣＯ</a:t>
            </a:r>
            <a:r>
              <a:rPr lang="en-US" altLang="ja-JP" sz="3200" baseline="-25000" dirty="0"/>
              <a:t>2</a:t>
            </a:r>
            <a:endParaRPr kumimoji="1" lang="ja-JP" altLang="en-US" sz="3200" dirty="0"/>
          </a:p>
        </p:txBody>
      </p:sp>
      <p:sp>
        <p:nvSpPr>
          <p:cNvPr id="21" name="テキスト ボックス 20"/>
          <p:cNvSpPr txBox="1"/>
          <p:nvPr/>
        </p:nvSpPr>
        <p:spPr>
          <a:xfrm>
            <a:off x="2649227" y="5191447"/>
            <a:ext cx="4822154" cy="584775"/>
          </a:xfrm>
          <a:prstGeom prst="rect">
            <a:avLst/>
          </a:prstGeom>
          <a:noFill/>
        </p:spPr>
        <p:txBody>
          <a:bodyPr wrap="none" rtlCol="0">
            <a:spAutoFit/>
          </a:bodyPr>
          <a:lstStyle/>
          <a:p>
            <a:pPr algn="ctr"/>
            <a:r>
              <a:rPr lang="ja-JP" altLang="en-US" sz="3200" dirty="0"/>
              <a:t>２Ｎ</a:t>
            </a:r>
            <a:r>
              <a:rPr kumimoji="1" lang="ja-JP" altLang="en-US" sz="3200" dirty="0"/>
              <a:t>Ｏ＋２</a:t>
            </a:r>
            <a:r>
              <a:rPr lang="ja-JP" altLang="en-US" sz="3200" dirty="0"/>
              <a:t>ＣＯ</a:t>
            </a:r>
            <a:r>
              <a:rPr kumimoji="1" lang="ja-JP" altLang="en-US" sz="3200" dirty="0"/>
              <a:t>→２ＣＯ</a:t>
            </a:r>
            <a:r>
              <a:rPr lang="en-US" altLang="ja-JP" sz="3200" baseline="-25000" dirty="0"/>
              <a:t>2</a:t>
            </a:r>
            <a:r>
              <a:rPr lang="ja-JP" altLang="en-US" sz="3200" dirty="0"/>
              <a:t> ＋Ｎ</a:t>
            </a:r>
            <a:r>
              <a:rPr lang="en-US" altLang="ja-JP" sz="3200" baseline="-25000" dirty="0"/>
              <a:t>2</a:t>
            </a:r>
            <a:endParaRPr kumimoji="1" lang="ja-JP" altLang="en-US" sz="3200" dirty="0"/>
          </a:p>
        </p:txBody>
      </p:sp>
      <p:sp>
        <p:nvSpPr>
          <p:cNvPr id="23" name="テキスト ボックス 22"/>
          <p:cNvSpPr txBox="1"/>
          <p:nvPr/>
        </p:nvSpPr>
        <p:spPr>
          <a:xfrm>
            <a:off x="2183132" y="5957270"/>
            <a:ext cx="5754344" cy="584775"/>
          </a:xfrm>
          <a:prstGeom prst="rect">
            <a:avLst/>
          </a:prstGeom>
          <a:noFill/>
        </p:spPr>
        <p:txBody>
          <a:bodyPr wrap="square" rtlCol="0">
            <a:spAutoFit/>
          </a:bodyPr>
          <a:lstStyle/>
          <a:p>
            <a:pPr algn="ctr"/>
            <a:r>
              <a:rPr kumimoji="1" lang="ja-JP" altLang="en-US" sz="3200" dirty="0"/>
              <a:t>２ＨＣ＋</a:t>
            </a:r>
            <a:r>
              <a:rPr lang="en-US" altLang="ja-JP" sz="3200" dirty="0"/>
              <a:t>5</a:t>
            </a:r>
            <a:r>
              <a:rPr kumimoji="1" lang="en-US" altLang="ja-JP" sz="3200" dirty="0"/>
              <a:t>/2</a:t>
            </a:r>
            <a:r>
              <a:rPr kumimoji="1" lang="ja-JP" altLang="en-US" sz="3200" dirty="0"/>
              <a:t>Ｏ</a:t>
            </a:r>
            <a:r>
              <a:rPr kumimoji="1" lang="en-US" altLang="ja-JP" sz="3200" baseline="-25000" dirty="0"/>
              <a:t>2</a:t>
            </a:r>
            <a:r>
              <a:rPr kumimoji="1" lang="ja-JP" altLang="en-US" sz="3200" dirty="0"/>
              <a:t>→２ＣＯ</a:t>
            </a:r>
            <a:r>
              <a:rPr lang="en-US" altLang="ja-JP" sz="3200" baseline="-25000" dirty="0"/>
              <a:t>2</a:t>
            </a:r>
            <a:r>
              <a:rPr lang="ja-JP" altLang="en-US" sz="3200" dirty="0"/>
              <a:t>＋Ｈ</a:t>
            </a:r>
            <a:r>
              <a:rPr lang="en-US" altLang="ja-JP" sz="3200" baseline="-25000" dirty="0"/>
              <a:t>2</a:t>
            </a:r>
            <a:r>
              <a:rPr lang="ja-JP" altLang="en-US" sz="3200" dirty="0"/>
              <a:t>Ｏ</a:t>
            </a:r>
            <a:endParaRPr kumimoji="1" lang="ja-JP" altLang="en-US" sz="3200" dirty="0"/>
          </a:p>
        </p:txBody>
      </p:sp>
      <p:sp>
        <p:nvSpPr>
          <p:cNvPr id="24" name="正方形/長方形 23"/>
          <p:cNvSpPr/>
          <p:nvPr/>
        </p:nvSpPr>
        <p:spPr>
          <a:xfrm>
            <a:off x="904787" y="6558095"/>
            <a:ext cx="8605359" cy="369332"/>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ea typeface="游明朝" panose="02020400000000000000" pitchFamily="18" charset="-128"/>
                <a:cs typeface="游明朝" panose="02020400000000000000" pitchFamily="18" charset="-128"/>
              </a:rPr>
              <a:t>※</a:t>
            </a:r>
            <a:r>
              <a:rPr lang="ja-JP" altLang="ja-JP" dirty="0" smtClean="0">
                <a:ea typeface="游明朝" panose="02020400000000000000" pitchFamily="18" charset="-128"/>
                <a:cs typeface="游明朝" panose="02020400000000000000" pitchFamily="18" charset="-128"/>
              </a:rPr>
              <a:t>エンジン</a:t>
            </a:r>
            <a:r>
              <a:rPr lang="ja-JP" altLang="ja-JP" dirty="0">
                <a:ea typeface="游明朝" panose="02020400000000000000" pitchFamily="18" charset="-128"/>
                <a:cs typeface="游明朝" panose="02020400000000000000" pitchFamily="18" charset="-128"/>
              </a:rPr>
              <a:t>から排出される酸素が無い状態でのみ有効</a:t>
            </a:r>
            <a:endParaRPr lang="ja-JP" altLang="en-US" dirty="0"/>
          </a:p>
        </p:txBody>
      </p:sp>
    </p:spTree>
    <p:extLst>
      <p:ext uri="{BB962C8B-B14F-4D97-AF65-F5344CB8AC3E}">
        <p14:creationId xmlns:p14="http://schemas.microsoft.com/office/powerpoint/2010/main" val="4147093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6849" y="115382"/>
            <a:ext cx="3310522" cy="523220"/>
          </a:xfrm>
          <a:prstGeom prst="rect">
            <a:avLst/>
          </a:prstGeom>
          <a:noFill/>
        </p:spPr>
        <p:txBody>
          <a:bodyPr wrap="none" rtlCol="0">
            <a:spAutoFit/>
          </a:bodyPr>
          <a:lstStyle/>
          <a:p>
            <a:r>
              <a:rPr lang="ja-JP" altLang="en-US" sz="2800" dirty="0"/>
              <a:t>２</a:t>
            </a:r>
            <a:r>
              <a:rPr kumimoji="1" lang="ja-JP" altLang="en-US" sz="2800" dirty="0"/>
              <a:t>．三元触媒のしくみ</a:t>
            </a:r>
          </a:p>
        </p:txBody>
      </p:sp>
      <p:pic>
        <p:nvPicPr>
          <p:cNvPr id="3" name="図 2"/>
          <p:cNvPicPr>
            <a:picLocks noChangeAspect="1"/>
          </p:cNvPicPr>
          <p:nvPr/>
        </p:nvPicPr>
        <p:blipFill>
          <a:blip r:embed="rId2"/>
          <a:stretch>
            <a:fillRect/>
          </a:stretch>
        </p:blipFill>
        <p:spPr>
          <a:xfrm>
            <a:off x="3891441" y="930327"/>
            <a:ext cx="1819529" cy="771633"/>
          </a:xfrm>
          <a:prstGeom prst="rect">
            <a:avLst/>
          </a:prstGeom>
        </p:spPr>
      </p:pic>
      <p:pic>
        <p:nvPicPr>
          <p:cNvPr id="4" name="図 3"/>
          <p:cNvPicPr>
            <a:picLocks noChangeAspect="1"/>
          </p:cNvPicPr>
          <p:nvPr/>
        </p:nvPicPr>
        <p:blipFill>
          <a:blip r:embed="rId3"/>
          <a:stretch>
            <a:fillRect/>
          </a:stretch>
        </p:blipFill>
        <p:spPr>
          <a:xfrm>
            <a:off x="858567" y="1936976"/>
            <a:ext cx="908919" cy="588124"/>
          </a:xfrm>
          <a:prstGeom prst="rect">
            <a:avLst/>
          </a:prstGeom>
        </p:spPr>
      </p:pic>
      <p:sp>
        <p:nvSpPr>
          <p:cNvPr id="5" name="テキスト ボックス 4"/>
          <p:cNvSpPr txBox="1"/>
          <p:nvPr/>
        </p:nvSpPr>
        <p:spPr>
          <a:xfrm>
            <a:off x="426297" y="1193348"/>
            <a:ext cx="2101200" cy="707886"/>
          </a:xfrm>
          <a:prstGeom prst="rect">
            <a:avLst/>
          </a:prstGeom>
          <a:noFill/>
        </p:spPr>
        <p:txBody>
          <a:bodyPr wrap="square" rtlCol="0">
            <a:spAutoFit/>
          </a:bodyPr>
          <a:lstStyle/>
          <a:p>
            <a:r>
              <a:rPr kumimoji="1" lang="ja-JP" altLang="en-US" sz="2000" dirty="0"/>
              <a:t>排気ガス中の</a:t>
            </a:r>
            <a:endParaRPr kumimoji="1" lang="en-US" altLang="ja-JP" sz="2000" dirty="0"/>
          </a:p>
          <a:p>
            <a:r>
              <a:rPr kumimoji="1" lang="ja-JP" altLang="en-US" sz="2000" dirty="0"/>
              <a:t>有害物質</a:t>
            </a:r>
          </a:p>
        </p:txBody>
      </p:sp>
      <p:sp>
        <p:nvSpPr>
          <p:cNvPr id="6" name="テキスト ボックス 5"/>
          <p:cNvSpPr txBox="1"/>
          <p:nvPr/>
        </p:nvSpPr>
        <p:spPr>
          <a:xfrm>
            <a:off x="347769" y="2501312"/>
            <a:ext cx="2046465" cy="400110"/>
          </a:xfrm>
          <a:prstGeom prst="rect">
            <a:avLst/>
          </a:prstGeom>
          <a:noFill/>
        </p:spPr>
        <p:txBody>
          <a:bodyPr wrap="square" rtlCol="0">
            <a:spAutoFit/>
          </a:bodyPr>
          <a:lstStyle/>
          <a:p>
            <a:r>
              <a:rPr lang="ja-JP" altLang="en-US" sz="2000" dirty="0"/>
              <a:t>一酸化炭素 ＣＯ</a:t>
            </a:r>
            <a:endParaRPr kumimoji="1" lang="ja-JP" altLang="en-US" sz="2000" dirty="0"/>
          </a:p>
        </p:txBody>
      </p:sp>
      <p:pic>
        <p:nvPicPr>
          <p:cNvPr id="7" name="図 6"/>
          <p:cNvPicPr>
            <a:picLocks noChangeAspect="1"/>
          </p:cNvPicPr>
          <p:nvPr/>
        </p:nvPicPr>
        <p:blipFill>
          <a:blip r:embed="rId4"/>
          <a:stretch>
            <a:fillRect/>
          </a:stretch>
        </p:blipFill>
        <p:spPr>
          <a:xfrm>
            <a:off x="913201" y="3312997"/>
            <a:ext cx="915602" cy="581441"/>
          </a:xfrm>
          <a:prstGeom prst="rect">
            <a:avLst/>
          </a:prstGeom>
        </p:spPr>
      </p:pic>
      <p:sp>
        <p:nvSpPr>
          <p:cNvPr id="8" name="テキスト ボックス 7"/>
          <p:cNvSpPr txBox="1"/>
          <p:nvPr/>
        </p:nvSpPr>
        <p:spPr>
          <a:xfrm>
            <a:off x="426297" y="3864445"/>
            <a:ext cx="2179728" cy="400110"/>
          </a:xfrm>
          <a:prstGeom prst="rect">
            <a:avLst/>
          </a:prstGeom>
          <a:noFill/>
        </p:spPr>
        <p:txBody>
          <a:bodyPr wrap="square" rtlCol="0">
            <a:spAutoFit/>
          </a:bodyPr>
          <a:lstStyle/>
          <a:p>
            <a:r>
              <a:rPr lang="ja-JP" altLang="en-US" sz="2000" dirty="0"/>
              <a:t>一酸化窒素 ＮＯ</a:t>
            </a:r>
            <a:endParaRPr kumimoji="1" lang="ja-JP" altLang="en-US" sz="2000" dirty="0"/>
          </a:p>
        </p:txBody>
      </p:sp>
      <p:pic>
        <p:nvPicPr>
          <p:cNvPr id="9" name="図 8"/>
          <p:cNvPicPr>
            <a:picLocks noChangeAspect="1"/>
          </p:cNvPicPr>
          <p:nvPr/>
        </p:nvPicPr>
        <p:blipFill>
          <a:blip r:embed="rId5"/>
          <a:stretch>
            <a:fillRect/>
          </a:stretch>
        </p:blipFill>
        <p:spPr>
          <a:xfrm>
            <a:off x="1012103" y="4680176"/>
            <a:ext cx="708422" cy="588124"/>
          </a:xfrm>
          <a:prstGeom prst="rect">
            <a:avLst/>
          </a:prstGeom>
        </p:spPr>
      </p:pic>
      <p:sp>
        <p:nvSpPr>
          <p:cNvPr id="10" name="テキスト ボックス 9"/>
          <p:cNvSpPr txBox="1"/>
          <p:nvPr/>
        </p:nvSpPr>
        <p:spPr>
          <a:xfrm>
            <a:off x="558900" y="5249108"/>
            <a:ext cx="2047125" cy="400110"/>
          </a:xfrm>
          <a:prstGeom prst="rect">
            <a:avLst/>
          </a:prstGeom>
          <a:noFill/>
        </p:spPr>
        <p:txBody>
          <a:bodyPr wrap="square" rtlCol="0">
            <a:spAutoFit/>
          </a:bodyPr>
          <a:lstStyle/>
          <a:p>
            <a:r>
              <a:rPr lang="ja-JP" altLang="en-US" sz="2000" dirty="0"/>
              <a:t>炭化水素　</a:t>
            </a:r>
            <a:r>
              <a:rPr kumimoji="1" lang="ja-JP" altLang="en-US" sz="2000" dirty="0"/>
              <a:t>ＨＣ</a:t>
            </a:r>
          </a:p>
        </p:txBody>
      </p:sp>
      <p:sp>
        <p:nvSpPr>
          <p:cNvPr id="12" name="右矢印 11"/>
          <p:cNvSpPr/>
          <p:nvPr/>
        </p:nvSpPr>
        <p:spPr>
          <a:xfrm>
            <a:off x="2673629" y="1116941"/>
            <a:ext cx="993913" cy="398404"/>
          </a:xfrm>
          <a:prstGeom prst="right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373380" y="1280543"/>
            <a:ext cx="1882579" cy="461665"/>
          </a:xfrm>
          <a:prstGeom prst="rect">
            <a:avLst/>
          </a:prstGeom>
          <a:noFill/>
        </p:spPr>
        <p:txBody>
          <a:bodyPr wrap="square" rtlCol="0">
            <a:spAutoFit/>
          </a:bodyPr>
          <a:lstStyle/>
          <a:p>
            <a:pPr algn="ctr"/>
            <a:r>
              <a:rPr kumimoji="1" lang="ja-JP" altLang="en-US" sz="2400" dirty="0"/>
              <a:t>無害な物質</a:t>
            </a:r>
          </a:p>
        </p:txBody>
      </p:sp>
      <p:pic>
        <p:nvPicPr>
          <p:cNvPr id="14" name="図 13"/>
          <p:cNvPicPr>
            <a:picLocks noChangeAspect="1"/>
          </p:cNvPicPr>
          <p:nvPr/>
        </p:nvPicPr>
        <p:blipFill>
          <a:blip r:embed="rId6"/>
          <a:stretch>
            <a:fillRect/>
          </a:stretch>
        </p:blipFill>
        <p:spPr>
          <a:xfrm>
            <a:off x="7708691" y="1936976"/>
            <a:ext cx="1129466" cy="588124"/>
          </a:xfrm>
          <a:prstGeom prst="rect">
            <a:avLst/>
          </a:prstGeom>
        </p:spPr>
      </p:pic>
      <p:sp>
        <p:nvSpPr>
          <p:cNvPr id="15" name="テキスト ボックス 14"/>
          <p:cNvSpPr txBox="1"/>
          <p:nvPr/>
        </p:nvSpPr>
        <p:spPr>
          <a:xfrm>
            <a:off x="7394713" y="2479940"/>
            <a:ext cx="2046777" cy="400110"/>
          </a:xfrm>
          <a:prstGeom prst="rect">
            <a:avLst/>
          </a:prstGeom>
          <a:noFill/>
        </p:spPr>
        <p:txBody>
          <a:bodyPr wrap="square" rtlCol="0">
            <a:spAutoFit/>
          </a:bodyPr>
          <a:lstStyle/>
          <a:p>
            <a:r>
              <a:rPr lang="ja-JP" altLang="en-US" sz="2000" dirty="0"/>
              <a:t>二酸化炭素 ＣＯ</a:t>
            </a:r>
            <a:r>
              <a:rPr lang="ja-JP" altLang="en-US" sz="2000" baseline="-25000" dirty="0"/>
              <a:t>２</a:t>
            </a:r>
            <a:endParaRPr kumimoji="1" lang="ja-JP" altLang="en-US" sz="2000" baseline="-25000" dirty="0"/>
          </a:p>
        </p:txBody>
      </p:sp>
      <p:pic>
        <p:nvPicPr>
          <p:cNvPr id="16" name="図 15"/>
          <p:cNvPicPr>
            <a:picLocks noChangeAspect="1"/>
          </p:cNvPicPr>
          <p:nvPr/>
        </p:nvPicPr>
        <p:blipFill>
          <a:blip r:embed="rId7"/>
          <a:stretch>
            <a:fillRect/>
          </a:stretch>
        </p:blipFill>
        <p:spPr>
          <a:xfrm>
            <a:off x="7802256" y="3374580"/>
            <a:ext cx="942335" cy="581441"/>
          </a:xfrm>
          <a:prstGeom prst="rect">
            <a:avLst/>
          </a:prstGeom>
        </p:spPr>
      </p:pic>
      <p:sp>
        <p:nvSpPr>
          <p:cNvPr id="17" name="テキスト ボックス 16"/>
          <p:cNvSpPr txBox="1"/>
          <p:nvPr/>
        </p:nvSpPr>
        <p:spPr>
          <a:xfrm>
            <a:off x="7783154" y="3956021"/>
            <a:ext cx="1559059" cy="400110"/>
          </a:xfrm>
          <a:prstGeom prst="rect">
            <a:avLst/>
          </a:prstGeom>
          <a:noFill/>
        </p:spPr>
        <p:txBody>
          <a:bodyPr wrap="square" rtlCol="0">
            <a:spAutoFit/>
          </a:bodyPr>
          <a:lstStyle/>
          <a:p>
            <a:r>
              <a:rPr lang="ja-JP" altLang="en-US" sz="2000" dirty="0"/>
              <a:t>窒素 Ｎ</a:t>
            </a:r>
            <a:r>
              <a:rPr lang="ja-JP" altLang="en-US" sz="2000" baseline="-25000" dirty="0"/>
              <a:t>２</a:t>
            </a:r>
            <a:endParaRPr kumimoji="1" lang="ja-JP" altLang="en-US" sz="2000" baseline="-25000" dirty="0"/>
          </a:p>
        </p:txBody>
      </p:sp>
      <p:pic>
        <p:nvPicPr>
          <p:cNvPr id="18" name="図 17"/>
          <p:cNvPicPr>
            <a:picLocks noChangeAspect="1"/>
          </p:cNvPicPr>
          <p:nvPr/>
        </p:nvPicPr>
        <p:blipFill>
          <a:blip r:embed="rId8"/>
          <a:stretch>
            <a:fillRect/>
          </a:stretch>
        </p:blipFill>
        <p:spPr>
          <a:xfrm>
            <a:off x="8030632" y="4849353"/>
            <a:ext cx="568074" cy="441093"/>
          </a:xfrm>
          <a:prstGeom prst="rect">
            <a:avLst/>
          </a:prstGeom>
        </p:spPr>
      </p:pic>
      <p:sp>
        <p:nvSpPr>
          <p:cNvPr id="19" name="テキスト ボックス 18"/>
          <p:cNvSpPr txBox="1"/>
          <p:nvPr/>
        </p:nvSpPr>
        <p:spPr>
          <a:xfrm>
            <a:off x="7757578" y="5249108"/>
            <a:ext cx="1682256" cy="400110"/>
          </a:xfrm>
          <a:prstGeom prst="rect">
            <a:avLst/>
          </a:prstGeom>
          <a:noFill/>
        </p:spPr>
        <p:txBody>
          <a:bodyPr wrap="square" rtlCol="0">
            <a:spAutoFit/>
          </a:bodyPr>
          <a:lstStyle/>
          <a:p>
            <a:r>
              <a:rPr lang="ja-JP" altLang="en-US" sz="2000" dirty="0"/>
              <a:t>水　Ｈ</a:t>
            </a:r>
            <a:r>
              <a:rPr lang="ja-JP" altLang="en-US" sz="2000" baseline="-25000" dirty="0"/>
              <a:t>２</a:t>
            </a:r>
            <a:r>
              <a:rPr lang="ja-JP" altLang="en-US" sz="2000" dirty="0"/>
              <a:t>Ｏ</a:t>
            </a:r>
            <a:endParaRPr kumimoji="1" lang="ja-JP" altLang="en-US" sz="2000" baseline="-25000" dirty="0"/>
          </a:p>
        </p:txBody>
      </p:sp>
      <p:sp>
        <p:nvSpPr>
          <p:cNvPr id="20" name="右矢印 19"/>
          <p:cNvSpPr/>
          <p:nvPr/>
        </p:nvSpPr>
        <p:spPr>
          <a:xfrm>
            <a:off x="6003235" y="1116941"/>
            <a:ext cx="993913" cy="398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6003235" y="677993"/>
            <a:ext cx="1882579" cy="400110"/>
          </a:xfrm>
          <a:prstGeom prst="rect">
            <a:avLst/>
          </a:prstGeom>
          <a:noFill/>
        </p:spPr>
        <p:txBody>
          <a:bodyPr wrap="square" rtlCol="0">
            <a:spAutoFit/>
          </a:bodyPr>
          <a:lstStyle/>
          <a:p>
            <a:r>
              <a:rPr kumimoji="1" lang="ja-JP" altLang="en-US" sz="2000" dirty="0"/>
              <a:t>マフラーへ</a:t>
            </a:r>
          </a:p>
        </p:txBody>
      </p:sp>
      <p:sp>
        <p:nvSpPr>
          <p:cNvPr id="22" name="テキスト ボックス 21"/>
          <p:cNvSpPr txBox="1"/>
          <p:nvPr/>
        </p:nvSpPr>
        <p:spPr>
          <a:xfrm>
            <a:off x="2428681" y="788466"/>
            <a:ext cx="1882579" cy="400110"/>
          </a:xfrm>
          <a:prstGeom prst="rect">
            <a:avLst/>
          </a:prstGeom>
          <a:noFill/>
        </p:spPr>
        <p:txBody>
          <a:bodyPr wrap="square" rtlCol="0">
            <a:spAutoFit/>
          </a:bodyPr>
          <a:lstStyle/>
          <a:p>
            <a:r>
              <a:rPr lang="ja-JP" altLang="en-US" sz="2000" dirty="0"/>
              <a:t>エンジンから</a:t>
            </a:r>
            <a:endParaRPr kumimoji="1" lang="ja-JP" altLang="en-US" sz="2000" dirty="0"/>
          </a:p>
        </p:txBody>
      </p:sp>
      <p:pic>
        <p:nvPicPr>
          <p:cNvPr id="23" name="図 22"/>
          <p:cNvPicPr>
            <a:picLocks noChangeAspect="1"/>
          </p:cNvPicPr>
          <p:nvPr/>
        </p:nvPicPr>
        <p:blipFill>
          <a:blip r:embed="rId9"/>
          <a:stretch>
            <a:fillRect/>
          </a:stretch>
        </p:blipFill>
        <p:spPr>
          <a:xfrm rot="20651539">
            <a:off x="4018297" y="3917342"/>
            <a:ext cx="2502578" cy="1070145"/>
          </a:xfrm>
          <a:prstGeom prst="rect">
            <a:avLst/>
          </a:prstGeom>
        </p:spPr>
      </p:pic>
      <p:sp>
        <p:nvSpPr>
          <p:cNvPr id="24" name="テキスト ボックス 23"/>
          <p:cNvSpPr txBox="1"/>
          <p:nvPr/>
        </p:nvSpPr>
        <p:spPr>
          <a:xfrm>
            <a:off x="2334678" y="5196411"/>
            <a:ext cx="5448476" cy="1815882"/>
          </a:xfrm>
          <a:prstGeom prst="rect">
            <a:avLst/>
          </a:prstGeom>
          <a:noFill/>
        </p:spPr>
        <p:txBody>
          <a:bodyPr wrap="square" rtlCol="0">
            <a:spAutoFit/>
          </a:bodyPr>
          <a:lstStyle/>
          <a:p>
            <a:r>
              <a:rPr kumimoji="1" lang="ja-JP" altLang="en-US" sz="1600" dirty="0"/>
              <a:t>内部は、表面積を大きくした</a:t>
            </a:r>
            <a:r>
              <a:rPr lang="ja-JP" altLang="en-US" sz="1600" dirty="0"/>
              <a:t>担体表面に</a:t>
            </a:r>
            <a:r>
              <a:rPr kumimoji="1" lang="ja-JP" altLang="en-US" sz="1600" dirty="0"/>
              <a:t>白金</a:t>
            </a:r>
            <a:r>
              <a:rPr kumimoji="1" lang="en-US" altLang="ja-JP" sz="1600" dirty="0"/>
              <a:t>Pt</a:t>
            </a:r>
            <a:r>
              <a:rPr kumimoji="1" lang="ja-JP" altLang="en-US" sz="1600" dirty="0"/>
              <a:t>　パラジウム</a:t>
            </a:r>
            <a:r>
              <a:rPr kumimoji="1" lang="en-US" altLang="ja-JP" sz="1600" dirty="0" err="1"/>
              <a:t>Pd</a:t>
            </a:r>
            <a:r>
              <a:rPr kumimoji="1" lang="ja-JP" altLang="en-US" sz="1600" dirty="0"/>
              <a:t>　ロジウム</a:t>
            </a:r>
            <a:r>
              <a:rPr kumimoji="1" lang="en-US" altLang="ja-JP" sz="1600" dirty="0"/>
              <a:t>Rh</a:t>
            </a:r>
            <a:r>
              <a:rPr kumimoji="1" lang="ja-JP" altLang="en-US" sz="1600" dirty="0"/>
              <a:t>などの貴金属をコーティングしてある。</a:t>
            </a:r>
            <a:endParaRPr kumimoji="1" lang="en-US" altLang="ja-JP" sz="1600" dirty="0"/>
          </a:p>
          <a:p>
            <a:pPr lvl="0" eaLnBrk="0" fontAlgn="base" hangingPunct="0">
              <a:spcBef>
                <a:spcPct val="0"/>
              </a:spcBef>
              <a:spcAft>
                <a:spcPct val="0"/>
              </a:spcAft>
            </a:pPr>
            <a:r>
              <a:rPr kumimoji="0" lang="ja-JP" altLang="ja-JP" sz="1600" dirty="0">
                <a:solidFill>
                  <a:srgbClr val="001D35"/>
                </a:solidFill>
                <a:latin typeface="Arial" panose="020B0604020202020204" pitchFamily="34" charset="0"/>
                <a:cs typeface="Arial" panose="020B0604020202020204" pitchFamily="34" charset="0"/>
              </a:rPr>
              <a:t>排気ガス中の有害成分が触媒金属の表面に引き寄せられ、原子レベルで分解して表面に吸着</a:t>
            </a:r>
            <a:r>
              <a:rPr kumimoji="0" lang="ja-JP" altLang="en-US" sz="1600" dirty="0">
                <a:solidFill>
                  <a:srgbClr val="001D35"/>
                </a:solidFill>
                <a:latin typeface="Arial" panose="020B0604020202020204" pitchFamily="34" charset="0"/>
                <a:cs typeface="Arial" panose="020B0604020202020204" pitchFamily="34" charset="0"/>
              </a:rPr>
              <a:t>する。</a:t>
            </a:r>
            <a:r>
              <a:rPr kumimoji="0" lang="ja-JP" altLang="ja-JP" sz="1600" dirty="0">
                <a:solidFill>
                  <a:srgbClr val="001D35"/>
                </a:solidFill>
                <a:latin typeface="Arial" panose="020B0604020202020204" pitchFamily="34" charset="0"/>
                <a:cs typeface="Arial" panose="020B0604020202020204" pitchFamily="34" charset="0"/>
              </a:rPr>
              <a:t>﻿</a:t>
            </a:r>
          </a:p>
          <a:p>
            <a:pPr lvl="0" eaLnBrk="0" fontAlgn="base" hangingPunct="0">
              <a:spcBef>
                <a:spcPct val="0"/>
              </a:spcBef>
              <a:spcAft>
                <a:spcPct val="0"/>
              </a:spcAft>
            </a:pPr>
            <a:r>
              <a:rPr kumimoji="0" lang="ja-JP" altLang="ja-JP" sz="1600" dirty="0">
                <a:solidFill>
                  <a:srgbClr val="001D35"/>
                </a:solidFill>
                <a:latin typeface="Arial" panose="020B0604020202020204" pitchFamily="34" charset="0"/>
                <a:cs typeface="Arial" panose="020B0604020202020204" pitchFamily="34" charset="0"/>
              </a:rPr>
              <a:t>これにより酸化反応、還元反応をしやすくして、有害成分を無害な</a:t>
            </a:r>
            <a:r>
              <a:rPr kumimoji="0" lang="ja-JP" altLang="en-US" sz="1600" dirty="0">
                <a:solidFill>
                  <a:srgbClr val="001D35"/>
                </a:solidFill>
                <a:latin typeface="Arial" panose="020B0604020202020204" pitchFamily="34" charset="0"/>
                <a:cs typeface="Arial" panose="020B0604020202020204" pitchFamily="34" charset="0"/>
              </a:rPr>
              <a:t>物質に浄化される。</a:t>
            </a:r>
            <a:endParaRPr kumimoji="1" lang="en-US" altLang="ja-JP" sz="1600" dirty="0"/>
          </a:p>
          <a:p>
            <a:endParaRPr kumimoji="1" lang="ja-JP" altLang="en-US" sz="1600" dirty="0"/>
          </a:p>
        </p:txBody>
      </p:sp>
      <p:pic>
        <p:nvPicPr>
          <p:cNvPr id="25" name="図 24"/>
          <p:cNvPicPr>
            <a:picLocks noChangeAspect="1"/>
          </p:cNvPicPr>
          <p:nvPr/>
        </p:nvPicPr>
        <p:blipFill>
          <a:blip r:embed="rId9"/>
          <a:stretch>
            <a:fillRect/>
          </a:stretch>
        </p:blipFill>
        <p:spPr>
          <a:xfrm rot="20651539">
            <a:off x="3609785" y="3061643"/>
            <a:ext cx="2502578" cy="1070145"/>
          </a:xfrm>
          <a:prstGeom prst="rect">
            <a:avLst/>
          </a:prstGeom>
        </p:spPr>
      </p:pic>
      <p:pic>
        <p:nvPicPr>
          <p:cNvPr id="26" name="図 25"/>
          <p:cNvPicPr>
            <a:picLocks noChangeAspect="1"/>
          </p:cNvPicPr>
          <p:nvPr/>
        </p:nvPicPr>
        <p:blipFill>
          <a:blip r:embed="rId9"/>
          <a:stretch>
            <a:fillRect/>
          </a:stretch>
        </p:blipFill>
        <p:spPr>
          <a:xfrm rot="20651539">
            <a:off x="3217549" y="2120824"/>
            <a:ext cx="2502578" cy="1070145"/>
          </a:xfrm>
          <a:prstGeom prst="rect">
            <a:avLst/>
          </a:prstGeom>
        </p:spPr>
      </p:pic>
      <p:cxnSp>
        <p:nvCxnSpPr>
          <p:cNvPr id="28" name="直線コネクタ 27"/>
          <p:cNvCxnSpPr/>
          <p:nvPr/>
        </p:nvCxnSpPr>
        <p:spPr>
          <a:xfrm flipH="1">
            <a:off x="3487585" y="1579947"/>
            <a:ext cx="1167027" cy="98993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5164110" y="1558856"/>
            <a:ext cx="1167027" cy="989937"/>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31" name="図 30"/>
          <p:cNvPicPr>
            <a:picLocks noChangeAspect="1"/>
          </p:cNvPicPr>
          <p:nvPr/>
        </p:nvPicPr>
        <p:blipFill>
          <a:blip r:embed="rId10"/>
          <a:stretch>
            <a:fillRect/>
          </a:stretch>
        </p:blipFill>
        <p:spPr>
          <a:xfrm>
            <a:off x="3684984" y="2394152"/>
            <a:ext cx="491807" cy="491807"/>
          </a:xfrm>
          <a:prstGeom prst="rect">
            <a:avLst/>
          </a:prstGeom>
        </p:spPr>
      </p:pic>
      <p:pic>
        <p:nvPicPr>
          <p:cNvPr id="32" name="図 31"/>
          <p:cNvPicPr>
            <a:picLocks noChangeAspect="1"/>
          </p:cNvPicPr>
          <p:nvPr/>
        </p:nvPicPr>
        <p:blipFill>
          <a:blip r:embed="rId3"/>
          <a:stretch>
            <a:fillRect/>
          </a:stretch>
        </p:blipFill>
        <p:spPr>
          <a:xfrm rot="5400000">
            <a:off x="4520437" y="1836696"/>
            <a:ext cx="1061678" cy="686968"/>
          </a:xfrm>
          <a:prstGeom prst="rect">
            <a:avLst/>
          </a:prstGeom>
        </p:spPr>
      </p:pic>
      <p:pic>
        <p:nvPicPr>
          <p:cNvPr id="33" name="図 32"/>
          <p:cNvPicPr>
            <a:picLocks noChangeAspect="1"/>
          </p:cNvPicPr>
          <p:nvPr/>
        </p:nvPicPr>
        <p:blipFill>
          <a:blip r:embed="rId11"/>
          <a:stretch>
            <a:fillRect/>
          </a:stretch>
        </p:blipFill>
        <p:spPr>
          <a:xfrm>
            <a:off x="5414794" y="3050754"/>
            <a:ext cx="702581" cy="679162"/>
          </a:xfrm>
          <a:prstGeom prst="rect">
            <a:avLst/>
          </a:prstGeom>
        </p:spPr>
      </p:pic>
      <p:pic>
        <p:nvPicPr>
          <p:cNvPr id="34" name="図 33"/>
          <p:cNvPicPr>
            <a:picLocks noChangeAspect="1"/>
          </p:cNvPicPr>
          <p:nvPr/>
        </p:nvPicPr>
        <p:blipFill>
          <a:blip r:embed="rId10"/>
          <a:stretch>
            <a:fillRect/>
          </a:stretch>
        </p:blipFill>
        <p:spPr>
          <a:xfrm>
            <a:off x="5355257" y="4492907"/>
            <a:ext cx="491807" cy="491807"/>
          </a:xfrm>
          <a:prstGeom prst="rect">
            <a:avLst/>
          </a:prstGeom>
        </p:spPr>
      </p:pic>
      <p:pic>
        <p:nvPicPr>
          <p:cNvPr id="35" name="図 34"/>
          <p:cNvPicPr>
            <a:picLocks noChangeAspect="1"/>
          </p:cNvPicPr>
          <p:nvPr/>
        </p:nvPicPr>
        <p:blipFill>
          <a:blip r:embed="rId12"/>
          <a:stretch>
            <a:fillRect/>
          </a:stretch>
        </p:blipFill>
        <p:spPr>
          <a:xfrm>
            <a:off x="3891441" y="4319595"/>
            <a:ext cx="671355" cy="679162"/>
          </a:xfrm>
          <a:prstGeom prst="rect">
            <a:avLst/>
          </a:prstGeom>
        </p:spPr>
      </p:pic>
      <p:pic>
        <p:nvPicPr>
          <p:cNvPr id="36" name="図 35"/>
          <p:cNvPicPr>
            <a:picLocks noChangeAspect="1"/>
          </p:cNvPicPr>
          <p:nvPr/>
        </p:nvPicPr>
        <p:blipFill>
          <a:blip r:embed="rId13"/>
          <a:stretch>
            <a:fillRect/>
          </a:stretch>
        </p:blipFill>
        <p:spPr>
          <a:xfrm>
            <a:off x="6325551" y="4244543"/>
            <a:ext cx="242000" cy="226388"/>
          </a:xfrm>
          <a:prstGeom prst="rect">
            <a:avLst/>
          </a:prstGeom>
        </p:spPr>
      </p:pic>
      <p:pic>
        <p:nvPicPr>
          <p:cNvPr id="37" name="図 36"/>
          <p:cNvPicPr>
            <a:picLocks noChangeAspect="1"/>
          </p:cNvPicPr>
          <p:nvPr/>
        </p:nvPicPr>
        <p:blipFill>
          <a:blip r:embed="rId11"/>
          <a:stretch>
            <a:fillRect/>
          </a:stretch>
        </p:blipFill>
        <p:spPr>
          <a:xfrm>
            <a:off x="4129540" y="3124314"/>
            <a:ext cx="702581" cy="679162"/>
          </a:xfrm>
          <a:prstGeom prst="rect">
            <a:avLst/>
          </a:prstGeom>
        </p:spPr>
      </p:pic>
      <p:sp>
        <p:nvSpPr>
          <p:cNvPr id="38" name="テキスト ボックス 37"/>
          <p:cNvSpPr txBox="1"/>
          <p:nvPr/>
        </p:nvSpPr>
        <p:spPr>
          <a:xfrm>
            <a:off x="3853212" y="483161"/>
            <a:ext cx="2101200" cy="400110"/>
          </a:xfrm>
          <a:prstGeom prst="rect">
            <a:avLst/>
          </a:prstGeom>
          <a:noFill/>
        </p:spPr>
        <p:txBody>
          <a:bodyPr wrap="square" rtlCol="0">
            <a:spAutoFit/>
          </a:bodyPr>
          <a:lstStyle/>
          <a:p>
            <a:r>
              <a:rPr kumimoji="1" lang="ja-JP" altLang="en-US" sz="2000" dirty="0"/>
              <a:t>触媒コンバーター</a:t>
            </a:r>
          </a:p>
        </p:txBody>
      </p:sp>
    </p:spTree>
    <p:extLst>
      <p:ext uri="{BB962C8B-B14F-4D97-AF65-F5344CB8AC3E}">
        <p14:creationId xmlns:p14="http://schemas.microsoft.com/office/powerpoint/2010/main" val="21264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9206" y="141760"/>
            <a:ext cx="4548040" cy="523220"/>
          </a:xfrm>
          <a:prstGeom prst="rect">
            <a:avLst/>
          </a:prstGeom>
        </p:spPr>
        <p:txBody>
          <a:bodyPr wrap="none">
            <a:spAutoFit/>
          </a:bodyPr>
          <a:lstStyle/>
          <a:p>
            <a:r>
              <a:rPr lang="ja-JP" altLang="en-US" sz="2800" b="1" dirty="0"/>
              <a:t>３．エネルギー供給源の動向</a:t>
            </a:r>
          </a:p>
        </p:txBody>
      </p:sp>
      <p:sp>
        <p:nvSpPr>
          <p:cNvPr id="3" name="正方形/長方形 2"/>
          <p:cNvSpPr/>
          <p:nvPr/>
        </p:nvSpPr>
        <p:spPr>
          <a:xfrm>
            <a:off x="441286" y="6488668"/>
            <a:ext cx="9427645" cy="369332"/>
          </a:xfrm>
          <a:prstGeom prst="rect">
            <a:avLst/>
          </a:prstGeom>
        </p:spPr>
        <p:txBody>
          <a:bodyPr wrap="none">
            <a:spAutoFit/>
          </a:bodyPr>
          <a:lstStyle/>
          <a:p>
            <a:r>
              <a:rPr lang="ja-JP" altLang="en-US" dirty="0"/>
              <a:t>出典：資源エネルギー庁</a:t>
            </a:r>
            <a:r>
              <a:rPr lang="ja-JP" altLang="en-US" dirty="0">
                <a:solidFill>
                  <a:srgbClr val="333333"/>
                </a:solidFill>
                <a:latin typeface="Noto Sans JP"/>
              </a:rPr>
              <a:t>ホームページ</a:t>
            </a:r>
            <a:r>
              <a:rPr lang="ja-JP" altLang="en-US" sz="1400" dirty="0">
                <a:solidFill>
                  <a:srgbClr val="333333"/>
                </a:solidFill>
                <a:latin typeface="Noto Sans JP"/>
              </a:rPr>
              <a:t>（</a:t>
            </a:r>
            <a:r>
              <a:rPr lang="en-US" altLang="ja-JP" sz="1400" dirty="0"/>
              <a:t>https://www.enecho.meti.go.jp/about/whitepaper/2024/html/1-3-1.html</a:t>
            </a:r>
            <a:r>
              <a:rPr lang="ja-JP" altLang="en-US" sz="1400" dirty="0"/>
              <a:t>）</a:t>
            </a:r>
          </a:p>
        </p:txBody>
      </p:sp>
      <p:pic>
        <p:nvPicPr>
          <p:cNvPr id="6" name="図 5">
            <a:extLst>
              <a:ext uri="{FF2B5EF4-FFF2-40B4-BE49-F238E27FC236}">
                <a16:creationId xmlns="" xmlns:a16="http://schemas.microsoft.com/office/drawing/2014/main" id="{55765E4E-F828-EC19-3F5F-5C6A7E74634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71091" y="937978"/>
            <a:ext cx="5454463" cy="4927237"/>
          </a:xfrm>
          <a:prstGeom prst="rect">
            <a:avLst/>
          </a:prstGeom>
          <a:noFill/>
          <a:ln>
            <a:noFill/>
          </a:ln>
        </p:spPr>
      </p:pic>
      <p:sp>
        <p:nvSpPr>
          <p:cNvPr id="7" name="正方形/長方形 6"/>
          <p:cNvSpPr/>
          <p:nvPr/>
        </p:nvSpPr>
        <p:spPr>
          <a:xfrm>
            <a:off x="0" y="834366"/>
            <a:ext cx="4307603" cy="3046988"/>
          </a:xfrm>
          <a:prstGeom prst="rect">
            <a:avLst/>
          </a:prstGeom>
        </p:spPr>
        <p:txBody>
          <a:bodyPr wrap="square">
            <a:spAutoFit/>
          </a:bodyPr>
          <a:lstStyle/>
          <a:p>
            <a:r>
              <a:rPr lang="ja-JP" altLang="en-US" sz="2400" dirty="0">
                <a:solidFill>
                  <a:srgbClr val="333333"/>
                </a:solidFill>
                <a:latin typeface="+mn-ea"/>
              </a:rPr>
              <a:t>　我が国において、</a:t>
            </a:r>
            <a:r>
              <a:rPr lang="ja-JP" altLang="en-US" sz="2400" dirty="0"/>
              <a:t>産業や業務、運輸、生活で必要とする膨大なエネルギーは何から賄われているのでしょうか。</a:t>
            </a:r>
            <a:endParaRPr lang="en-US" altLang="ja-JP" sz="2400" dirty="0"/>
          </a:p>
          <a:p>
            <a:r>
              <a:rPr lang="ja-JP" altLang="en-US" sz="2400" dirty="0" smtClean="0">
                <a:solidFill>
                  <a:srgbClr val="333333"/>
                </a:solidFill>
                <a:latin typeface="+mn-ea"/>
              </a:rPr>
              <a:t> 日本</a:t>
            </a:r>
            <a:r>
              <a:rPr lang="ja-JP" altLang="en-US" sz="2400" dirty="0">
                <a:solidFill>
                  <a:srgbClr val="333333"/>
                </a:solidFill>
                <a:latin typeface="+mn-ea"/>
              </a:rPr>
              <a:t>の電源構成の推移を確認すると、およそ</a:t>
            </a:r>
            <a:r>
              <a:rPr lang="en-US" altLang="ja-JP" sz="2400" dirty="0">
                <a:solidFill>
                  <a:srgbClr val="333333"/>
                </a:solidFill>
                <a:latin typeface="+mn-ea"/>
              </a:rPr>
              <a:t>7</a:t>
            </a:r>
            <a:r>
              <a:rPr lang="ja-JP" altLang="en-US" sz="2400" dirty="0">
                <a:solidFill>
                  <a:srgbClr val="333333"/>
                </a:solidFill>
                <a:latin typeface="+mn-ea"/>
              </a:rPr>
              <a:t>割が石油、石炭などの化石燃料によっていることが分かります。</a:t>
            </a:r>
            <a:endParaRPr lang="ja-JP" altLang="en-US" sz="2400" dirty="0">
              <a:latin typeface="+mn-ea"/>
            </a:endParaRPr>
          </a:p>
        </p:txBody>
      </p:sp>
    </p:spTree>
    <p:extLst>
      <p:ext uri="{BB962C8B-B14F-4D97-AF65-F5344CB8AC3E}">
        <p14:creationId xmlns:p14="http://schemas.microsoft.com/office/powerpoint/2010/main" val="138167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1788825" y="3526725"/>
            <a:ext cx="3039529" cy="1082572"/>
          </a:xfrm>
          <a:prstGeom prst="rect">
            <a:avLst/>
          </a:prstGeom>
        </p:spPr>
      </p:pic>
      <p:pic>
        <p:nvPicPr>
          <p:cNvPr id="6" name="図 5"/>
          <p:cNvPicPr>
            <a:picLocks noChangeAspect="1"/>
          </p:cNvPicPr>
          <p:nvPr/>
        </p:nvPicPr>
        <p:blipFill>
          <a:blip r:embed="rId3"/>
          <a:stretch>
            <a:fillRect/>
          </a:stretch>
        </p:blipFill>
        <p:spPr>
          <a:xfrm>
            <a:off x="5020954" y="3576705"/>
            <a:ext cx="2654328" cy="982612"/>
          </a:xfrm>
          <a:prstGeom prst="rect">
            <a:avLst/>
          </a:prstGeom>
        </p:spPr>
      </p:pic>
      <p:sp>
        <p:nvSpPr>
          <p:cNvPr id="8" name="正方形/長方形 7"/>
          <p:cNvSpPr/>
          <p:nvPr/>
        </p:nvSpPr>
        <p:spPr>
          <a:xfrm>
            <a:off x="199206" y="141760"/>
            <a:ext cx="3196709" cy="523220"/>
          </a:xfrm>
          <a:prstGeom prst="rect">
            <a:avLst/>
          </a:prstGeom>
        </p:spPr>
        <p:txBody>
          <a:bodyPr wrap="none">
            <a:spAutoFit/>
          </a:bodyPr>
          <a:lstStyle/>
          <a:p>
            <a:r>
              <a:rPr lang="ja-JP" altLang="en-US" sz="2800" b="1" dirty="0"/>
              <a:t>４．化石燃料の成分</a:t>
            </a:r>
          </a:p>
        </p:txBody>
      </p:sp>
      <p:sp>
        <p:nvSpPr>
          <p:cNvPr id="10" name="テキスト ボックス 9"/>
          <p:cNvSpPr txBox="1"/>
          <p:nvPr/>
        </p:nvSpPr>
        <p:spPr>
          <a:xfrm>
            <a:off x="380028" y="620656"/>
            <a:ext cx="9145944" cy="2800767"/>
          </a:xfrm>
          <a:prstGeom prst="rect">
            <a:avLst/>
          </a:prstGeom>
          <a:noFill/>
        </p:spPr>
        <p:txBody>
          <a:bodyPr wrap="square" rtlCol="0">
            <a:spAutoFit/>
          </a:bodyPr>
          <a:lstStyle/>
          <a:p>
            <a:r>
              <a:rPr kumimoji="1" lang="ja-JP" altLang="en-US" sz="2200" dirty="0"/>
              <a:t>　石油は太古の動物が、石炭は太古の植物が化石化し、変化したものです。動物細胞も植物細胞も、水、炭水化物、脂質、タンパク質、核酸などの成分を含んでいます。</a:t>
            </a:r>
            <a:endParaRPr kumimoji="1" lang="en-US" altLang="ja-JP" sz="2200" dirty="0"/>
          </a:p>
          <a:p>
            <a:r>
              <a:rPr lang="ja-JP" altLang="en-US" sz="2200" dirty="0"/>
              <a:t>　炭水化物、脂質、タンパク質、核酸の有機化合物は炭素（</a:t>
            </a:r>
            <a:r>
              <a:rPr lang="en-US" altLang="ja-JP" sz="2200" dirty="0"/>
              <a:t>C</a:t>
            </a:r>
            <a:r>
              <a:rPr lang="ja-JP" altLang="en-US" sz="2200" dirty="0"/>
              <a:t>）を含む成分です。</a:t>
            </a:r>
            <a:r>
              <a:rPr kumimoji="1" lang="ja-JP" altLang="en-US" sz="2200" dirty="0"/>
              <a:t>タンパク質と核酸には、基本構造に窒素（</a:t>
            </a:r>
            <a:r>
              <a:rPr kumimoji="1" lang="en-US" altLang="ja-JP" sz="2200" dirty="0"/>
              <a:t>N</a:t>
            </a:r>
            <a:r>
              <a:rPr kumimoji="1" lang="ja-JP" altLang="en-US" sz="2200" dirty="0"/>
              <a:t>）が含まれています。</a:t>
            </a:r>
            <a:r>
              <a:rPr lang="ja-JP" altLang="en-US" sz="2200" dirty="0"/>
              <a:t>タンパク質を構成するアミノ酸には、硫黄（</a:t>
            </a:r>
            <a:r>
              <a:rPr lang="en-US" altLang="ja-JP" sz="2200" dirty="0"/>
              <a:t>S</a:t>
            </a:r>
            <a:r>
              <a:rPr lang="ja-JP" altLang="en-US" sz="2200" dirty="0"/>
              <a:t>）を含むものがあります。</a:t>
            </a:r>
            <a:endParaRPr lang="en-US" altLang="ja-JP" sz="2200" dirty="0"/>
          </a:p>
          <a:p>
            <a:r>
              <a:rPr lang="ja-JP" altLang="en-US" sz="2200" dirty="0"/>
              <a:t>　石油や石炭の化石燃料の主な成分は炭素です。窒素や硫黄も微量ながら含まれることになります。</a:t>
            </a:r>
            <a:endParaRPr kumimoji="1" lang="ja-JP" altLang="en-US" sz="2200" dirty="0"/>
          </a:p>
        </p:txBody>
      </p:sp>
      <p:graphicFrame>
        <p:nvGraphicFramePr>
          <p:cNvPr id="11" name="表 10"/>
          <p:cNvGraphicFramePr>
            <a:graphicFrameLocks noGrp="1"/>
          </p:cNvGraphicFramePr>
          <p:nvPr/>
        </p:nvGraphicFramePr>
        <p:xfrm>
          <a:off x="2166191" y="4737928"/>
          <a:ext cx="5509091" cy="2001520"/>
        </p:xfrm>
        <a:graphic>
          <a:graphicData uri="http://schemas.openxmlformats.org/drawingml/2006/table">
            <a:tbl>
              <a:tblPr firstRow="1" bandRow="1">
                <a:tableStyleId>{5940675A-B579-460E-94D1-54222C63F5DA}</a:tableStyleId>
              </a:tblPr>
              <a:tblGrid>
                <a:gridCol w="435645">
                  <a:extLst>
                    <a:ext uri="{9D8B030D-6E8A-4147-A177-3AD203B41FA5}">
                      <a16:colId xmlns="" xmlns:a16="http://schemas.microsoft.com/office/drawing/2014/main" val="20000"/>
                    </a:ext>
                  </a:extLst>
                </a:gridCol>
                <a:gridCol w="840658">
                  <a:extLst>
                    <a:ext uri="{9D8B030D-6E8A-4147-A177-3AD203B41FA5}">
                      <a16:colId xmlns="" xmlns:a16="http://schemas.microsoft.com/office/drawing/2014/main" val="20001"/>
                    </a:ext>
                  </a:extLst>
                </a:gridCol>
                <a:gridCol w="1356852">
                  <a:extLst>
                    <a:ext uri="{9D8B030D-6E8A-4147-A177-3AD203B41FA5}">
                      <a16:colId xmlns="" xmlns:a16="http://schemas.microsoft.com/office/drawing/2014/main" val="20002"/>
                    </a:ext>
                  </a:extLst>
                </a:gridCol>
                <a:gridCol w="2875936">
                  <a:extLst>
                    <a:ext uri="{9D8B030D-6E8A-4147-A177-3AD203B41FA5}">
                      <a16:colId xmlns="" xmlns:a16="http://schemas.microsoft.com/office/drawing/2014/main" val="20003"/>
                    </a:ext>
                  </a:extLst>
                </a:gridCol>
              </a:tblGrid>
              <a:tr h="370840">
                <a:tc gridSpan="2">
                  <a:txBody>
                    <a:bodyPr/>
                    <a:lstStyle/>
                    <a:p>
                      <a:pPr algn="ctr"/>
                      <a:r>
                        <a:rPr kumimoji="1" lang="ja-JP" altLang="en-US" sz="1400" dirty="0"/>
                        <a:t>炭水化物</a:t>
                      </a:r>
                    </a:p>
                  </a:txBody>
                  <a:tcPr anchor="ctr"/>
                </a:tc>
                <a:tc hMerge="1">
                  <a:txBody>
                    <a:bodyPr/>
                    <a:lstStyle/>
                    <a:p>
                      <a:endParaRPr kumimoji="1" lang="ja-JP" altLang="en-US" dirty="0"/>
                    </a:p>
                  </a:txBody>
                  <a:tcPr/>
                </a:tc>
                <a:tc>
                  <a:txBody>
                    <a:bodyPr/>
                    <a:lstStyle/>
                    <a:p>
                      <a:pPr algn="ctr"/>
                      <a:r>
                        <a:rPr kumimoji="1" lang="en-US" altLang="ja-JP" sz="1600" dirty="0"/>
                        <a:t>C,H,O</a:t>
                      </a:r>
                      <a:endParaRPr kumimoji="1" lang="ja-JP" altLang="en-US" sz="1600" dirty="0"/>
                    </a:p>
                  </a:txBody>
                  <a:tcPr anchor="ctr"/>
                </a:tc>
                <a:tc>
                  <a:txBody>
                    <a:bodyPr/>
                    <a:lstStyle/>
                    <a:p>
                      <a:pPr algn="l"/>
                      <a:r>
                        <a:rPr kumimoji="1" lang="ja-JP" altLang="en-US" sz="1400" dirty="0"/>
                        <a:t>単糖類、二糖類、多糖類</a:t>
                      </a:r>
                    </a:p>
                  </a:txBody>
                  <a:tcPr anchor="ctr"/>
                </a:tc>
                <a:extLst>
                  <a:ext uri="{0D108BD9-81ED-4DB2-BD59-A6C34878D82A}">
                    <a16:rowId xmlns="" xmlns:a16="http://schemas.microsoft.com/office/drawing/2014/main" val="10000"/>
                  </a:ext>
                </a:extLst>
              </a:tr>
              <a:tr h="370840">
                <a:tc gridSpan="2">
                  <a:txBody>
                    <a:bodyPr/>
                    <a:lstStyle/>
                    <a:p>
                      <a:pPr algn="ctr"/>
                      <a:r>
                        <a:rPr kumimoji="1" lang="ja-JP" altLang="en-US" sz="1400" dirty="0"/>
                        <a:t>脂質</a:t>
                      </a:r>
                    </a:p>
                  </a:txBody>
                  <a:tcPr anchor="ctr"/>
                </a:tc>
                <a:tc hMerge="1">
                  <a:txBody>
                    <a:bodyPr/>
                    <a:lstStyle/>
                    <a:p>
                      <a:pPr algn="ct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C,H,O,P</a:t>
                      </a:r>
                      <a:endParaRPr kumimoji="1" lang="ja-JP" altLang="en-US" sz="1600" dirty="0"/>
                    </a:p>
                  </a:txBody>
                  <a:tcPr anchor="ctr"/>
                </a:tc>
                <a:tc>
                  <a:txBody>
                    <a:bodyPr/>
                    <a:lstStyle/>
                    <a:p>
                      <a:pPr algn="l"/>
                      <a:r>
                        <a:rPr kumimoji="1" lang="ja-JP" altLang="en-US" sz="1400" dirty="0"/>
                        <a:t>脂肪酸、グリセリン、リン酸化合物</a:t>
                      </a:r>
                    </a:p>
                  </a:txBody>
                  <a:tcPr anchor="ctr"/>
                </a:tc>
                <a:extLst>
                  <a:ext uri="{0D108BD9-81ED-4DB2-BD59-A6C34878D82A}">
                    <a16:rowId xmlns="" xmlns:a16="http://schemas.microsoft.com/office/drawing/2014/main" val="10001"/>
                  </a:ext>
                </a:extLst>
              </a:tr>
              <a:tr h="370840">
                <a:tc gridSpan="2">
                  <a:txBody>
                    <a:bodyPr/>
                    <a:lstStyle/>
                    <a:p>
                      <a:pPr algn="ctr"/>
                      <a:r>
                        <a:rPr kumimoji="1" lang="ja-JP" altLang="en-US" sz="1400" dirty="0"/>
                        <a:t>タンパク質</a:t>
                      </a:r>
                    </a:p>
                  </a:txBody>
                  <a:tcPr anchor="ctr"/>
                </a:tc>
                <a:tc hMerge="1">
                  <a:txBody>
                    <a:bodyPr/>
                    <a:lstStyle/>
                    <a:p>
                      <a:pPr algn="ct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C,H,O,N,S</a:t>
                      </a:r>
                      <a:endParaRPr kumimoji="1" lang="ja-JP" altLang="en-US" sz="1600" dirty="0"/>
                    </a:p>
                  </a:txBody>
                  <a:tcPr anchor="ctr"/>
                </a:tc>
                <a:tc>
                  <a:txBody>
                    <a:bodyPr/>
                    <a:lstStyle/>
                    <a:p>
                      <a:pPr algn="l"/>
                      <a:r>
                        <a:rPr kumimoji="1" lang="ja-JP" altLang="en-US" sz="1400" dirty="0"/>
                        <a:t>多数のアミノ酸がペプチド結合し、立体構造を形成</a:t>
                      </a:r>
                    </a:p>
                  </a:txBody>
                  <a:tcPr anchor="ctr"/>
                </a:tc>
                <a:extLst>
                  <a:ext uri="{0D108BD9-81ED-4DB2-BD59-A6C34878D82A}">
                    <a16:rowId xmlns="" xmlns:a16="http://schemas.microsoft.com/office/drawing/2014/main" val="10002"/>
                  </a:ext>
                </a:extLst>
              </a:tr>
              <a:tr h="370840">
                <a:tc rowSpan="2">
                  <a:txBody>
                    <a:bodyPr/>
                    <a:lstStyle/>
                    <a:p>
                      <a:pPr algn="ctr"/>
                      <a:r>
                        <a:rPr kumimoji="1" lang="ja-JP" altLang="en-US" sz="1400" dirty="0"/>
                        <a:t>核酸</a:t>
                      </a:r>
                    </a:p>
                  </a:txBody>
                  <a:tcPr vert="eaVert" anchor="ctr"/>
                </a:tc>
                <a:tc>
                  <a:txBody>
                    <a:bodyPr/>
                    <a:lstStyle/>
                    <a:p>
                      <a:pPr algn="ctr"/>
                      <a:r>
                        <a:rPr kumimoji="1" lang="en-US" altLang="ja-JP" sz="1400" dirty="0"/>
                        <a:t>DNA</a:t>
                      </a:r>
                      <a:endParaRPr kumimoji="1" lang="ja-JP" altLang="en-US" sz="14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C,H,O,N,P</a:t>
                      </a:r>
                      <a:endParaRPr kumimoji="1" lang="ja-JP" altLang="en-US" sz="1600" dirty="0"/>
                    </a:p>
                  </a:txBody>
                  <a:tcPr anchor="ctr"/>
                </a:tc>
                <a:tc rowSpan="2">
                  <a:txBody>
                    <a:bodyPr/>
                    <a:lstStyle/>
                    <a:p>
                      <a:pPr algn="l"/>
                      <a:r>
                        <a:rPr kumimoji="1" lang="ja-JP" altLang="en-US" sz="1400" dirty="0"/>
                        <a:t>塩基・五炭糖・リン酸からなるヌクレオチドが多数結合</a:t>
                      </a:r>
                    </a:p>
                  </a:txBody>
                  <a:tcPr anchor="ctr"/>
                </a:tc>
                <a:extLst>
                  <a:ext uri="{0D108BD9-81ED-4DB2-BD59-A6C34878D82A}">
                    <a16:rowId xmlns="" xmlns:a16="http://schemas.microsoft.com/office/drawing/2014/main" val="10003"/>
                  </a:ext>
                </a:extLst>
              </a:tr>
              <a:tr h="370840">
                <a:tc vMerge="1">
                  <a:txBody>
                    <a:bodyPr/>
                    <a:lstStyle/>
                    <a:p>
                      <a:endParaRPr kumimoji="1" lang="ja-JP" altLang="en-US" dirty="0"/>
                    </a:p>
                  </a:txBody>
                  <a:tcPr/>
                </a:tc>
                <a:tc>
                  <a:txBody>
                    <a:bodyPr/>
                    <a:lstStyle/>
                    <a:p>
                      <a:pPr algn="ctr"/>
                      <a:r>
                        <a:rPr kumimoji="1" lang="en-US" altLang="ja-JP" sz="1400" dirty="0"/>
                        <a:t>RNA</a:t>
                      </a:r>
                      <a:endParaRPr kumimoji="1" lang="ja-JP" altLang="en-US" sz="1400" dirty="0"/>
                    </a:p>
                  </a:txBody>
                  <a:tcPr/>
                </a:tc>
                <a:tc vMerge="1">
                  <a:txBody>
                    <a:bodyPr/>
                    <a:lstStyle/>
                    <a:p>
                      <a:pPr algn="ctr"/>
                      <a:endParaRPr kumimoji="1" lang="ja-JP" altLang="en-US" sz="1600" dirty="0"/>
                    </a:p>
                  </a:txBody>
                  <a:tcPr anchor="ctr"/>
                </a:tc>
                <a:tc vMerge="1">
                  <a:txBody>
                    <a:bodyPr/>
                    <a:lstStyle/>
                    <a:p>
                      <a:pPr algn="ctr"/>
                      <a:endParaRPr kumimoji="1" lang="ja-JP" altLang="en-US" sz="1600" dirty="0"/>
                    </a:p>
                  </a:txBody>
                  <a:tcPr anchor="ct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24648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0027" y="598064"/>
            <a:ext cx="9145944" cy="2585323"/>
          </a:xfrm>
          <a:prstGeom prst="rect">
            <a:avLst/>
          </a:prstGeom>
          <a:noFill/>
        </p:spPr>
        <p:txBody>
          <a:bodyPr wrap="square" rtlCol="0">
            <a:spAutoFit/>
          </a:bodyPr>
          <a:lstStyle/>
          <a:p>
            <a:r>
              <a:rPr kumimoji="1" lang="ja-JP" altLang="en-US" dirty="0"/>
              <a:t>　化石燃料を燃やしてエネルギー源として活用することは、炭素、窒素、硫黄を酸素と結びつけることです。炭素と窒素は、燃焼条件によって完全に酸化されず、一酸化炭素や一酸化窒素になる場合もあります。</a:t>
            </a:r>
            <a:r>
              <a:rPr lang="ja-JP" altLang="en-US" dirty="0"/>
              <a:t>いずれも、環境に負荷をかける物質になります。</a:t>
            </a:r>
          </a:p>
          <a:p>
            <a:r>
              <a:rPr kumimoji="1" lang="ja-JP" altLang="en-US" dirty="0"/>
              <a:t>　また燃焼物のなかの灰分は燃焼によって「</a:t>
            </a:r>
            <a:r>
              <a:rPr kumimoji="1" lang="ja-JP" altLang="en-US" dirty="0">
                <a:solidFill>
                  <a:srgbClr val="FF0000"/>
                </a:solidFill>
              </a:rPr>
              <a:t>ばいじん</a:t>
            </a:r>
            <a:r>
              <a:rPr kumimoji="1" lang="ja-JP" altLang="en-US" dirty="0"/>
              <a:t>」として煙を黒くし、人の健康にも影響を</a:t>
            </a:r>
            <a:r>
              <a:rPr lang="ja-JP" altLang="en-US" dirty="0"/>
              <a:t>与えます。工場などから排出される「ばいじん」などの粒子の内、直径が</a:t>
            </a:r>
            <a:r>
              <a:rPr lang="en-US" altLang="ja-JP" dirty="0"/>
              <a:t>10 μ</a:t>
            </a:r>
            <a:r>
              <a:rPr lang="ja-JP" altLang="en-US" dirty="0"/>
              <a:t>ｍ（</a:t>
            </a:r>
            <a:r>
              <a:rPr lang="en-US" altLang="ja-JP" dirty="0"/>
              <a:t> 1 μ</a:t>
            </a:r>
            <a:r>
              <a:rPr lang="ja-JP" altLang="en-US" dirty="0"/>
              <a:t>ｍは</a:t>
            </a:r>
            <a:r>
              <a:rPr lang="en-US" altLang="ja-JP" dirty="0"/>
              <a:t>1 </a:t>
            </a:r>
            <a:r>
              <a:rPr lang="ja-JP" altLang="en-US" dirty="0"/>
              <a:t>ｍの</a:t>
            </a:r>
            <a:r>
              <a:rPr lang="en-US" altLang="ja-JP" dirty="0"/>
              <a:t>100</a:t>
            </a:r>
            <a:r>
              <a:rPr lang="ja-JP" altLang="en-US" dirty="0"/>
              <a:t>万分の</a:t>
            </a:r>
            <a:r>
              <a:rPr lang="en-US" altLang="ja-JP" dirty="0"/>
              <a:t>1 </a:t>
            </a:r>
            <a:r>
              <a:rPr lang="ja-JP" altLang="en-US" dirty="0"/>
              <a:t>）のものは、微小なため大気中に長期間滞留し、肺や気管などに沈着して、呼吸器に影響を及ぼすことから</a:t>
            </a:r>
            <a:r>
              <a:rPr lang="ja-JP" altLang="en-US" dirty="0">
                <a:solidFill>
                  <a:srgbClr val="FF0000"/>
                </a:solidFill>
              </a:rPr>
              <a:t>浮遊粒子状物質（</a:t>
            </a:r>
            <a:r>
              <a:rPr lang="en-US" altLang="ja-JP" dirty="0">
                <a:solidFill>
                  <a:srgbClr val="FF0000"/>
                </a:solidFill>
              </a:rPr>
              <a:t>SPM</a:t>
            </a:r>
            <a:r>
              <a:rPr lang="ja-JP" altLang="en-US" dirty="0">
                <a:solidFill>
                  <a:srgbClr val="FF0000"/>
                </a:solidFill>
              </a:rPr>
              <a:t>）</a:t>
            </a:r>
            <a:r>
              <a:rPr lang="ja-JP" altLang="en-US" dirty="0"/>
              <a:t>として法律に基づく監視の対象となりました。また、このように発生源から直接粒子として大気中に排出される汚染物質を「一次粒子」と呼びます。</a:t>
            </a:r>
            <a:endParaRPr kumimoji="1" lang="en-US" altLang="ja-JP" dirty="0"/>
          </a:p>
        </p:txBody>
      </p:sp>
      <p:sp>
        <p:nvSpPr>
          <p:cNvPr id="3" name="正方形/長方形 2"/>
          <p:cNvSpPr/>
          <p:nvPr/>
        </p:nvSpPr>
        <p:spPr>
          <a:xfrm>
            <a:off x="1813729" y="3121660"/>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C</a:t>
            </a:r>
            <a:endParaRPr kumimoji="1" lang="ja-JP" altLang="en-US" sz="3600" dirty="0"/>
          </a:p>
        </p:txBody>
      </p:sp>
      <p:sp>
        <p:nvSpPr>
          <p:cNvPr id="4" name="正方形/長方形 3"/>
          <p:cNvSpPr/>
          <p:nvPr/>
        </p:nvSpPr>
        <p:spPr>
          <a:xfrm>
            <a:off x="5525285" y="3148334"/>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N</a:t>
            </a:r>
            <a:endParaRPr kumimoji="1" lang="ja-JP" altLang="en-US" sz="3600" dirty="0"/>
          </a:p>
        </p:txBody>
      </p:sp>
      <p:sp>
        <p:nvSpPr>
          <p:cNvPr id="5" name="正方形/長方形 4"/>
          <p:cNvSpPr/>
          <p:nvPr/>
        </p:nvSpPr>
        <p:spPr>
          <a:xfrm>
            <a:off x="8512017" y="3140596"/>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S</a:t>
            </a:r>
            <a:endParaRPr kumimoji="1" lang="ja-JP" altLang="en-US" sz="3600" dirty="0"/>
          </a:p>
        </p:txBody>
      </p:sp>
      <p:sp>
        <p:nvSpPr>
          <p:cNvPr id="6" name="正方形/長方形 5"/>
          <p:cNvSpPr/>
          <p:nvPr/>
        </p:nvSpPr>
        <p:spPr>
          <a:xfrm>
            <a:off x="778923" y="4585600"/>
            <a:ext cx="1217699" cy="700677"/>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CO</a:t>
            </a:r>
            <a:r>
              <a:rPr kumimoji="1" lang="en-US" altLang="ja-JP" sz="3600" baseline="-25000" dirty="0"/>
              <a:t>2</a:t>
            </a:r>
            <a:endParaRPr kumimoji="1" lang="ja-JP" altLang="en-US" sz="3600" baseline="-25000" dirty="0"/>
          </a:p>
        </p:txBody>
      </p:sp>
      <p:sp>
        <p:nvSpPr>
          <p:cNvPr id="7" name="正方形/長方形 6"/>
          <p:cNvSpPr/>
          <p:nvPr/>
        </p:nvSpPr>
        <p:spPr>
          <a:xfrm>
            <a:off x="4563747" y="4585600"/>
            <a:ext cx="1010308"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NO</a:t>
            </a:r>
            <a:endParaRPr kumimoji="1" lang="ja-JP" altLang="en-US" sz="3600" dirty="0"/>
          </a:p>
        </p:txBody>
      </p:sp>
      <p:sp>
        <p:nvSpPr>
          <p:cNvPr id="8" name="正方形/長方形 7"/>
          <p:cNvSpPr/>
          <p:nvPr/>
        </p:nvSpPr>
        <p:spPr>
          <a:xfrm>
            <a:off x="6180962" y="4597757"/>
            <a:ext cx="1337395"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N</a:t>
            </a:r>
            <a:r>
              <a:rPr lang="en-US" altLang="ja-JP" sz="3600" dirty="0"/>
              <a:t>O</a:t>
            </a:r>
            <a:r>
              <a:rPr lang="en-US" altLang="ja-JP" sz="3600" baseline="-25000" dirty="0"/>
              <a:t>2</a:t>
            </a:r>
            <a:endParaRPr lang="ja-JP" altLang="en-US" sz="3600" baseline="-25000" dirty="0"/>
          </a:p>
        </p:txBody>
      </p:sp>
      <p:sp>
        <p:nvSpPr>
          <p:cNvPr id="10" name="下矢印 9"/>
          <p:cNvSpPr/>
          <p:nvPr/>
        </p:nvSpPr>
        <p:spPr>
          <a:xfrm>
            <a:off x="1959558" y="3956668"/>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テキスト ボックス 10"/>
          <p:cNvSpPr txBox="1"/>
          <p:nvPr/>
        </p:nvSpPr>
        <p:spPr>
          <a:xfrm>
            <a:off x="550415" y="5657202"/>
            <a:ext cx="1711608" cy="1015663"/>
          </a:xfrm>
          <a:prstGeom prst="rect">
            <a:avLst/>
          </a:prstGeom>
          <a:noFill/>
        </p:spPr>
        <p:txBody>
          <a:bodyPr wrap="square" rtlCol="0">
            <a:spAutoFit/>
          </a:bodyPr>
          <a:lstStyle/>
          <a:p>
            <a:r>
              <a:rPr kumimoji="1" lang="ja-JP" altLang="en-US" sz="2000" dirty="0"/>
              <a:t>地球温暖化の原因となる温室効果ガス</a:t>
            </a:r>
          </a:p>
        </p:txBody>
      </p:sp>
      <p:sp>
        <p:nvSpPr>
          <p:cNvPr id="12" name="下矢印 11"/>
          <p:cNvSpPr/>
          <p:nvPr/>
        </p:nvSpPr>
        <p:spPr>
          <a:xfrm>
            <a:off x="5676428" y="3925631"/>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テキスト ボックス 12"/>
          <p:cNvSpPr txBox="1"/>
          <p:nvPr/>
        </p:nvSpPr>
        <p:spPr>
          <a:xfrm>
            <a:off x="3144751" y="5973963"/>
            <a:ext cx="5095102" cy="830997"/>
          </a:xfrm>
          <a:prstGeom prst="rect">
            <a:avLst/>
          </a:prstGeom>
          <a:noFill/>
        </p:spPr>
        <p:txBody>
          <a:bodyPr wrap="square" rtlCol="0">
            <a:spAutoFit/>
          </a:bodyPr>
          <a:lstStyle/>
          <a:p>
            <a:r>
              <a:rPr kumimoji="1" lang="ja-JP" altLang="en-US" sz="2400" dirty="0"/>
              <a:t>呼吸器に影響を及ぼす大気汚染物質</a:t>
            </a:r>
            <a:endParaRPr kumimoji="1" lang="en-US" altLang="ja-JP" sz="2400" dirty="0"/>
          </a:p>
          <a:p>
            <a:r>
              <a:rPr kumimoji="1" lang="ja-JP" altLang="en-US" sz="2400" dirty="0"/>
              <a:t>→法律による規制の対象</a:t>
            </a:r>
          </a:p>
        </p:txBody>
      </p:sp>
      <p:sp>
        <p:nvSpPr>
          <p:cNvPr id="14" name="下矢印 13"/>
          <p:cNvSpPr/>
          <p:nvPr/>
        </p:nvSpPr>
        <p:spPr>
          <a:xfrm>
            <a:off x="8663161" y="3932798"/>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8376746" y="4605418"/>
            <a:ext cx="1149225"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3600" dirty="0"/>
              <a:t>SO</a:t>
            </a:r>
            <a:r>
              <a:rPr lang="en-US" altLang="ja-JP" sz="3600" baseline="-25000" dirty="0"/>
              <a:t>2</a:t>
            </a:r>
            <a:endParaRPr lang="ja-JP" altLang="en-US" sz="3600" baseline="-25000" dirty="0"/>
          </a:p>
        </p:txBody>
      </p:sp>
      <p:sp>
        <p:nvSpPr>
          <p:cNvPr id="17" name="正方形/長方形 16"/>
          <p:cNvSpPr/>
          <p:nvPr/>
        </p:nvSpPr>
        <p:spPr>
          <a:xfrm>
            <a:off x="2429838" y="4600974"/>
            <a:ext cx="850346" cy="7059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3600" dirty="0"/>
              <a:t>C</a:t>
            </a:r>
            <a:r>
              <a:rPr kumimoji="1" lang="en-US" altLang="ja-JP" sz="3600" dirty="0"/>
              <a:t>O</a:t>
            </a:r>
            <a:endParaRPr kumimoji="1" lang="ja-JP" altLang="en-US" sz="3600" dirty="0"/>
          </a:p>
        </p:txBody>
      </p:sp>
      <p:sp>
        <p:nvSpPr>
          <p:cNvPr id="19" name="テキスト ボックス 18"/>
          <p:cNvSpPr txBox="1"/>
          <p:nvPr/>
        </p:nvSpPr>
        <p:spPr>
          <a:xfrm>
            <a:off x="635779" y="5318648"/>
            <a:ext cx="1383540" cy="338554"/>
          </a:xfrm>
          <a:prstGeom prst="rect">
            <a:avLst/>
          </a:prstGeom>
          <a:noFill/>
        </p:spPr>
        <p:txBody>
          <a:bodyPr wrap="square" rtlCol="0">
            <a:spAutoFit/>
          </a:bodyPr>
          <a:lstStyle/>
          <a:p>
            <a:pPr algn="ctr"/>
            <a:r>
              <a:rPr kumimoji="1" lang="ja-JP" altLang="en-US" sz="1600" dirty="0"/>
              <a:t>二酸化炭素</a:t>
            </a:r>
          </a:p>
        </p:txBody>
      </p:sp>
      <p:sp>
        <p:nvSpPr>
          <p:cNvPr id="20" name="テキスト ボックス 19"/>
          <p:cNvSpPr txBox="1"/>
          <p:nvPr/>
        </p:nvSpPr>
        <p:spPr>
          <a:xfrm>
            <a:off x="2120214" y="5306964"/>
            <a:ext cx="1383540" cy="338554"/>
          </a:xfrm>
          <a:prstGeom prst="rect">
            <a:avLst/>
          </a:prstGeom>
          <a:noFill/>
        </p:spPr>
        <p:txBody>
          <a:bodyPr wrap="square" rtlCol="0">
            <a:spAutoFit/>
          </a:bodyPr>
          <a:lstStyle/>
          <a:p>
            <a:pPr algn="ctr"/>
            <a:r>
              <a:rPr lang="ja-JP" altLang="en-US" sz="1600" b="1" dirty="0">
                <a:solidFill>
                  <a:srgbClr val="FF0000"/>
                </a:solidFill>
              </a:rPr>
              <a:t>一</a:t>
            </a:r>
            <a:r>
              <a:rPr kumimoji="1" lang="ja-JP" altLang="en-US" sz="1600" b="1" dirty="0">
                <a:solidFill>
                  <a:srgbClr val="FF0000"/>
                </a:solidFill>
              </a:rPr>
              <a:t>酸化炭素</a:t>
            </a:r>
          </a:p>
        </p:txBody>
      </p:sp>
      <p:sp>
        <p:nvSpPr>
          <p:cNvPr id="22" name="テキスト ボックス 21"/>
          <p:cNvSpPr txBox="1"/>
          <p:nvPr/>
        </p:nvSpPr>
        <p:spPr>
          <a:xfrm>
            <a:off x="4491672" y="5306964"/>
            <a:ext cx="1383540" cy="338554"/>
          </a:xfrm>
          <a:prstGeom prst="rect">
            <a:avLst/>
          </a:prstGeom>
          <a:noFill/>
        </p:spPr>
        <p:txBody>
          <a:bodyPr wrap="square" rtlCol="0">
            <a:spAutoFit/>
          </a:bodyPr>
          <a:lstStyle/>
          <a:p>
            <a:pPr algn="ctr"/>
            <a:r>
              <a:rPr lang="ja-JP" altLang="en-US" sz="1600" b="1" dirty="0">
                <a:solidFill>
                  <a:srgbClr val="FF0000"/>
                </a:solidFill>
              </a:rPr>
              <a:t>一</a:t>
            </a:r>
            <a:r>
              <a:rPr kumimoji="1" lang="ja-JP" altLang="en-US" sz="1600" b="1" dirty="0">
                <a:solidFill>
                  <a:srgbClr val="FF0000"/>
                </a:solidFill>
              </a:rPr>
              <a:t>酸化窒素</a:t>
            </a:r>
          </a:p>
        </p:txBody>
      </p:sp>
      <p:sp>
        <p:nvSpPr>
          <p:cNvPr id="23" name="テキスト ボックス 22"/>
          <p:cNvSpPr txBox="1"/>
          <p:nvPr/>
        </p:nvSpPr>
        <p:spPr>
          <a:xfrm>
            <a:off x="5949059" y="5277517"/>
            <a:ext cx="1383540" cy="338554"/>
          </a:xfrm>
          <a:prstGeom prst="rect">
            <a:avLst/>
          </a:prstGeom>
          <a:noFill/>
        </p:spPr>
        <p:txBody>
          <a:bodyPr wrap="square" rtlCol="0">
            <a:spAutoFit/>
          </a:bodyPr>
          <a:lstStyle/>
          <a:p>
            <a:pPr algn="ctr"/>
            <a:r>
              <a:rPr lang="ja-JP" altLang="en-US" sz="1600" b="1" dirty="0">
                <a:solidFill>
                  <a:srgbClr val="FF0000"/>
                </a:solidFill>
              </a:rPr>
              <a:t>二</a:t>
            </a:r>
            <a:r>
              <a:rPr kumimoji="1" lang="ja-JP" altLang="en-US" sz="1600" b="1" dirty="0">
                <a:solidFill>
                  <a:srgbClr val="FF0000"/>
                </a:solidFill>
              </a:rPr>
              <a:t>酸化窒素</a:t>
            </a:r>
          </a:p>
        </p:txBody>
      </p:sp>
      <p:sp>
        <p:nvSpPr>
          <p:cNvPr id="24" name="テキスト ボックス 23"/>
          <p:cNvSpPr txBox="1"/>
          <p:nvPr/>
        </p:nvSpPr>
        <p:spPr>
          <a:xfrm>
            <a:off x="8125264" y="5277518"/>
            <a:ext cx="1505105" cy="584775"/>
          </a:xfrm>
          <a:prstGeom prst="rect">
            <a:avLst/>
          </a:prstGeom>
          <a:noFill/>
        </p:spPr>
        <p:txBody>
          <a:bodyPr wrap="square" rtlCol="0">
            <a:spAutoFit/>
          </a:bodyPr>
          <a:lstStyle/>
          <a:p>
            <a:pPr algn="ctr"/>
            <a:r>
              <a:rPr lang="ja-JP" altLang="en-US" sz="1600" b="1" dirty="0">
                <a:solidFill>
                  <a:srgbClr val="FF0000"/>
                </a:solidFill>
              </a:rPr>
              <a:t>二</a:t>
            </a:r>
            <a:r>
              <a:rPr kumimoji="1" lang="ja-JP" altLang="en-US" sz="1600" b="1" dirty="0">
                <a:solidFill>
                  <a:srgbClr val="FF0000"/>
                </a:solidFill>
              </a:rPr>
              <a:t>酸化硫黄</a:t>
            </a:r>
            <a:endParaRPr kumimoji="1" lang="en-US" altLang="ja-JP" sz="1600" b="1" dirty="0">
              <a:solidFill>
                <a:srgbClr val="FF0000"/>
              </a:solidFill>
            </a:endParaRPr>
          </a:p>
          <a:p>
            <a:pPr algn="ctr"/>
            <a:r>
              <a:rPr lang="ja-JP" altLang="en-US" sz="1600" dirty="0"/>
              <a:t>（硫黄酸化物）</a:t>
            </a:r>
            <a:endParaRPr kumimoji="1" lang="ja-JP" altLang="en-US" sz="1600" dirty="0"/>
          </a:p>
        </p:txBody>
      </p:sp>
      <p:sp>
        <p:nvSpPr>
          <p:cNvPr id="25" name="テキスト ボックス 24"/>
          <p:cNvSpPr txBox="1"/>
          <p:nvPr/>
        </p:nvSpPr>
        <p:spPr>
          <a:xfrm>
            <a:off x="5496384" y="5524591"/>
            <a:ext cx="1505105" cy="338554"/>
          </a:xfrm>
          <a:prstGeom prst="rect">
            <a:avLst/>
          </a:prstGeom>
          <a:noFill/>
        </p:spPr>
        <p:txBody>
          <a:bodyPr wrap="square" rtlCol="0">
            <a:spAutoFit/>
          </a:bodyPr>
          <a:lstStyle/>
          <a:p>
            <a:pPr algn="ctr"/>
            <a:r>
              <a:rPr lang="ja-JP" altLang="en-US" sz="1600" dirty="0"/>
              <a:t>（窒素酸化物）</a:t>
            </a:r>
            <a:endParaRPr kumimoji="1" lang="ja-JP" altLang="en-US" sz="1600" dirty="0"/>
          </a:p>
        </p:txBody>
      </p:sp>
      <p:sp>
        <p:nvSpPr>
          <p:cNvPr id="26" name="正方形/長方形 25"/>
          <p:cNvSpPr/>
          <p:nvPr/>
        </p:nvSpPr>
        <p:spPr>
          <a:xfrm>
            <a:off x="206523" y="19009"/>
            <a:ext cx="3903633" cy="523220"/>
          </a:xfrm>
          <a:prstGeom prst="rect">
            <a:avLst/>
          </a:prstGeom>
        </p:spPr>
        <p:txBody>
          <a:bodyPr wrap="none">
            <a:spAutoFit/>
          </a:bodyPr>
          <a:lstStyle/>
          <a:p>
            <a:r>
              <a:rPr lang="ja-JP" altLang="en-US" sz="2800" b="1" dirty="0"/>
              <a:t>５．</a:t>
            </a:r>
            <a:r>
              <a:rPr lang="ja-JP" altLang="en-US" sz="2800" dirty="0"/>
              <a:t>大気汚染物質の発生</a:t>
            </a:r>
            <a:endParaRPr lang="ja-JP" altLang="en-US" sz="2800" b="1" dirty="0"/>
          </a:p>
        </p:txBody>
      </p:sp>
    </p:spTree>
    <p:extLst>
      <p:ext uri="{BB962C8B-B14F-4D97-AF65-F5344CB8AC3E}">
        <p14:creationId xmlns:p14="http://schemas.microsoft.com/office/powerpoint/2010/main" val="2393780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05740" y="821450"/>
            <a:ext cx="9532620" cy="5170646"/>
          </a:xfrm>
          <a:prstGeom prst="rect">
            <a:avLst/>
          </a:prstGeom>
        </p:spPr>
        <p:txBody>
          <a:bodyPr wrap="square">
            <a:spAutoFit/>
          </a:bodyPr>
          <a:lstStyle/>
          <a:p>
            <a:endParaRPr lang="en-US" altLang="ja-JP" sz="2200" b="1" dirty="0">
              <a:latin typeface="+mn-ea"/>
            </a:endParaRPr>
          </a:p>
          <a:p>
            <a:r>
              <a:rPr lang="ja-JP" altLang="en-US" sz="2200" dirty="0">
                <a:latin typeface="+mn-ea"/>
              </a:rPr>
              <a:t>　自動車排出ガス規制は、大気汚染防止法により、自動車</a:t>
            </a:r>
            <a:r>
              <a:rPr lang="en-US" altLang="ja-JP" sz="2200" dirty="0">
                <a:latin typeface="+mn-ea"/>
              </a:rPr>
              <a:t>1</a:t>
            </a:r>
            <a:r>
              <a:rPr lang="ja-JP" altLang="en-US" sz="2200" dirty="0">
                <a:latin typeface="+mn-ea"/>
              </a:rPr>
              <a:t>台ごとの排出ガス量の許容限度が定められ、道路運送車両法に基づく道路運送車両の保安基準により確保されるという仕組みで行なわれています。</a:t>
            </a:r>
          </a:p>
          <a:p>
            <a:r>
              <a:rPr lang="ja-JP" altLang="en-US" sz="2200" dirty="0">
                <a:latin typeface="+mn-ea"/>
              </a:rPr>
              <a:t>　道路運送車両法では、同法に基づく自動車検査の結果、保安基準に適合すると認められた自動車の使用者に対し自動車検査証が交付され、当該自動車を運行の用に供することができることになります。</a:t>
            </a:r>
          </a:p>
          <a:p>
            <a:r>
              <a:rPr lang="ja-JP" altLang="en-US" sz="2200" dirty="0">
                <a:latin typeface="+mn-ea"/>
              </a:rPr>
              <a:t>　自動車排出ガス規制の強化については、中央環境審議会から環境大臣への諮問の形で、順次強化されてきました。</a:t>
            </a:r>
            <a:endParaRPr lang="en-US" altLang="ja-JP" sz="2200" dirty="0">
              <a:latin typeface="+mn-ea"/>
            </a:endParaRPr>
          </a:p>
          <a:p>
            <a:r>
              <a:rPr lang="ja-JP" altLang="en-US" sz="2200" dirty="0">
                <a:latin typeface="+mn-ea"/>
              </a:rPr>
              <a:t>　これらの規制に対応するために、</a:t>
            </a:r>
            <a:r>
              <a:rPr lang="ja-JP" altLang="en-US" sz="2200" dirty="0"/>
              <a:t>エンジン技術の改善や</a:t>
            </a:r>
            <a:r>
              <a:rPr lang="ja-JP" altLang="en-US" sz="2200" dirty="0">
                <a:solidFill>
                  <a:srgbClr val="FF0000"/>
                </a:solidFill>
              </a:rPr>
              <a:t>触媒の使用</a:t>
            </a:r>
            <a:r>
              <a:rPr lang="ja-JP" altLang="en-US" sz="2200" dirty="0"/>
              <a:t>、排ガス再循環装置の導入などの技術開発が行われました</a:t>
            </a:r>
            <a:r>
              <a:rPr lang="ja-JP" altLang="en-US" sz="2200" dirty="0" smtClean="0"/>
              <a:t>。</a:t>
            </a:r>
            <a:endParaRPr lang="en-US" altLang="ja-JP" sz="2200" dirty="0" smtClean="0"/>
          </a:p>
          <a:p>
            <a:r>
              <a:rPr lang="ja-JP" altLang="en-US" sz="2200" dirty="0" smtClean="0">
                <a:latin typeface="+mn-ea"/>
              </a:rPr>
              <a:t>　</a:t>
            </a:r>
            <a:r>
              <a:rPr lang="ja-JP" altLang="en-US" sz="2200" dirty="0">
                <a:latin typeface="+mn-ea"/>
              </a:rPr>
              <a:t>なお</a:t>
            </a:r>
            <a:r>
              <a:rPr lang="ja-JP" altLang="en-US" sz="2200" dirty="0" smtClean="0">
                <a:latin typeface="+mn-ea"/>
              </a:rPr>
              <a:t>、</a:t>
            </a:r>
            <a:r>
              <a:rPr lang="ja-JP" altLang="en-US" sz="2200" dirty="0">
                <a:latin typeface="+mn-ea"/>
              </a:rPr>
              <a:t>規制の強化に対応</a:t>
            </a:r>
            <a:r>
              <a:rPr lang="ja-JP" altLang="en-US" sz="2200" dirty="0" smtClean="0">
                <a:latin typeface="+mn-ea"/>
              </a:rPr>
              <a:t>して三元</a:t>
            </a:r>
            <a:r>
              <a:rPr lang="ja-JP" altLang="en-US" sz="2200" dirty="0">
                <a:latin typeface="+mn-ea"/>
              </a:rPr>
              <a:t>触媒を機能させるためには触媒毒となる燃料中の硫黄分を下げる必要が</a:t>
            </a:r>
            <a:r>
              <a:rPr lang="ja-JP" altLang="en-US" sz="2200" dirty="0" smtClean="0">
                <a:latin typeface="+mn-ea"/>
              </a:rPr>
              <a:t>ありましたが、石油</a:t>
            </a:r>
            <a:r>
              <a:rPr lang="ja-JP" altLang="en-US" sz="2200" dirty="0">
                <a:latin typeface="+mn-ea"/>
              </a:rPr>
              <a:t>業界が燃料の低硫黄化</a:t>
            </a:r>
            <a:r>
              <a:rPr lang="ja-JP" altLang="en-US" sz="2200" dirty="0" smtClean="0">
                <a:latin typeface="+mn-ea"/>
              </a:rPr>
              <a:t>に</a:t>
            </a:r>
            <a:r>
              <a:rPr lang="ja-JP" altLang="en-US" sz="2200" dirty="0">
                <a:latin typeface="+mn-ea"/>
              </a:rPr>
              <a:t>とりくんだこと</a:t>
            </a:r>
            <a:r>
              <a:rPr lang="ja-JP" altLang="en-US" sz="2200" dirty="0" smtClean="0">
                <a:latin typeface="+mn-ea"/>
              </a:rPr>
              <a:t>で対策が進んでいきました。</a:t>
            </a:r>
            <a:r>
              <a:rPr lang="ja-JP" altLang="en-US" sz="2200" dirty="0">
                <a:latin typeface="+mn-ea"/>
              </a:rPr>
              <a:t/>
            </a:r>
            <a:br>
              <a:rPr lang="ja-JP" altLang="en-US" sz="2200" dirty="0">
                <a:latin typeface="+mn-ea"/>
              </a:rPr>
            </a:br>
            <a:endParaRPr lang="ja-JP" altLang="en-US" sz="2200" dirty="0">
              <a:latin typeface="+mn-ea"/>
            </a:endParaRPr>
          </a:p>
        </p:txBody>
      </p:sp>
      <p:sp>
        <p:nvSpPr>
          <p:cNvPr id="6" name="正方形/長方形 5"/>
          <p:cNvSpPr/>
          <p:nvPr/>
        </p:nvSpPr>
        <p:spPr>
          <a:xfrm>
            <a:off x="314471" y="131545"/>
            <a:ext cx="3331361" cy="461665"/>
          </a:xfrm>
          <a:prstGeom prst="rect">
            <a:avLst/>
          </a:prstGeom>
        </p:spPr>
        <p:txBody>
          <a:bodyPr wrap="none">
            <a:spAutoFit/>
          </a:bodyPr>
          <a:lstStyle/>
          <a:p>
            <a:r>
              <a:rPr lang="ja-JP" altLang="en-US" sz="2400" b="1" dirty="0"/>
              <a:t>６．自動車排出ガス規制</a:t>
            </a:r>
            <a:endParaRPr lang="en-US" altLang="ja-JP" sz="2400" b="1" dirty="0"/>
          </a:p>
        </p:txBody>
      </p:sp>
      <p:sp>
        <p:nvSpPr>
          <p:cNvPr id="2" name="正方形/長方形 1"/>
          <p:cNvSpPr/>
          <p:nvPr/>
        </p:nvSpPr>
        <p:spPr>
          <a:xfrm>
            <a:off x="708660" y="2144375"/>
            <a:ext cx="4953000" cy="369332"/>
          </a:xfrm>
          <a:prstGeom prst="rect">
            <a:avLst/>
          </a:prstGeom>
        </p:spPr>
        <p:txBody>
          <a:bodyPr>
            <a:spAutoFit/>
          </a:bodyPr>
          <a:lstStyle/>
          <a:p>
            <a:endParaRPr lang="ja-JP" altLang="en-US" dirty="0"/>
          </a:p>
        </p:txBody>
      </p:sp>
      <p:sp>
        <p:nvSpPr>
          <p:cNvPr id="4" name="スライド番号プレースホルダー 3"/>
          <p:cNvSpPr>
            <a:spLocks noGrp="1"/>
          </p:cNvSpPr>
          <p:nvPr>
            <p:ph type="sldNum" sz="quarter" idx="12"/>
          </p:nvPr>
        </p:nvSpPr>
        <p:spPr/>
        <p:txBody>
          <a:bodyPr/>
          <a:lstStyle/>
          <a:p>
            <a:fld id="{F4E51B1D-ED1D-40B2-9CF3-B72F1A890864}" type="slidenum">
              <a:rPr kumimoji="1" lang="ja-JP" altLang="en-US" smtClean="0"/>
              <a:t>9</a:t>
            </a:fld>
            <a:endParaRPr kumimoji="1" lang="ja-JP" altLang="en-US"/>
          </a:p>
        </p:txBody>
      </p:sp>
    </p:spTree>
    <p:extLst>
      <p:ext uri="{BB962C8B-B14F-4D97-AF65-F5344CB8AC3E}">
        <p14:creationId xmlns:p14="http://schemas.microsoft.com/office/powerpoint/2010/main" val="42853195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388</TotalTime>
  <Words>463</Words>
  <Application>Microsoft Office PowerPoint</Application>
  <PresentationFormat>A4 210 x 297 mm</PresentationFormat>
  <Paragraphs>109</Paragraphs>
  <Slides>12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ＭＳ Ｐゴシック</vt:lpstr>
      <vt:lpstr>Noto Sans JP</vt:lpstr>
      <vt:lpstr>新細明體</vt:lpstr>
      <vt:lpstr>游明朝</vt:lpstr>
      <vt:lpstr>Arial</vt:lpstr>
      <vt:lpstr>Calibri</vt:lpstr>
      <vt:lpstr>Calibri Light</vt:lpstr>
      <vt:lpstr>Times New Roman</vt:lpstr>
      <vt:lpstr>Office テーマ</vt:lpstr>
      <vt:lpstr>14 自動車排ガスと三元触媒</vt:lpstr>
      <vt:lpstr>PowerPoint プレゼンテーション</vt:lpstr>
      <vt:lpstr>この資料の活用例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混合物の分離と環境分析</dc:title>
  <dc:creator>森 淳子</dc:creator>
  <cp:lastModifiedBy>森 淳子</cp:lastModifiedBy>
  <cp:revision>59</cp:revision>
  <dcterms:created xsi:type="dcterms:W3CDTF">2023-04-05T04:57:38Z</dcterms:created>
  <dcterms:modified xsi:type="dcterms:W3CDTF">2025-05-02T11:58:43Z</dcterms:modified>
</cp:coreProperties>
</file>