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29"/>
  </p:notesMasterIdLst>
  <p:sldIdLst>
    <p:sldId id="256" r:id="rId2"/>
    <p:sldId id="266" r:id="rId3"/>
    <p:sldId id="267" r:id="rId4"/>
    <p:sldId id="270" r:id="rId5"/>
    <p:sldId id="281" r:id="rId6"/>
    <p:sldId id="280" r:id="rId7"/>
    <p:sldId id="282" r:id="rId8"/>
    <p:sldId id="271" r:id="rId9"/>
    <p:sldId id="273" r:id="rId10"/>
    <p:sldId id="274" r:id="rId11"/>
    <p:sldId id="283" r:id="rId12"/>
    <p:sldId id="272" r:id="rId13"/>
    <p:sldId id="278" r:id="rId14"/>
    <p:sldId id="275" r:id="rId15"/>
    <p:sldId id="290" r:id="rId16"/>
    <p:sldId id="291" r:id="rId17"/>
    <p:sldId id="292" r:id="rId18"/>
    <p:sldId id="276" r:id="rId19"/>
    <p:sldId id="277" r:id="rId20"/>
    <p:sldId id="293" r:id="rId21"/>
    <p:sldId id="294" r:id="rId22"/>
    <p:sldId id="284" r:id="rId23"/>
    <p:sldId id="285" r:id="rId24"/>
    <p:sldId id="286" r:id="rId25"/>
    <p:sldId id="287" r:id="rId26"/>
    <p:sldId id="288" r:id="rId27"/>
    <p:sldId id="289" r:id="rId28"/>
  </p:sldIdLst>
  <p:sldSz cx="9906000" cy="6858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2" autoAdjust="0"/>
    <p:restoredTop sz="94660"/>
  </p:normalViewPr>
  <p:slideViewPr>
    <p:cSldViewPr snapToGrid="0" showGuides="1">
      <p:cViewPr varScale="1">
        <p:scale>
          <a:sx n="66" d="100"/>
          <a:sy n="66" d="100"/>
        </p:scale>
        <p:origin x="78" y="102"/>
      </p:cViewPr>
      <p:guideLst>
        <p:guide orient="horz" pos="2205"/>
        <p:guide pos="3120"/>
      </p:guideLst>
    </p:cSldViewPr>
  </p:slideViewPr>
  <p:notesTextViewPr>
    <p:cViewPr>
      <p:scale>
        <a:sx n="1" d="1"/>
        <a:sy n="1" d="1"/>
      </p:scale>
      <p:origin x="0" y="0"/>
    </p:cViewPr>
  </p:notesTextViewPr>
  <p:sorterViewPr>
    <p:cViewPr varScale="1">
      <p:scale>
        <a:sx n="100" d="100"/>
        <a:sy n="100" d="100"/>
      </p:scale>
      <p:origin x="0" y="-82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4E7788-617E-4833-8907-1D70C717AD99}" type="datetimeFigureOut">
              <a:rPr kumimoji="1" lang="ja-JP" altLang="en-US" smtClean="0"/>
              <a:t>2025/5/2</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032A7C-ED43-42D2-9CA5-616B734925E8}" type="slidenum">
              <a:rPr kumimoji="1" lang="ja-JP" altLang="en-US" smtClean="0"/>
              <a:t>‹#›</a:t>
            </a:fld>
            <a:endParaRPr kumimoji="1" lang="ja-JP" altLang="en-US"/>
          </a:p>
        </p:txBody>
      </p:sp>
    </p:spTree>
    <p:extLst>
      <p:ext uri="{BB962C8B-B14F-4D97-AF65-F5344CB8AC3E}">
        <p14:creationId xmlns:p14="http://schemas.microsoft.com/office/powerpoint/2010/main" val="26339578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4875"/>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F1DEDAF-B729-4FED-9E40-D41A1B6C8EB0}" type="datetimeFigureOut">
              <a:rPr kumimoji="1" lang="ja-JP" altLang="en-US" smtClean="0"/>
              <a:t>2025/5/2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41BD9BB-77DB-40B1-B833-D24ABEFEEB29}" type="slidenum">
              <a:rPr kumimoji="1" lang="ja-JP" altLang="en-US" smtClean="0"/>
              <a:t>‹#›</a:t>
            </a:fld>
            <a:endParaRPr kumimoji="1" lang="ja-JP" altLang="en-US"/>
          </a:p>
        </p:txBody>
      </p:sp>
    </p:spTree>
    <p:extLst>
      <p:ext uri="{BB962C8B-B14F-4D97-AF65-F5344CB8AC3E}">
        <p14:creationId xmlns:p14="http://schemas.microsoft.com/office/powerpoint/2010/main" val="3938293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F1DEDAF-B729-4FED-9E40-D41A1B6C8EB0}" type="datetimeFigureOut">
              <a:rPr kumimoji="1" lang="ja-JP" altLang="en-US" smtClean="0"/>
              <a:t>2025/5/2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41BD9BB-77DB-40B1-B833-D24ABEFEEB29}" type="slidenum">
              <a:rPr kumimoji="1" lang="ja-JP" altLang="en-US" smtClean="0"/>
              <a:t>‹#›</a:t>
            </a:fld>
            <a:endParaRPr kumimoji="1" lang="ja-JP" altLang="en-US"/>
          </a:p>
        </p:txBody>
      </p:sp>
    </p:spTree>
    <p:extLst>
      <p:ext uri="{BB962C8B-B14F-4D97-AF65-F5344CB8AC3E}">
        <p14:creationId xmlns:p14="http://schemas.microsoft.com/office/powerpoint/2010/main" val="569113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1" y="365125"/>
            <a:ext cx="2135981"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37"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F1DEDAF-B729-4FED-9E40-D41A1B6C8EB0}" type="datetimeFigureOut">
              <a:rPr kumimoji="1" lang="ja-JP" altLang="en-US" smtClean="0"/>
              <a:t>2025/5/2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41BD9BB-77DB-40B1-B833-D24ABEFEEB29}" type="slidenum">
              <a:rPr kumimoji="1" lang="ja-JP" altLang="en-US" smtClean="0"/>
              <a:t>‹#›</a:t>
            </a:fld>
            <a:endParaRPr kumimoji="1" lang="ja-JP" altLang="en-US"/>
          </a:p>
        </p:txBody>
      </p:sp>
    </p:spTree>
    <p:extLst>
      <p:ext uri="{BB962C8B-B14F-4D97-AF65-F5344CB8AC3E}">
        <p14:creationId xmlns:p14="http://schemas.microsoft.com/office/powerpoint/2010/main" val="4273363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F1DEDAF-B729-4FED-9E40-D41A1B6C8EB0}" type="datetimeFigureOut">
              <a:rPr kumimoji="1" lang="ja-JP" altLang="en-US" smtClean="0"/>
              <a:t>2025/5/2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41BD9BB-77DB-40B1-B833-D24ABEFEEB29}" type="slidenum">
              <a:rPr kumimoji="1" lang="ja-JP" altLang="en-US" smtClean="0"/>
              <a:t>‹#›</a:t>
            </a:fld>
            <a:endParaRPr kumimoji="1" lang="ja-JP" altLang="en-US"/>
          </a:p>
        </p:txBody>
      </p:sp>
    </p:spTree>
    <p:extLst>
      <p:ext uri="{BB962C8B-B14F-4D97-AF65-F5344CB8AC3E}">
        <p14:creationId xmlns:p14="http://schemas.microsoft.com/office/powerpoint/2010/main" val="2583495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8" y="1709739"/>
            <a:ext cx="8543925" cy="2852737"/>
          </a:xfrm>
        </p:spPr>
        <p:txBody>
          <a:bodyPr anchor="b"/>
          <a:lstStyle>
            <a:lvl1pPr>
              <a:defRPr sz="4875"/>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F1DEDAF-B729-4FED-9E40-D41A1B6C8EB0}" type="datetimeFigureOut">
              <a:rPr kumimoji="1" lang="ja-JP" altLang="en-US" smtClean="0"/>
              <a:t>2025/5/2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41BD9BB-77DB-40B1-B833-D24ABEFEEB29}" type="slidenum">
              <a:rPr kumimoji="1" lang="ja-JP" altLang="en-US" smtClean="0"/>
              <a:t>‹#›</a:t>
            </a:fld>
            <a:endParaRPr kumimoji="1" lang="ja-JP" altLang="en-US"/>
          </a:p>
        </p:txBody>
      </p:sp>
    </p:spTree>
    <p:extLst>
      <p:ext uri="{BB962C8B-B14F-4D97-AF65-F5344CB8AC3E}">
        <p14:creationId xmlns:p14="http://schemas.microsoft.com/office/powerpoint/2010/main" val="1086540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F1DEDAF-B729-4FED-9E40-D41A1B6C8EB0}" type="datetimeFigureOut">
              <a:rPr kumimoji="1" lang="ja-JP" altLang="en-US" smtClean="0"/>
              <a:t>2025/5/2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41BD9BB-77DB-40B1-B833-D24ABEFEEB29}" type="slidenum">
              <a:rPr kumimoji="1" lang="ja-JP" altLang="en-US" smtClean="0"/>
              <a:t>‹#›</a:t>
            </a:fld>
            <a:endParaRPr kumimoji="1" lang="ja-JP" altLang="en-US"/>
          </a:p>
        </p:txBody>
      </p:sp>
    </p:spTree>
    <p:extLst>
      <p:ext uri="{BB962C8B-B14F-4D97-AF65-F5344CB8AC3E}">
        <p14:creationId xmlns:p14="http://schemas.microsoft.com/office/powerpoint/2010/main" val="1210408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365126"/>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F1DEDAF-B729-4FED-9E40-D41A1B6C8EB0}" type="datetimeFigureOut">
              <a:rPr kumimoji="1" lang="ja-JP" altLang="en-US" smtClean="0"/>
              <a:t>2025/5/2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41BD9BB-77DB-40B1-B833-D24ABEFEEB29}" type="slidenum">
              <a:rPr kumimoji="1" lang="ja-JP" altLang="en-US" smtClean="0"/>
              <a:t>‹#›</a:t>
            </a:fld>
            <a:endParaRPr kumimoji="1" lang="ja-JP" altLang="en-US"/>
          </a:p>
        </p:txBody>
      </p:sp>
    </p:spTree>
    <p:extLst>
      <p:ext uri="{BB962C8B-B14F-4D97-AF65-F5344CB8AC3E}">
        <p14:creationId xmlns:p14="http://schemas.microsoft.com/office/powerpoint/2010/main" val="3750893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F1DEDAF-B729-4FED-9E40-D41A1B6C8EB0}" type="datetimeFigureOut">
              <a:rPr kumimoji="1" lang="ja-JP" altLang="en-US" smtClean="0"/>
              <a:t>2025/5/2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41BD9BB-77DB-40B1-B833-D24ABEFEEB29}" type="slidenum">
              <a:rPr kumimoji="1" lang="ja-JP" altLang="en-US" smtClean="0"/>
              <a:t>‹#›</a:t>
            </a:fld>
            <a:endParaRPr kumimoji="1" lang="ja-JP" altLang="en-US"/>
          </a:p>
        </p:txBody>
      </p:sp>
    </p:spTree>
    <p:extLst>
      <p:ext uri="{BB962C8B-B14F-4D97-AF65-F5344CB8AC3E}">
        <p14:creationId xmlns:p14="http://schemas.microsoft.com/office/powerpoint/2010/main" val="494617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F1DEDAF-B729-4FED-9E40-D41A1B6C8EB0}" type="datetimeFigureOut">
              <a:rPr kumimoji="1" lang="ja-JP" altLang="en-US" smtClean="0"/>
              <a:t>2025/5/2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41BD9BB-77DB-40B1-B833-D24ABEFEEB29}" type="slidenum">
              <a:rPr kumimoji="1" lang="ja-JP" altLang="en-US" smtClean="0"/>
              <a:t>‹#›</a:t>
            </a:fld>
            <a:endParaRPr kumimoji="1" lang="ja-JP" altLang="en-US"/>
          </a:p>
        </p:txBody>
      </p:sp>
    </p:spTree>
    <p:extLst>
      <p:ext uri="{BB962C8B-B14F-4D97-AF65-F5344CB8AC3E}">
        <p14:creationId xmlns:p14="http://schemas.microsoft.com/office/powerpoint/2010/main" val="923571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F1DEDAF-B729-4FED-9E40-D41A1B6C8EB0}" type="datetimeFigureOut">
              <a:rPr kumimoji="1" lang="ja-JP" altLang="en-US" smtClean="0"/>
              <a:t>2025/5/2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41BD9BB-77DB-40B1-B833-D24ABEFEEB29}" type="slidenum">
              <a:rPr kumimoji="1" lang="ja-JP" altLang="en-US" smtClean="0"/>
              <a:t>‹#›</a:t>
            </a:fld>
            <a:endParaRPr kumimoji="1" lang="ja-JP" altLang="en-US"/>
          </a:p>
        </p:txBody>
      </p:sp>
    </p:spTree>
    <p:extLst>
      <p:ext uri="{BB962C8B-B14F-4D97-AF65-F5344CB8AC3E}">
        <p14:creationId xmlns:p14="http://schemas.microsoft.com/office/powerpoint/2010/main" val="2902516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図プレースホルダー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F1DEDAF-B729-4FED-9E40-D41A1B6C8EB0}" type="datetimeFigureOut">
              <a:rPr kumimoji="1" lang="ja-JP" altLang="en-US" smtClean="0"/>
              <a:t>2025/5/2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41BD9BB-77DB-40B1-B833-D24ABEFEEB29}" type="slidenum">
              <a:rPr kumimoji="1" lang="ja-JP" altLang="en-US" smtClean="0"/>
              <a:t>‹#›</a:t>
            </a:fld>
            <a:endParaRPr kumimoji="1" lang="ja-JP" altLang="en-US"/>
          </a:p>
        </p:txBody>
      </p:sp>
    </p:spTree>
    <p:extLst>
      <p:ext uri="{BB962C8B-B14F-4D97-AF65-F5344CB8AC3E}">
        <p14:creationId xmlns:p14="http://schemas.microsoft.com/office/powerpoint/2010/main" val="992612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4F1DEDAF-B729-4FED-9E40-D41A1B6C8EB0}" type="datetimeFigureOut">
              <a:rPr kumimoji="1" lang="ja-JP" altLang="en-US" smtClean="0"/>
              <a:t>2025/5/2</a:t>
            </a:fld>
            <a:endParaRPr kumimoji="1" lang="ja-JP" altLang="en-US"/>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041BD9BB-77DB-40B1-B833-D24ABEFEEB29}" type="slidenum">
              <a:rPr kumimoji="1" lang="ja-JP" altLang="en-US" smtClean="0"/>
              <a:t>‹#›</a:t>
            </a:fld>
            <a:endParaRPr kumimoji="1" lang="ja-JP" altLang="en-US"/>
          </a:p>
        </p:txBody>
      </p:sp>
    </p:spTree>
    <p:extLst>
      <p:ext uri="{BB962C8B-B14F-4D97-AF65-F5344CB8AC3E}">
        <p14:creationId xmlns:p14="http://schemas.microsoft.com/office/powerpoint/2010/main" val="43278730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pPr lvl="0" algn="just" defTabSz="685800">
              <a:lnSpc>
                <a:spcPct val="100000"/>
              </a:lnSpc>
              <a:spcBef>
                <a:spcPts val="0"/>
              </a:spcBef>
              <a:defRPr/>
            </a:pPr>
            <a:r>
              <a:rPr lang="en-US" altLang="ja-JP" sz="5400" kern="100" dirty="0">
                <a:latin typeface="+mn-ea"/>
              </a:rPr>
              <a:t>13</a:t>
            </a:r>
            <a:r>
              <a:rPr lang="ja-JP" altLang="en-US" sz="5400" kern="100" dirty="0">
                <a:latin typeface="+mn-ea"/>
              </a:rPr>
              <a:t>　環境対策と酸、塩基</a:t>
            </a:r>
            <a:endParaRPr lang="ja-JP" altLang="ja-JP" sz="5400" kern="100" dirty="0">
              <a:latin typeface="+mn-ea"/>
              <a:cs typeface="Times New Roman" panose="02020603050405020304" pitchFamily="18" charset="0"/>
            </a:endParaRPr>
          </a:p>
        </p:txBody>
      </p:sp>
      <p:sp>
        <p:nvSpPr>
          <p:cNvPr id="2" name="サブタイトル 1"/>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520390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65727" y="121435"/>
            <a:ext cx="9145944" cy="2862322"/>
          </a:xfrm>
          <a:prstGeom prst="rect">
            <a:avLst/>
          </a:prstGeom>
          <a:noFill/>
        </p:spPr>
        <p:txBody>
          <a:bodyPr wrap="square" rtlCol="0">
            <a:spAutoFit/>
          </a:bodyPr>
          <a:lstStyle/>
          <a:p>
            <a:r>
              <a:rPr kumimoji="1" lang="ja-JP" altLang="en-US" dirty="0"/>
              <a:t>　</a:t>
            </a:r>
            <a:r>
              <a:rPr lang="ja-JP" altLang="en-US" dirty="0"/>
              <a:t>石油は太古の動物が、石炭は太古の植物が化石化し、変化したものです。動物細胞も植物細胞も、水、炭水化物、脂質、タンパク質、核酸などの成分を含んでいます。</a:t>
            </a:r>
            <a:endParaRPr lang="en-US" altLang="ja-JP" dirty="0"/>
          </a:p>
          <a:p>
            <a:r>
              <a:rPr lang="ja-JP" altLang="en-US" dirty="0"/>
              <a:t>　炭水化物、脂質、タンパク質、核酸の有機化合物は炭素（</a:t>
            </a:r>
            <a:r>
              <a:rPr lang="en-US" altLang="ja-JP" dirty="0"/>
              <a:t>C</a:t>
            </a:r>
            <a:r>
              <a:rPr lang="ja-JP" altLang="en-US" dirty="0"/>
              <a:t>）を含む成分です。タンパク質と核酸には、基本構造に窒素（</a:t>
            </a:r>
            <a:r>
              <a:rPr lang="en-US" altLang="ja-JP" dirty="0"/>
              <a:t>N</a:t>
            </a:r>
            <a:r>
              <a:rPr lang="ja-JP" altLang="en-US" dirty="0"/>
              <a:t>）が含まれています。タンパク質を構成するアミノ酸には、硫黄（</a:t>
            </a:r>
            <a:r>
              <a:rPr lang="en-US" altLang="ja-JP" dirty="0"/>
              <a:t>S</a:t>
            </a:r>
            <a:r>
              <a:rPr lang="ja-JP" altLang="en-US" dirty="0"/>
              <a:t>）を含むものがあります。</a:t>
            </a:r>
            <a:endParaRPr lang="en-US" altLang="ja-JP" dirty="0"/>
          </a:p>
          <a:p>
            <a:r>
              <a:rPr lang="ja-JP" altLang="en-US" dirty="0"/>
              <a:t>　石油や石炭の化石燃料の主な成分は炭素です。窒素や硫黄も微量ながら含まれることになります。</a:t>
            </a:r>
          </a:p>
          <a:p>
            <a:r>
              <a:rPr kumimoji="1" lang="ja-JP" altLang="en-US" dirty="0"/>
              <a:t>化石燃料を燃やしてエネルギー源として活用することは、炭素、窒素、硫黄を酸素と結びつけることです。炭素と窒素は、燃焼条件によって完全に酸化されず、一酸化炭素や一酸化窒素になる場合もあります。</a:t>
            </a:r>
            <a:r>
              <a:rPr lang="ja-JP" altLang="en-US" dirty="0"/>
              <a:t>いずれも、環境に負荷をかける物質になります。</a:t>
            </a:r>
          </a:p>
        </p:txBody>
      </p:sp>
      <p:sp>
        <p:nvSpPr>
          <p:cNvPr id="3" name="正方形/長方形 2"/>
          <p:cNvSpPr/>
          <p:nvPr/>
        </p:nvSpPr>
        <p:spPr>
          <a:xfrm>
            <a:off x="1813729" y="3297811"/>
            <a:ext cx="699854" cy="680998"/>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kumimoji="1" lang="en-US" altLang="ja-JP" sz="3600" dirty="0"/>
              <a:t>C</a:t>
            </a:r>
            <a:endParaRPr kumimoji="1" lang="ja-JP" altLang="en-US" sz="3600" dirty="0"/>
          </a:p>
        </p:txBody>
      </p:sp>
      <p:sp>
        <p:nvSpPr>
          <p:cNvPr id="4" name="正方形/長方形 3"/>
          <p:cNvSpPr/>
          <p:nvPr/>
        </p:nvSpPr>
        <p:spPr>
          <a:xfrm>
            <a:off x="5525285" y="3324485"/>
            <a:ext cx="699854" cy="680998"/>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kumimoji="1" lang="en-US" altLang="ja-JP" sz="3600" dirty="0"/>
              <a:t>N</a:t>
            </a:r>
            <a:endParaRPr kumimoji="1" lang="ja-JP" altLang="en-US" sz="3600" dirty="0"/>
          </a:p>
        </p:txBody>
      </p:sp>
      <p:sp>
        <p:nvSpPr>
          <p:cNvPr id="5" name="正方形/長方形 4"/>
          <p:cNvSpPr/>
          <p:nvPr/>
        </p:nvSpPr>
        <p:spPr>
          <a:xfrm>
            <a:off x="8512017" y="3316747"/>
            <a:ext cx="699854" cy="680998"/>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kumimoji="1" lang="en-US" altLang="ja-JP" sz="3600" dirty="0"/>
              <a:t>S</a:t>
            </a:r>
            <a:endParaRPr kumimoji="1" lang="ja-JP" altLang="en-US" sz="3600" dirty="0"/>
          </a:p>
        </p:txBody>
      </p:sp>
      <p:sp>
        <p:nvSpPr>
          <p:cNvPr id="6" name="正方形/長方形 5"/>
          <p:cNvSpPr/>
          <p:nvPr/>
        </p:nvSpPr>
        <p:spPr>
          <a:xfrm>
            <a:off x="778923" y="4761751"/>
            <a:ext cx="1217699" cy="700677"/>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ja-JP" sz="3600" dirty="0"/>
              <a:t>CO</a:t>
            </a:r>
            <a:r>
              <a:rPr kumimoji="1" lang="en-US" altLang="ja-JP" sz="3600" baseline="-25000" dirty="0"/>
              <a:t>2</a:t>
            </a:r>
            <a:endParaRPr kumimoji="1" lang="ja-JP" altLang="en-US" sz="3600" baseline="-25000" dirty="0"/>
          </a:p>
        </p:txBody>
      </p:sp>
      <p:sp>
        <p:nvSpPr>
          <p:cNvPr id="7" name="正方形/長方形 6"/>
          <p:cNvSpPr/>
          <p:nvPr/>
        </p:nvSpPr>
        <p:spPr>
          <a:xfrm>
            <a:off x="4563747" y="4761751"/>
            <a:ext cx="1010308" cy="68987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ja-JP" sz="3600" dirty="0"/>
              <a:t>NO</a:t>
            </a:r>
            <a:endParaRPr kumimoji="1" lang="ja-JP" altLang="en-US" sz="3600" dirty="0"/>
          </a:p>
        </p:txBody>
      </p:sp>
      <p:sp>
        <p:nvSpPr>
          <p:cNvPr id="8" name="正方形/長方形 7"/>
          <p:cNvSpPr/>
          <p:nvPr/>
        </p:nvSpPr>
        <p:spPr>
          <a:xfrm>
            <a:off x="6180962" y="4773908"/>
            <a:ext cx="1337395" cy="68987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ja-JP" sz="3600" dirty="0"/>
              <a:t>N</a:t>
            </a:r>
            <a:r>
              <a:rPr lang="en-US" altLang="ja-JP" sz="3600" dirty="0"/>
              <a:t>O</a:t>
            </a:r>
            <a:r>
              <a:rPr lang="en-US" altLang="ja-JP" sz="3600" baseline="-25000" dirty="0"/>
              <a:t>2</a:t>
            </a:r>
            <a:endParaRPr lang="ja-JP" altLang="en-US" sz="3600" baseline="-25000" dirty="0"/>
          </a:p>
        </p:txBody>
      </p:sp>
      <p:sp>
        <p:nvSpPr>
          <p:cNvPr id="10" name="下矢印 9"/>
          <p:cNvSpPr/>
          <p:nvPr/>
        </p:nvSpPr>
        <p:spPr>
          <a:xfrm>
            <a:off x="1959558" y="4132819"/>
            <a:ext cx="397565" cy="5347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1" name="テキスト ボックス 10"/>
          <p:cNvSpPr txBox="1"/>
          <p:nvPr/>
        </p:nvSpPr>
        <p:spPr>
          <a:xfrm>
            <a:off x="550415" y="5833353"/>
            <a:ext cx="1711608" cy="1015663"/>
          </a:xfrm>
          <a:prstGeom prst="rect">
            <a:avLst/>
          </a:prstGeom>
          <a:noFill/>
        </p:spPr>
        <p:txBody>
          <a:bodyPr wrap="square" rtlCol="0">
            <a:spAutoFit/>
          </a:bodyPr>
          <a:lstStyle/>
          <a:p>
            <a:r>
              <a:rPr kumimoji="1" lang="ja-JP" altLang="en-US" sz="2000" dirty="0"/>
              <a:t>地球温暖化の原因となる温室効果ガス</a:t>
            </a:r>
          </a:p>
        </p:txBody>
      </p:sp>
      <p:sp>
        <p:nvSpPr>
          <p:cNvPr id="12" name="下矢印 11"/>
          <p:cNvSpPr/>
          <p:nvPr/>
        </p:nvSpPr>
        <p:spPr>
          <a:xfrm>
            <a:off x="5676428" y="4101782"/>
            <a:ext cx="397565" cy="5347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3" name="テキスト ボックス 12"/>
          <p:cNvSpPr txBox="1"/>
          <p:nvPr/>
        </p:nvSpPr>
        <p:spPr>
          <a:xfrm>
            <a:off x="3144751" y="6150114"/>
            <a:ext cx="5095102" cy="707886"/>
          </a:xfrm>
          <a:prstGeom prst="rect">
            <a:avLst/>
          </a:prstGeom>
          <a:noFill/>
        </p:spPr>
        <p:txBody>
          <a:bodyPr wrap="square" rtlCol="0">
            <a:spAutoFit/>
          </a:bodyPr>
          <a:lstStyle/>
          <a:p>
            <a:r>
              <a:rPr kumimoji="1" lang="ja-JP" altLang="en-US" sz="2000" dirty="0"/>
              <a:t>呼吸器に影響を及ぼす大気汚染物質</a:t>
            </a:r>
            <a:endParaRPr kumimoji="1" lang="en-US" altLang="ja-JP" sz="2000" dirty="0"/>
          </a:p>
          <a:p>
            <a:r>
              <a:rPr kumimoji="1" lang="ja-JP" altLang="en-US" sz="2000" dirty="0"/>
              <a:t>→法律による規制の対象</a:t>
            </a:r>
          </a:p>
        </p:txBody>
      </p:sp>
      <p:sp>
        <p:nvSpPr>
          <p:cNvPr id="14" name="下矢印 13"/>
          <p:cNvSpPr/>
          <p:nvPr/>
        </p:nvSpPr>
        <p:spPr>
          <a:xfrm>
            <a:off x="8663161" y="4108949"/>
            <a:ext cx="397565" cy="5347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5" name="正方形/長方形 14"/>
          <p:cNvSpPr/>
          <p:nvPr/>
        </p:nvSpPr>
        <p:spPr>
          <a:xfrm>
            <a:off x="8376746" y="4781569"/>
            <a:ext cx="1149225" cy="68987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ja-JP" sz="3600" dirty="0"/>
              <a:t>SO</a:t>
            </a:r>
            <a:r>
              <a:rPr lang="en-US" altLang="ja-JP" sz="3600" baseline="-25000" dirty="0"/>
              <a:t>2</a:t>
            </a:r>
            <a:endParaRPr lang="ja-JP" altLang="en-US" sz="3600" baseline="-25000" dirty="0"/>
          </a:p>
        </p:txBody>
      </p:sp>
      <p:sp>
        <p:nvSpPr>
          <p:cNvPr id="17" name="正方形/長方形 16"/>
          <p:cNvSpPr/>
          <p:nvPr/>
        </p:nvSpPr>
        <p:spPr>
          <a:xfrm>
            <a:off x="2429838" y="4777125"/>
            <a:ext cx="850346" cy="70599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ja-JP" sz="3600" dirty="0"/>
              <a:t>C</a:t>
            </a:r>
            <a:r>
              <a:rPr kumimoji="1" lang="en-US" altLang="ja-JP" sz="3600" dirty="0"/>
              <a:t>O</a:t>
            </a:r>
            <a:endParaRPr kumimoji="1" lang="ja-JP" altLang="en-US" sz="3600" dirty="0"/>
          </a:p>
        </p:txBody>
      </p:sp>
      <p:sp>
        <p:nvSpPr>
          <p:cNvPr id="19" name="テキスト ボックス 18"/>
          <p:cNvSpPr txBox="1"/>
          <p:nvPr/>
        </p:nvSpPr>
        <p:spPr>
          <a:xfrm>
            <a:off x="635779" y="5494799"/>
            <a:ext cx="1383540" cy="338554"/>
          </a:xfrm>
          <a:prstGeom prst="rect">
            <a:avLst/>
          </a:prstGeom>
          <a:noFill/>
        </p:spPr>
        <p:txBody>
          <a:bodyPr wrap="square" rtlCol="0">
            <a:spAutoFit/>
          </a:bodyPr>
          <a:lstStyle/>
          <a:p>
            <a:pPr algn="ctr"/>
            <a:r>
              <a:rPr kumimoji="1" lang="ja-JP" altLang="en-US" sz="1600" dirty="0"/>
              <a:t>二酸化炭素</a:t>
            </a:r>
          </a:p>
        </p:txBody>
      </p:sp>
      <p:sp>
        <p:nvSpPr>
          <p:cNvPr id="20" name="テキスト ボックス 19"/>
          <p:cNvSpPr txBox="1"/>
          <p:nvPr/>
        </p:nvSpPr>
        <p:spPr>
          <a:xfrm>
            <a:off x="2120214" y="5483115"/>
            <a:ext cx="1383540" cy="338554"/>
          </a:xfrm>
          <a:prstGeom prst="rect">
            <a:avLst/>
          </a:prstGeom>
          <a:noFill/>
        </p:spPr>
        <p:txBody>
          <a:bodyPr wrap="square" rtlCol="0">
            <a:spAutoFit/>
          </a:bodyPr>
          <a:lstStyle/>
          <a:p>
            <a:pPr algn="ctr"/>
            <a:r>
              <a:rPr lang="ja-JP" altLang="en-US" sz="1600" b="1" dirty="0">
                <a:solidFill>
                  <a:srgbClr val="FF0000"/>
                </a:solidFill>
              </a:rPr>
              <a:t>一</a:t>
            </a:r>
            <a:r>
              <a:rPr kumimoji="1" lang="ja-JP" altLang="en-US" sz="1600" b="1" dirty="0">
                <a:solidFill>
                  <a:srgbClr val="FF0000"/>
                </a:solidFill>
              </a:rPr>
              <a:t>酸化炭素</a:t>
            </a:r>
          </a:p>
        </p:txBody>
      </p:sp>
      <p:sp>
        <p:nvSpPr>
          <p:cNvPr id="22" name="テキスト ボックス 21"/>
          <p:cNvSpPr txBox="1"/>
          <p:nvPr/>
        </p:nvSpPr>
        <p:spPr>
          <a:xfrm>
            <a:off x="4491672" y="5483115"/>
            <a:ext cx="1383540" cy="338554"/>
          </a:xfrm>
          <a:prstGeom prst="rect">
            <a:avLst/>
          </a:prstGeom>
          <a:noFill/>
        </p:spPr>
        <p:txBody>
          <a:bodyPr wrap="square" rtlCol="0">
            <a:spAutoFit/>
          </a:bodyPr>
          <a:lstStyle/>
          <a:p>
            <a:pPr algn="ctr"/>
            <a:r>
              <a:rPr lang="ja-JP" altLang="en-US" sz="1600" b="1" dirty="0">
                <a:solidFill>
                  <a:srgbClr val="FF0000"/>
                </a:solidFill>
              </a:rPr>
              <a:t>一</a:t>
            </a:r>
            <a:r>
              <a:rPr kumimoji="1" lang="ja-JP" altLang="en-US" sz="1600" b="1" dirty="0">
                <a:solidFill>
                  <a:srgbClr val="FF0000"/>
                </a:solidFill>
              </a:rPr>
              <a:t>酸化窒素</a:t>
            </a:r>
          </a:p>
        </p:txBody>
      </p:sp>
      <p:sp>
        <p:nvSpPr>
          <p:cNvPr id="23" name="テキスト ボックス 22"/>
          <p:cNvSpPr txBox="1"/>
          <p:nvPr/>
        </p:nvSpPr>
        <p:spPr>
          <a:xfrm>
            <a:off x="5949059" y="5453668"/>
            <a:ext cx="1383540" cy="338554"/>
          </a:xfrm>
          <a:prstGeom prst="rect">
            <a:avLst/>
          </a:prstGeom>
          <a:noFill/>
        </p:spPr>
        <p:txBody>
          <a:bodyPr wrap="square" rtlCol="0">
            <a:spAutoFit/>
          </a:bodyPr>
          <a:lstStyle/>
          <a:p>
            <a:pPr algn="ctr"/>
            <a:r>
              <a:rPr lang="ja-JP" altLang="en-US" sz="1600" b="1" dirty="0">
                <a:solidFill>
                  <a:srgbClr val="FF0000"/>
                </a:solidFill>
              </a:rPr>
              <a:t>二</a:t>
            </a:r>
            <a:r>
              <a:rPr kumimoji="1" lang="ja-JP" altLang="en-US" sz="1600" b="1" dirty="0">
                <a:solidFill>
                  <a:srgbClr val="FF0000"/>
                </a:solidFill>
              </a:rPr>
              <a:t>酸化窒素</a:t>
            </a:r>
          </a:p>
        </p:txBody>
      </p:sp>
      <p:sp>
        <p:nvSpPr>
          <p:cNvPr id="24" name="テキスト ボックス 23"/>
          <p:cNvSpPr txBox="1"/>
          <p:nvPr/>
        </p:nvSpPr>
        <p:spPr>
          <a:xfrm>
            <a:off x="8125264" y="5453669"/>
            <a:ext cx="1505105" cy="584775"/>
          </a:xfrm>
          <a:prstGeom prst="rect">
            <a:avLst/>
          </a:prstGeom>
          <a:noFill/>
        </p:spPr>
        <p:txBody>
          <a:bodyPr wrap="square" rtlCol="0">
            <a:spAutoFit/>
          </a:bodyPr>
          <a:lstStyle/>
          <a:p>
            <a:pPr algn="ctr"/>
            <a:r>
              <a:rPr lang="ja-JP" altLang="en-US" sz="1600" b="1" dirty="0">
                <a:solidFill>
                  <a:srgbClr val="FF0000"/>
                </a:solidFill>
              </a:rPr>
              <a:t>二</a:t>
            </a:r>
            <a:r>
              <a:rPr kumimoji="1" lang="ja-JP" altLang="en-US" sz="1600" b="1" dirty="0">
                <a:solidFill>
                  <a:srgbClr val="FF0000"/>
                </a:solidFill>
              </a:rPr>
              <a:t>酸化硫黄</a:t>
            </a:r>
            <a:endParaRPr kumimoji="1" lang="en-US" altLang="ja-JP" sz="1600" b="1" dirty="0">
              <a:solidFill>
                <a:srgbClr val="FF0000"/>
              </a:solidFill>
            </a:endParaRPr>
          </a:p>
          <a:p>
            <a:pPr algn="ctr"/>
            <a:r>
              <a:rPr lang="ja-JP" altLang="en-US" sz="1600" dirty="0"/>
              <a:t>（硫黄酸化物）</a:t>
            </a:r>
            <a:endParaRPr kumimoji="1" lang="ja-JP" altLang="en-US" sz="1600" dirty="0"/>
          </a:p>
        </p:txBody>
      </p:sp>
      <p:sp>
        <p:nvSpPr>
          <p:cNvPr id="25" name="テキスト ボックス 24"/>
          <p:cNvSpPr txBox="1"/>
          <p:nvPr/>
        </p:nvSpPr>
        <p:spPr>
          <a:xfrm>
            <a:off x="5496384" y="5700742"/>
            <a:ext cx="1505105" cy="338554"/>
          </a:xfrm>
          <a:prstGeom prst="rect">
            <a:avLst/>
          </a:prstGeom>
          <a:noFill/>
        </p:spPr>
        <p:txBody>
          <a:bodyPr wrap="square" rtlCol="0">
            <a:spAutoFit/>
          </a:bodyPr>
          <a:lstStyle/>
          <a:p>
            <a:pPr algn="ctr"/>
            <a:r>
              <a:rPr lang="ja-JP" altLang="en-US" sz="1600" dirty="0"/>
              <a:t>（窒素酸化物）</a:t>
            </a:r>
            <a:endParaRPr kumimoji="1" lang="ja-JP" altLang="en-US" sz="1600" dirty="0"/>
          </a:p>
        </p:txBody>
      </p:sp>
    </p:spTree>
    <p:extLst>
      <p:ext uri="{BB962C8B-B14F-4D97-AF65-F5344CB8AC3E}">
        <p14:creationId xmlns:p14="http://schemas.microsoft.com/office/powerpoint/2010/main" val="814990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テキスト ボックス 47"/>
          <p:cNvSpPr txBox="1"/>
          <p:nvPr/>
        </p:nvSpPr>
        <p:spPr>
          <a:xfrm>
            <a:off x="42240" y="0"/>
            <a:ext cx="4291221" cy="523220"/>
          </a:xfrm>
          <a:prstGeom prst="rect">
            <a:avLst/>
          </a:prstGeom>
          <a:solidFill>
            <a:schemeClr val="bg1"/>
          </a:solidFill>
        </p:spPr>
        <p:txBody>
          <a:bodyPr wrap="square" rtlCol="0">
            <a:spAutoFit/>
          </a:bodyPr>
          <a:lstStyle/>
          <a:p>
            <a:r>
              <a:rPr lang="ja-JP" altLang="en-US" sz="2800" dirty="0"/>
              <a:t>欧米</a:t>
            </a:r>
            <a:r>
              <a:rPr kumimoji="1" lang="ja-JP" altLang="en-US" sz="2800" dirty="0"/>
              <a:t>での酸性雨</a:t>
            </a:r>
          </a:p>
        </p:txBody>
      </p:sp>
      <p:sp>
        <p:nvSpPr>
          <p:cNvPr id="34" name="正方形/長方形 33"/>
          <p:cNvSpPr/>
          <p:nvPr/>
        </p:nvSpPr>
        <p:spPr>
          <a:xfrm>
            <a:off x="122994" y="6609864"/>
            <a:ext cx="8668578" cy="261610"/>
          </a:xfrm>
          <a:prstGeom prst="rect">
            <a:avLst/>
          </a:prstGeom>
        </p:spPr>
        <p:txBody>
          <a:bodyPr wrap="square">
            <a:spAutoFit/>
          </a:bodyPr>
          <a:lstStyle/>
          <a:p>
            <a:r>
              <a:rPr lang="ja-JP" altLang="en-US" sz="1100" b="1" dirty="0">
                <a:solidFill>
                  <a:srgbClr val="203744"/>
                </a:solidFill>
                <a:latin typeface="Meiryo" panose="020B0604030504040204" pitchFamily="50" charset="-128"/>
                <a:ea typeface="Meiryo" panose="020B0604030504040204" pitchFamily="50" charset="-128"/>
              </a:rPr>
              <a:t>出典：酸性雨</a:t>
            </a:r>
            <a:r>
              <a:rPr lang="en-US" altLang="ja-JP" sz="1100" b="1" dirty="0">
                <a:solidFill>
                  <a:srgbClr val="203744"/>
                </a:solidFill>
                <a:latin typeface="Meiryo" panose="020B0604030504040204" pitchFamily="50" charset="-128"/>
                <a:ea typeface="Meiryo" panose="020B0604030504040204" pitchFamily="50" charset="-128"/>
              </a:rPr>
              <a:t>-</a:t>
            </a:r>
            <a:r>
              <a:rPr lang="ja-JP" altLang="en-US" sz="1100" b="1" dirty="0">
                <a:solidFill>
                  <a:srgbClr val="203744"/>
                </a:solidFill>
                <a:latin typeface="Meiryo" panose="020B0604030504040204" pitchFamily="50" charset="-128"/>
                <a:ea typeface="Meiryo" panose="020B0604030504040204" pitchFamily="50" charset="-128"/>
              </a:rPr>
              <a:t>地球環境の行方</a:t>
            </a:r>
            <a:r>
              <a:rPr lang="en-US" altLang="ja-JP" sz="1100" b="1" dirty="0">
                <a:solidFill>
                  <a:srgbClr val="203744"/>
                </a:solidFill>
                <a:latin typeface="Meiryo" panose="020B0604030504040204" pitchFamily="50" charset="-128"/>
                <a:ea typeface="Meiryo" panose="020B0604030504040204" pitchFamily="50" charset="-128"/>
              </a:rPr>
              <a:t>-</a:t>
            </a:r>
            <a:r>
              <a:rPr lang="ja-JP" altLang="en-US" sz="1100" b="1" dirty="0">
                <a:solidFill>
                  <a:srgbClr val="203744"/>
                </a:solidFill>
                <a:latin typeface="Meiryo" panose="020B0604030504040204" pitchFamily="50" charset="-128"/>
                <a:ea typeface="Meiryo" panose="020B0604030504040204" pitchFamily="50" charset="-128"/>
              </a:rPr>
              <a:t>　環境庁地球環境部　平成</a:t>
            </a:r>
            <a:r>
              <a:rPr lang="en-US" altLang="ja-JP" sz="1100" b="1" dirty="0">
                <a:solidFill>
                  <a:srgbClr val="203744"/>
                </a:solidFill>
                <a:latin typeface="Meiryo" panose="020B0604030504040204" pitchFamily="50" charset="-128"/>
                <a:ea typeface="Meiryo" panose="020B0604030504040204" pitchFamily="50" charset="-128"/>
              </a:rPr>
              <a:t>9</a:t>
            </a:r>
            <a:r>
              <a:rPr lang="ja-JP" altLang="en-US" sz="1100" b="1" dirty="0">
                <a:solidFill>
                  <a:srgbClr val="203744"/>
                </a:solidFill>
                <a:latin typeface="Meiryo" panose="020B0604030504040204" pitchFamily="50" charset="-128"/>
                <a:ea typeface="Meiryo" panose="020B0604030504040204" pitchFamily="50" charset="-128"/>
              </a:rPr>
              <a:t>年</a:t>
            </a:r>
            <a:r>
              <a:rPr lang="en-US" altLang="ja-JP" sz="1100" b="1" dirty="0">
                <a:solidFill>
                  <a:srgbClr val="203744"/>
                </a:solidFill>
                <a:latin typeface="Meiryo" panose="020B0604030504040204" pitchFamily="50" charset="-128"/>
                <a:ea typeface="Meiryo" panose="020B0604030504040204" pitchFamily="50" charset="-128"/>
              </a:rPr>
              <a:t>11</a:t>
            </a:r>
            <a:r>
              <a:rPr lang="ja-JP" altLang="en-US" sz="1100" b="1" dirty="0">
                <a:solidFill>
                  <a:srgbClr val="203744"/>
                </a:solidFill>
                <a:latin typeface="Meiryo" panose="020B0604030504040204" pitchFamily="50" charset="-128"/>
                <a:ea typeface="Meiryo" panose="020B0604030504040204" pitchFamily="50" charset="-128"/>
              </a:rPr>
              <a:t>月</a:t>
            </a:r>
            <a:r>
              <a:rPr lang="en-US" altLang="ja-JP" sz="1100" b="1" dirty="0">
                <a:solidFill>
                  <a:srgbClr val="203744"/>
                </a:solidFill>
                <a:latin typeface="Meiryo" panose="020B0604030504040204" pitchFamily="50" charset="-128"/>
                <a:ea typeface="Meiryo" panose="020B0604030504040204" pitchFamily="50" charset="-128"/>
              </a:rPr>
              <a:t>1</a:t>
            </a:r>
            <a:r>
              <a:rPr lang="ja-JP" altLang="en-US" sz="1100" b="1" dirty="0">
                <a:solidFill>
                  <a:srgbClr val="203744"/>
                </a:solidFill>
                <a:latin typeface="Meiryo" panose="020B0604030504040204" pitchFamily="50" charset="-128"/>
                <a:ea typeface="Meiryo" panose="020B0604030504040204" pitchFamily="50" charset="-128"/>
              </a:rPr>
              <a:t>月発行</a:t>
            </a:r>
            <a:endParaRPr lang="ja-JP" altLang="en-US" sz="1100" dirty="0"/>
          </a:p>
        </p:txBody>
      </p:sp>
      <p:sp>
        <p:nvSpPr>
          <p:cNvPr id="35" name="コンテンツ プレースホルダー 2"/>
          <p:cNvSpPr txBox="1">
            <a:spLocks/>
          </p:cNvSpPr>
          <p:nvPr/>
        </p:nvSpPr>
        <p:spPr>
          <a:xfrm>
            <a:off x="172298" y="600829"/>
            <a:ext cx="9597294" cy="973708"/>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Font typeface="Arial" panose="020B0604020202020204" pitchFamily="34" charset="0"/>
              <a:buNone/>
            </a:pPr>
            <a:r>
              <a:rPr lang="en-US" altLang="ja-JP" sz="2000" dirty="0"/>
              <a:t>1950</a:t>
            </a:r>
            <a:r>
              <a:rPr lang="ja-JP" altLang="en-US" sz="2000" dirty="0"/>
              <a:t>年代、北欧で湖沼の魚類が死滅し、酸性化が問題となりました。次いで、森林生態系への影響や屋外の彫像が溶けるなど文化財への影響も問題となりました。</a:t>
            </a:r>
            <a:endParaRPr lang="en-US" altLang="ja-JP" sz="2000" dirty="0"/>
          </a:p>
          <a:p>
            <a:pPr marL="0" indent="0">
              <a:buFont typeface="Arial" panose="020B0604020202020204" pitchFamily="34" charset="0"/>
              <a:buNone/>
            </a:pPr>
            <a:r>
              <a:rPr lang="ja-JP" altLang="en-US" sz="2000" dirty="0"/>
              <a:t>カナダでは</a:t>
            </a:r>
            <a:r>
              <a:rPr lang="en-US" altLang="ja-JP" sz="2000" dirty="0"/>
              <a:t>1966</a:t>
            </a:r>
            <a:r>
              <a:rPr lang="ja-JP" altLang="en-US" sz="2000" dirty="0"/>
              <a:t>年にラムスデン湖において魚類が死滅して問題となりました。</a:t>
            </a:r>
            <a:endParaRPr lang="en-US" altLang="ja-JP" sz="2000" dirty="0"/>
          </a:p>
          <a:p>
            <a:pPr marL="0" indent="0">
              <a:buFont typeface="Arial" panose="020B0604020202020204" pitchFamily="34" charset="0"/>
              <a:buNone/>
            </a:pPr>
            <a:endParaRPr lang="en-US" altLang="ja-JP" sz="2000" dirty="0"/>
          </a:p>
          <a:p>
            <a:pPr marL="0" indent="0">
              <a:buFont typeface="Arial" panose="020B0604020202020204" pitchFamily="34" charset="0"/>
              <a:buNone/>
            </a:pPr>
            <a:r>
              <a:rPr lang="en-US" altLang="ja-JP" sz="2000" dirty="0"/>
              <a:t>1960</a:t>
            </a:r>
            <a:r>
              <a:rPr lang="ja-JP" altLang="en-US" sz="2000" dirty="0"/>
              <a:t>年代の研究で、酸性雨の原因物質は国境を越えていることが明らかとなり、</a:t>
            </a:r>
            <a:r>
              <a:rPr lang="en-US" altLang="ja-JP" sz="2000" dirty="0"/>
              <a:t>1969</a:t>
            </a:r>
            <a:r>
              <a:rPr lang="ja-JP" altLang="en-US" sz="2000" dirty="0"/>
              <a:t>年委は経済協力開発機構（</a:t>
            </a:r>
            <a:r>
              <a:rPr lang="en-US" altLang="ja-JP" sz="2000" dirty="0"/>
              <a:t>OECD</a:t>
            </a:r>
            <a:r>
              <a:rPr lang="ja-JP" altLang="en-US" sz="2000" dirty="0"/>
              <a:t>）により酸性雨に関する国際協力活動が検討されました。</a:t>
            </a:r>
            <a:endParaRPr lang="en-US" altLang="ja-JP" sz="2000" dirty="0"/>
          </a:p>
          <a:p>
            <a:pPr marL="0" indent="0">
              <a:buFont typeface="Arial" panose="020B0604020202020204" pitchFamily="34" charset="0"/>
              <a:buNone/>
            </a:pPr>
            <a:r>
              <a:rPr lang="en-US" altLang="ja-JP" sz="2000" dirty="0"/>
              <a:t>1969</a:t>
            </a:r>
            <a:r>
              <a:rPr lang="ja-JP" altLang="en-US" sz="2000" dirty="0"/>
              <a:t>年、国連ヨーロッパ経済委員会（</a:t>
            </a:r>
            <a:r>
              <a:rPr lang="en-US" altLang="ja-JP" sz="2000" dirty="0"/>
              <a:t>ECE</a:t>
            </a:r>
            <a:r>
              <a:rPr lang="ja-JP" altLang="en-US" sz="2000" dirty="0"/>
              <a:t>）により</a:t>
            </a:r>
            <a:r>
              <a:rPr lang="en-US" altLang="ja-JP" sz="2000" dirty="0"/>
              <a:t>35</a:t>
            </a:r>
            <a:r>
              <a:rPr lang="ja-JP" altLang="en-US" sz="2000" dirty="0"/>
              <a:t>か国で「長距離越境大気汚染条約」（</a:t>
            </a:r>
            <a:r>
              <a:rPr lang="en-US" altLang="ja-JP" sz="2000" dirty="0"/>
              <a:t>ECE</a:t>
            </a:r>
            <a:r>
              <a:rPr lang="ja-JP" altLang="en-US" sz="2000" dirty="0"/>
              <a:t>条約）が締結されました。その後、</a:t>
            </a:r>
            <a:r>
              <a:rPr lang="en-US" altLang="ja-JP" sz="2000" dirty="0"/>
              <a:t>1985</a:t>
            </a:r>
            <a:r>
              <a:rPr lang="ja-JP" altLang="en-US" sz="2000" dirty="0"/>
              <a:t>年の「ヘルシンキ議定書」にて二酸化硫黄の規制、</a:t>
            </a:r>
            <a:r>
              <a:rPr lang="en-US" altLang="ja-JP" sz="2000" dirty="0"/>
              <a:t>1988</a:t>
            </a:r>
            <a:r>
              <a:rPr lang="ja-JP" altLang="en-US" sz="2000" dirty="0"/>
              <a:t>年の「ソフィア議定書」にて窒素酸化物に対する排出規制がなされました。</a:t>
            </a:r>
            <a:endParaRPr lang="en-US" altLang="ja-JP" sz="2000" dirty="0"/>
          </a:p>
          <a:p>
            <a:pPr marL="0" indent="0">
              <a:buFont typeface="Arial" panose="020B0604020202020204" pitchFamily="34" charset="0"/>
              <a:buNone/>
            </a:pPr>
            <a:endParaRPr lang="en-US" altLang="ja-JP" sz="2000" dirty="0"/>
          </a:p>
          <a:p>
            <a:pPr marL="0" indent="0">
              <a:buFont typeface="Arial" panose="020B0604020202020204" pitchFamily="34" charset="0"/>
              <a:buNone/>
            </a:pPr>
            <a:r>
              <a:rPr lang="ja-JP" altLang="en-US" sz="2000" dirty="0"/>
              <a:t>北米では、</a:t>
            </a:r>
            <a:r>
              <a:rPr lang="en-US" altLang="ja-JP" sz="2000" dirty="0"/>
              <a:t>1980</a:t>
            </a:r>
            <a:r>
              <a:rPr lang="ja-JP" altLang="en-US" sz="2000" dirty="0"/>
              <a:t>年に米国とカナダが「越境大気汚染に関する合意覚書」を交わし、酸性雨モニタリングネットワークなど調査研究を開始しました。</a:t>
            </a:r>
            <a:endParaRPr lang="en-US" altLang="ja-JP" sz="2000" dirty="0"/>
          </a:p>
          <a:p>
            <a:pPr marL="0" indent="0">
              <a:buFont typeface="Arial" panose="020B0604020202020204" pitchFamily="34" charset="0"/>
              <a:buNone/>
            </a:pPr>
            <a:r>
              <a:rPr lang="ja-JP" altLang="en-US" sz="2000" dirty="0"/>
              <a:t>同年、米国は「酸性雨降下物法」を制定、</a:t>
            </a:r>
            <a:r>
              <a:rPr lang="en-US" altLang="ja-JP" sz="2000" dirty="0"/>
              <a:t>1985</a:t>
            </a:r>
            <a:r>
              <a:rPr lang="ja-JP" altLang="en-US" sz="2000" dirty="0"/>
              <a:t>年カナダは「ヘルシンキ議定書」に参加し、二酸化硫黄排出量に対する規制を受けることとなりました。</a:t>
            </a:r>
            <a:endParaRPr lang="en-US" altLang="ja-JP" sz="2000" dirty="0"/>
          </a:p>
          <a:p>
            <a:pPr marL="0" indent="0">
              <a:buFont typeface="Arial" panose="020B0604020202020204" pitchFamily="34" charset="0"/>
              <a:buNone/>
            </a:pPr>
            <a:r>
              <a:rPr lang="en-US" altLang="ja-JP" sz="2000" dirty="0"/>
              <a:t/>
            </a:r>
            <a:br>
              <a:rPr lang="en-US" altLang="ja-JP" sz="2000" dirty="0"/>
            </a:br>
            <a:endParaRPr lang="en-US" altLang="ja-JP" sz="2000" dirty="0"/>
          </a:p>
          <a:p>
            <a:pPr marL="0" indent="0">
              <a:buFont typeface="Arial" panose="020B0604020202020204" pitchFamily="34" charset="0"/>
              <a:buNone/>
            </a:pPr>
            <a:endParaRPr lang="en-US" altLang="ja-JP" sz="2000" dirty="0"/>
          </a:p>
          <a:p>
            <a:pPr marL="0" indent="0">
              <a:buFont typeface="Arial" panose="020B0604020202020204" pitchFamily="34" charset="0"/>
              <a:buNone/>
            </a:pPr>
            <a:endParaRPr lang="ja-JP" altLang="en-US" sz="2000" dirty="0"/>
          </a:p>
        </p:txBody>
      </p:sp>
    </p:spTree>
    <p:extLst>
      <p:ext uri="{BB962C8B-B14F-4D97-AF65-F5344CB8AC3E}">
        <p14:creationId xmlns:p14="http://schemas.microsoft.com/office/powerpoint/2010/main" val="1751813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7525" y="456069"/>
            <a:ext cx="4308475" cy="601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42240" y="0"/>
            <a:ext cx="4291221" cy="523220"/>
          </a:xfrm>
          <a:prstGeom prst="rect">
            <a:avLst/>
          </a:prstGeom>
          <a:solidFill>
            <a:schemeClr val="bg1"/>
          </a:solidFill>
        </p:spPr>
        <p:txBody>
          <a:bodyPr wrap="square" rtlCol="0">
            <a:spAutoFit/>
          </a:bodyPr>
          <a:lstStyle/>
          <a:p>
            <a:r>
              <a:rPr lang="ja-JP" altLang="en-US" sz="2800" dirty="0"/>
              <a:t>日本</a:t>
            </a:r>
            <a:r>
              <a:rPr kumimoji="1" lang="ja-JP" altLang="en-US" sz="2800" dirty="0"/>
              <a:t>での酸性雨対策</a:t>
            </a:r>
          </a:p>
        </p:txBody>
      </p:sp>
      <p:sp>
        <p:nvSpPr>
          <p:cNvPr id="5" name="コンテンツ プレースホルダー 2"/>
          <p:cNvSpPr txBox="1">
            <a:spLocks/>
          </p:cNvSpPr>
          <p:nvPr/>
        </p:nvSpPr>
        <p:spPr>
          <a:xfrm>
            <a:off x="327824" y="799611"/>
            <a:ext cx="5269701" cy="4381989"/>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a:t>関東地方において昭和</a:t>
            </a:r>
            <a:r>
              <a:rPr lang="en-US" altLang="ja-JP" sz="2000" dirty="0"/>
              <a:t>48</a:t>
            </a:r>
            <a:r>
              <a:rPr lang="ja-JP" altLang="en-US" sz="2000" dirty="0"/>
              <a:t>～</a:t>
            </a:r>
            <a:r>
              <a:rPr lang="en-US" altLang="ja-JP" sz="2000" dirty="0"/>
              <a:t>51</a:t>
            </a:r>
            <a:r>
              <a:rPr lang="ja-JP" altLang="en-US" sz="2000" dirty="0"/>
              <a:t>年の梅雨時を中心に人体への被害が発生したことから政府の対応が開始されました。その後、全国的な実態調査を継続するとともに、陸水や土壌・植生に対する影響調査も実施されています。</a:t>
            </a:r>
            <a:endParaRPr lang="en-US" altLang="ja-JP" sz="2000" dirty="0"/>
          </a:p>
          <a:p>
            <a:pPr marL="0" indent="0">
              <a:buFont typeface="Arial" panose="020B0604020202020204" pitchFamily="34" charset="0"/>
              <a:buNone/>
            </a:pPr>
            <a:endParaRPr lang="en-US" altLang="ja-JP" sz="2000" dirty="0"/>
          </a:p>
          <a:p>
            <a:pPr marL="0" indent="0">
              <a:buFont typeface="Arial" panose="020B0604020202020204" pitchFamily="34" charset="0"/>
              <a:buNone/>
            </a:pPr>
            <a:r>
              <a:rPr lang="ja-JP" altLang="en-US" sz="2000" dirty="0"/>
              <a:t>さまざまな研究により、東アジアにおいても、化石燃料由来の汚染物質が国境を越えていることが明らかになってきました。</a:t>
            </a:r>
            <a:endParaRPr lang="en-US" altLang="ja-JP" sz="2000" dirty="0"/>
          </a:p>
          <a:p>
            <a:pPr marL="0" indent="0">
              <a:buFont typeface="Arial" panose="020B0604020202020204" pitchFamily="34" charset="0"/>
              <a:buNone/>
            </a:pPr>
            <a:r>
              <a:rPr lang="ja-JP" altLang="en-US" sz="2000" dirty="0"/>
              <a:t>日本の土壌は酸性雨対する緩衝能が高く、欧米のように森林が枯損するような被害は明らかではありませんが、酸性物質の降下が続くことで今後の生態系への影響が懸念されます。</a:t>
            </a:r>
            <a:endParaRPr lang="en-US" altLang="ja-JP" sz="2000" dirty="0"/>
          </a:p>
          <a:p>
            <a:pPr marL="0" indent="0">
              <a:buNone/>
            </a:pPr>
            <a:r>
              <a:rPr lang="ja-JP" altLang="en-US" sz="2000" dirty="0"/>
              <a:t>東アジア地域において、酸性雨問題に関する地域の協力体制を確立することを目的として、我が国のイニシアティブにより、</a:t>
            </a:r>
            <a:r>
              <a:rPr lang="en-US" altLang="ja-JP" sz="2000" dirty="0"/>
              <a:t>2001</a:t>
            </a:r>
            <a:r>
              <a:rPr lang="ja-JP" altLang="en-US" sz="2000" dirty="0"/>
              <a:t>年に東アジア酸性雨モニタリングネットワーク（</a:t>
            </a:r>
            <a:r>
              <a:rPr lang="en-US" altLang="ja-JP" sz="2000" dirty="0"/>
              <a:t>EANET</a:t>
            </a:r>
            <a:r>
              <a:rPr lang="ja-JP" altLang="en-US" sz="2000" dirty="0"/>
              <a:t>）が設立され、現在、東アジア地域の</a:t>
            </a:r>
            <a:r>
              <a:rPr lang="en-US" altLang="ja-JP" sz="2000" dirty="0"/>
              <a:t>13</a:t>
            </a:r>
            <a:r>
              <a:rPr lang="ja-JP" altLang="en-US" sz="2000" dirty="0"/>
              <a:t>か国が参加しています。</a:t>
            </a:r>
            <a:endParaRPr lang="en-US" altLang="ja-JP" sz="2000" dirty="0"/>
          </a:p>
          <a:p>
            <a:pPr marL="0" indent="0">
              <a:buFont typeface="Arial" panose="020B0604020202020204" pitchFamily="34" charset="0"/>
              <a:buNone/>
            </a:pPr>
            <a:endParaRPr lang="en-US" altLang="ja-JP" sz="2000" dirty="0"/>
          </a:p>
          <a:p>
            <a:pPr marL="0" indent="0">
              <a:buFont typeface="Arial" panose="020B0604020202020204" pitchFamily="34" charset="0"/>
              <a:buNone/>
            </a:pPr>
            <a:endParaRPr lang="ja-JP" altLang="en-US" sz="2000" dirty="0"/>
          </a:p>
        </p:txBody>
      </p:sp>
    </p:spTree>
    <p:extLst>
      <p:ext uri="{BB962C8B-B14F-4D97-AF65-F5344CB8AC3E}">
        <p14:creationId xmlns:p14="http://schemas.microsoft.com/office/powerpoint/2010/main" val="1255623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29078" y="0"/>
            <a:ext cx="7814163" cy="6858000"/>
          </a:xfrm>
          <a:prstGeom prst="rect">
            <a:avLst/>
          </a:prstGeom>
        </p:spPr>
      </p:pic>
      <p:sp>
        <p:nvSpPr>
          <p:cNvPr id="3" name="正方形/長方形 2"/>
          <p:cNvSpPr/>
          <p:nvPr/>
        </p:nvSpPr>
        <p:spPr>
          <a:xfrm>
            <a:off x="5381074" y="6596390"/>
            <a:ext cx="4524926" cy="261610"/>
          </a:xfrm>
          <a:prstGeom prst="rect">
            <a:avLst/>
          </a:prstGeom>
        </p:spPr>
        <p:txBody>
          <a:bodyPr wrap="square">
            <a:spAutoFit/>
          </a:bodyPr>
          <a:lstStyle/>
          <a:p>
            <a:r>
              <a:rPr lang="ja-JP" altLang="en-US" sz="1100" dirty="0"/>
              <a:t>https://www.env.go.jp/policy/hakusyo/r03/html/hj21020407.html#n2_4_7</a:t>
            </a:r>
          </a:p>
        </p:txBody>
      </p:sp>
      <p:sp>
        <p:nvSpPr>
          <p:cNvPr id="4" name="正方形/長方形 3"/>
          <p:cNvSpPr/>
          <p:nvPr/>
        </p:nvSpPr>
        <p:spPr>
          <a:xfrm>
            <a:off x="6597925" y="2705307"/>
            <a:ext cx="3049657" cy="2862322"/>
          </a:xfrm>
          <a:prstGeom prst="rect">
            <a:avLst/>
          </a:prstGeom>
        </p:spPr>
        <p:txBody>
          <a:bodyPr wrap="square">
            <a:spAutoFit/>
          </a:bodyPr>
          <a:lstStyle/>
          <a:p>
            <a:r>
              <a:rPr lang="en-US" altLang="ja-JP" dirty="0"/>
              <a:t>EANET</a:t>
            </a:r>
            <a:r>
              <a:rPr lang="ja-JP" altLang="en-US" dirty="0"/>
              <a:t>は、</a:t>
            </a:r>
            <a:r>
              <a:rPr lang="en-US" altLang="ja-JP" dirty="0"/>
              <a:t>2020</a:t>
            </a:r>
            <a:r>
              <a:rPr lang="ja-JP" altLang="en-US" dirty="0"/>
              <a:t>年の政府間会合で、酸性雨に限らずより広い大気環境問題を扱うことができるよう活動スコープを拡大し、</a:t>
            </a:r>
            <a:r>
              <a:rPr lang="en-US" altLang="ja-JP" dirty="0"/>
              <a:t>2021</a:t>
            </a:r>
            <a:r>
              <a:rPr lang="ja-JP" altLang="en-US" dirty="0"/>
              <a:t>年の政府間会合で、具体的な対象物質と取り組む活動、プロジェクトごとに予算を執行する新たな仕組みの導入とそのガイドラインについて合意しました。</a:t>
            </a:r>
            <a:endParaRPr lang="en-US" altLang="ja-JP" dirty="0"/>
          </a:p>
        </p:txBody>
      </p:sp>
    </p:spTree>
    <p:extLst>
      <p:ext uri="{BB962C8B-B14F-4D97-AF65-F5344CB8AC3E}">
        <p14:creationId xmlns:p14="http://schemas.microsoft.com/office/powerpoint/2010/main" val="3129945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82076" y="2413100"/>
            <a:ext cx="6236003" cy="461665"/>
          </a:xfrm>
          <a:prstGeom prst="rect">
            <a:avLst/>
          </a:prstGeom>
        </p:spPr>
        <p:txBody>
          <a:bodyPr wrap="none">
            <a:spAutoFit/>
          </a:bodyPr>
          <a:lstStyle/>
          <a:p>
            <a:r>
              <a:rPr lang="ja-JP" altLang="en-US" sz="2400" b="1" dirty="0"/>
              <a:t>硫黄酸化物の削減～排煙脱硫法のプロセス～</a:t>
            </a:r>
            <a:endParaRPr lang="en-US" altLang="ja-JP" sz="2400" b="1" dirty="0"/>
          </a:p>
        </p:txBody>
      </p:sp>
      <mc:AlternateContent xmlns:mc="http://schemas.openxmlformats.org/markup-compatibility/2006" xmlns:a14="http://schemas.microsoft.com/office/drawing/2010/main">
        <mc:Choice Requires="a14">
          <p:sp>
            <p:nvSpPr>
              <p:cNvPr id="9" name="正方形/長方形 8"/>
              <p:cNvSpPr/>
              <p:nvPr/>
            </p:nvSpPr>
            <p:spPr>
              <a:xfrm>
                <a:off x="37674" y="6357551"/>
                <a:ext cx="8587613" cy="526939"/>
              </a:xfrm>
              <a:prstGeom prst="rect">
                <a:avLst/>
              </a:prstGeom>
            </p:spPr>
            <p:txBody>
              <a:bodyPr wrap="square">
                <a:spAutoFit/>
              </a:bodyPr>
              <a:lstStyle/>
              <a:p>
                <a:pPr marL="400050" algn="just">
                  <a:spcAft>
                    <a:spcPts val="0"/>
                  </a:spcAft>
                </a:pPr>
                <a:r>
                  <a:rPr lang="en-US" altLang="ja-JP" sz="2000" kern="100" dirty="0">
                    <a:latin typeface="Times New Roman" panose="02020603050405020304" pitchFamily="18" charset="0"/>
                    <a:ea typeface="ＭＳ 明朝" panose="02020609040205080304" pitchFamily="17" charset="-128"/>
                    <a:cs typeface="Times New Roman" panose="02020603050405020304" pitchFamily="18" charset="0"/>
                  </a:rPr>
                  <a:t>2</a:t>
                </a:r>
                <a:r>
                  <a:rPr lang="ja-JP" altLang="en-US" sz="2000" kern="100" dirty="0">
                    <a:latin typeface="Times New Roman" panose="02020603050405020304" pitchFamily="18" charset="0"/>
                    <a:ea typeface="ＭＳ 明朝" panose="02020609040205080304" pitchFamily="17" charset="-128"/>
                    <a:cs typeface="Times New Roman" panose="02020603050405020304" pitchFamily="18" charset="0"/>
                  </a:rPr>
                  <a:t>式をあわせて　</a:t>
                </a:r>
                <a:r>
                  <a:rPr lang="en-US" altLang="ja-JP" sz="2000" kern="100" dirty="0">
                    <a:latin typeface="Times New Roman" panose="02020603050405020304" pitchFamily="18" charset="0"/>
                    <a:ea typeface="ＭＳ 明朝" panose="02020609040205080304" pitchFamily="17" charset="-128"/>
                    <a:cs typeface="Times New Roman" panose="02020603050405020304" pitchFamily="18" charset="0"/>
                  </a:rPr>
                  <a:t>SO</a:t>
                </a:r>
                <a:r>
                  <a:rPr lang="en-US" altLang="ja-JP" sz="2000" kern="100" baseline="-25000" dirty="0">
                    <a:latin typeface="Times New Roman" panose="02020603050405020304" pitchFamily="18" charset="0"/>
                    <a:ea typeface="ＭＳ 明朝" panose="02020609040205080304" pitchFamily="17" charset="-128"/>
                    <a:cs typeface="Times New Roman" panose="02020603050405020304" pitchFamily="18" charset="0"/>
                  </a:rPr>
                  <a:t>2</a:t>
                </a:r>
                <a:r>
                  <a:rPr lang="ja-JP" altLang="ja-JP" sz="2000" kern="100" dirty="0">
                    <a:latin typeface="Times New Roman" panose="02020603050405020304" pitchFamily="18" charset="0"/>
                    <a:ea typeface="ＭＳ 明朝" panose="02020609040205080304" pitchFamily="17" charset="-128"/>
                    <a:cs typeface="Times New Roman" panose="02020603050405020304" pitchFamily="18" charset="0"/>
                  </a:rPr>
                  <a:t>＋</a:t>
                </a:r>
                <a:r>
                  <a:rPr lang="en-US" altLang="ja-JP" sz="2000" kern="100" dirty="0">
                    <a:latin typeface="Times New Roman" panose="02020603050405020304" pitchFamily="18" charset="0"/>
                    <a:ea typeface="ＭＳ 明朝" panose="02020609040205080304" pitchFamily="17" charset="-128"/>
                    <a:cs typeface="Times New Roman" panose="02020603050405020304" pitchFamily="18" charset="0"/>
                  </a:rPr>
                  <a:t>CaCO</a:t>
                </a:r>
                <a:r>
                  <a:rPr lang="en-US" altLang="ja-JP" sz="2000" kern="100" baseline="-25000" dirty="0">
                    <a:latin typeface="Times New Roman" panose="02020603050405020304" pitchFamily="18" charset="0"/>
                    <a:ea typeface="ＭＳ 明朝" panose="02020609040205080304" pitchFamily="17" charset="-128"/>
                    <a:cs typeface="Times New Roman" panose="02020603050405020304" pitchFamily="18" charset="0"/>
                  </a:rPr>
                  <a:t>3</a:t>
                </a:r>
                <a:r>
                  <a:rPr lang="ja-JP" altLang="ja-JP" sz="2000" kern="100" dirty="0">
                    <a:latin typeface="Times New Roman" panose="02020603050405020304" pitchFamily="18" charset="0"/>
                    <a:ea typeface="ＭＳ 明朝" panose="02020609040205080304" pitchFamily="17" charset="-128"/>
                    <a:cs typeface="Times New Roman" panose="02020603050405020304" pitchFamily="18" charset="0"/>
                  </a:rPr>
                  <a:t>＋ </a:t>
                </a:r>
                <a14:m>
                  <m:oMath xmlns:m="http://schemas.openxmlformats.org/officeDocument/2006/math">
                    <m:f>
                      <m:fPr>
                        <m:ctrlPr>
                          <a:rPr lang="ja-JP" altLang="ja-JP" sz="2000"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ja-JP" sz="2000" i="1" kern="100">
                            <a:latin typeface="Cambria Math" panose="02040503050406030204" pitchFamily="18" charset="0"/>
                            <a:ea typeface="ＭＳ 明朝" panose="02020609040205080304" pitchFamily="17" charset="-128"/>
                            <a:cs typeface="Times New Roman" panose="02020603050405020304" pitchFamily="18" charset="0"/>
                          </a:rPr>
                          <m:t>1</m:t>
                        </m:r>
                      </m:num>
                      <m:den>
                        <m:r>
                          <a:rPr lang="en-US" altLang="ja-JP" sz="2000" i="1" kern="100">
                            <a:latin typeface="Cambria Math" panose="02040503050406030204" pitchFamily="18" charset="0"/>
                            <a:ea typeface="ＭＳ 明朝" panose="02020609040205080304" pitchFamily="17" charset="-128"/>
                            <a:cs typeface="Times New Roman" panose="02020603050405020304" pitchFamily="18" charset="0"/>
                          </a:rPr>
                          <m:t>2</m:t>
                        </m:r>
                      </m:den>
                    </m:f>
                  </m:oMath>
                </a14:m>
                <a:r>
                  <a:rPr lang="en-US" altLang="ja-JP" sz="2000" kern="100" dirty="0">
                    <a:latin typeface="Times New Roman" panose="02020603050405020304" pitchFamily="18" charset="0"/>
                    <a:ea typeface="ＭＳ 明朝" panose="02020609040205080304" pitchFamily="17" charset="-128"/>
                    <a:cs typeface="Times New Roman" panose="02020603050405020304" pitchFamily="18" charset="0"/>
                  </a:rPr>
                  <a:t> O</a:t>
                </a:r>
                <a:r>
                  <a:rPr lang="en-US" altLang="ja-JP" sz="2000" kern="100" baseline="-25000" dirty="0">
                    <a:latin typeface="Times New Roman" panose="02020603050405020304" pitchFamily="18" charset="0"/>
                    <a:ea typeface="ＭＳ 明朝" panose="02020609040205080304" pitchFamily="17" charset="-128"/>
                    <a:cs typeface="Times New Roman" panose="02020603050405020304" pitchFamily="18" charset="0"/>
                  </a:rPr>
                  <a:t>2</a:t>
                </a:r>
                <a:r>
                  <a:rPr lang="ja-JP" altLang="ja-JP" sz="2000" kern="100" dirty="0">
                    <a:latin typeface="Times New Roman" panose="02020603050405020304" pitchFamily="18" charset="0"/>
                    <a:ea typeface="ＭＳ 明朝" panose="02020609040205080304" pitchFamily="17" charset="-128"/>
                    <a:cs typeface="Times New Roman" panose="02020603050405020304" pitchFamily="18" charset="0"/>
                  </a:rPr>
                  <a:t>＋</a:t>
                </a:r>
                <a:r>
                  <a:rPr lang="en-US" altLang="ja-JP" sz="2000" kern="100" dirty="0">
                    <a:latin typeface="Times New Roman" panose="02020603050405020304" pitchFamily="18" charset="0"/>
                    <a:ea typeface="ＭＳ 明朝" panose="02020609040205080304" pitchFamily="17" charset="-128"/>
                    <a:cs typeface="Times New Roman" panose="02020603050405020304" pitchFamily="18" charset="0"/>
                  </a:rPr>
                  <a:t>2H</a:t>
                </a:r>
                <a:r>
                  <a:rPr lang="en-US" altLang="ja-JP" sz="2000" kern="100" baseline="-25000" dirty="0">
                    <a:latin typeface="Times New Roman" panose="02020603050405020304" pitchFamily="18" charset="0"/>
                    <a:ea typeface="ＭＳ 明朝" panose="02020609040205080304" pitchFamily="17" charset="-128"/>
                    <a:cs typeface="Times New Roman" panose="02020603050405020304" pitchFamily="18" charset="0"/>
                  </a:rPr>
                  <a:t>2</a:t>
                </a:r>
                <a:r>
                  <a:rPr lang="en-US" altLang="ja-JP" sz="2000" kern="100" dirty="0">
                    <a:latin typeface="Times New Roman" panose="02020603050405020304" pitchFamily="18" charset="0"/>
                    <a:ea typeface="ＭＳ 明朝" panose="02020609040205080304" pitchFamily="17" charset="-128"/>
                    <a:cs typeface="Times New Roman" panose="02020603050405020304" pitchFamily="18" charset="0"/>
                  </a:rPr>
                  <a:t>O</a:t>
                </a:r>
                <a:r>
                  <a:rPr lang="ja-JP" altLang="en-US" sz="2000" kern="100" dirty="0">
                    <a:latin typeface="Times New Roman" panose="02020603050405020304" pitchFamily="18" charset="0"/>
                    <a:ea typeface="ＭＳ 明朝" panose="02020609040205080304" pitchFamily="17" charset="-128"/>
                    <a:cs typeface="Times New Roman" panose="02020603050405020304" pitchFamily="18" charset="0"/>
                  </a:rPr>
                  <a:t>　</a:t>
                </a:r>
                <a:r>
                  <a:rPr lang="ja-JP" altLang="ja-JP" sz="2000" kern="100" dirty="0">
                    <a:latin typeface="Times New Roman" panose="02020603050405020304" pitchFamily="18" charset="0"/>
                    <a:ea typeface="ＭＳ 明朝" panose="02020609040205080304" pitchFamily="17" charset="-128"/>
                    <a:cs typeface="Times New Roman" panose="02020603050405020304" pitchFamily="18" charset="0"/>
                  </a:rPr>
                  <a:t>→</a:t>
                </a:r>
                <a:r>
                  <a:rPr lang="en-US" altLang="ja-JP" sz="2000" kern="100" dirty="0">
                    <a:latin typeface="Times New Roman" panose="02020603050405020304" pitchFamily="18" charset="0"/>
                    <a:ea typeface="ＭＳ 明朝" panose="02020609040205080304" pitchFamily="17" charset="-128"/>
                    <a:cs typeface="Times New Roman" panose="02020603050405020304" pitchFamily="18" charset="0"/>
                  </a:rPr>
                  <a:t> CaSO</a:t>
                </a:r>
                <a:r>
                  <a:rPr lang="en-US" altLang="ja-JP" sz="2000" kern="100" baseline="-25000" dirty="0">
                    <a:latin typeface="Times New Roman" panose="02020603050405020304" pitchFamily="18" charset="0"/>
                    <a:ea typeface="ＭＳ 明朝" panose="02020609040205080304" pitchFamily="17" charset="-128"/>
                    <a:cs typeface="Times New Roman" panose="02020603050405020304" pitchFamily="18" charset="0"/>
                  </a:rPr>
                  <a:t>4</a:t>
                </a:r>
                <a:r>
                  <a:rPr lang="ja-JP" altLang="ja-JP" sz="2000" kern="100" dirty="0">
                    <a:latin typeface="Times New Roman" panose="02020603050405020304" pitchFamily="18" charset="0"/>
                    <a:ea typeface="ＭＳ 明朝" panose="02020609040205080304" pitchFamily="17" charset="-128"/>
                    <a:cs typeface="ＭＳ 明朝" panose="02020609040205080304" pitchFamily="17" charset="-128"/>
                  </a:rPr>
                  <a:t>･</a:t>
                </a:r>
                <a:r>
                  <a:rPr lang="en-US" altLang="ja-JP" sz="2000" kern="100" dirty="0">
                    <a:latin typeface="Times New Roman" panose="02020603050405020304" pitchFamily="18" charset="0"/>
                    <a:ea typeface="ＭＳ 明朝" panose="02020609040205080304" pitchFamily="17" charset="-128"/>
                    <a:cs typeface="Times New Roman" panose="02020603050405020304" pitchFamily="18" charset="0"/>
                  </a:rPr>
                  <a:t>2H</a:t>
                </a:r>
                <a:r>
                  <a:rPr lang="en-US" altLang="ja-JP" sz="2000" kern="100" baseline="-25000" dirty="0">
                    <a:latin typeface="Times New Roman" panose="02020603050405020304" pitchFamily="18" charset="0"/>
                    <a:ea typeface="ＭＳ 明朝" panose="02020609040205080304" pitchFamily="17" charset="-128"/>
                    <a:cs typeface="Times New Roman" panose="02020603050405020304" pitchFamily="18" charset="0"/>
                  </a:rPr>
                  <a:t>2</a:t>
                </a:r>
                <a:r>
                  <a:rPr lang="en-US" altLang="ja-JP" sz="2000" kern="100" dirty="0">
                    <a:latin typeface="Times New Roman" panose="02020603050405020304" pitchFamily="18" charset="0"/>
                    <a:ea typeface="ＭＳ 明朝" panose="02020609040205080304" pitchFamily="17" charset="-128"/>
                    <a:cs typeface="Times New Roman" panose="02020603050405020304" pitchFamily="18" charset="0"/>
                  </a:rPr>
                  <a:t>O</a:t>
                </a:r>
                <a:r>
                  <a:rPr lang="ja-JP" altLang="ja-JP" sz="2000" kern="100" dirty="0">
                    <a:latin typeface="Times New Roman" panose="02020603050405020304" pitchFamily="18" charset="0"/>
                    <a:ea typeface="ＭＳ 明朝" panose="02020609040205080304" pitchFamily="17" charset="-128"/>
                    <a:cs typeface="Times New Roman" panose="02020603050405020304" pitchFamily="18" charset="0"/>
                  </a:rPr>
                  <a:t>＋</a:t>
                </a:r>
                <a:r>
                  <a:rPr lang="en-US" altLang="ja-JP" sz="2000" kern="100" dirty="0">
                    <a:latin typeface="Times New Roman" panose="02020603050405020304" pitchFamily="18" charset="0"/>
                    <a:ea typeface="ＭＳ 明朝" panose="02020609040205080304" pitchFamily="17" charset="-128"/>
                    <a:cs typeface="Times New Roman" panose="02020603050405020304" pitchFamily="18" charset="0"/>
                  </a:rPr>
                  <a:t>CO</a:t>
                </a:r>
                <a:r>
                  <a:rPr lang="en-US" altLang="ja-JP" sz="2000" kern="100" baseline="-25000" dirty="0">
                    <a:latin typeface="Times New Roman" panose="02020603050405020304" pitchFamily="18" charset="0"/>
                    <a:ea typeface="ＭＳ 明朝" panose="02020609040205080304" pitchFamily="17" charset="-128"/>
                    <a:cs typeface="Times New Roman" panose="02020603050405020304" pitchFamily="18" charset="0"/>
                  </a:rPr>
                  <a:t>2</a:t>
                </a:r>
                <a:endParaRPr lang="ja-JP" altLang="ja-JP" sz="2000" kern="100" baseline="-25000" dirty="0">
                  <a:latin typeface="Times New Roman" panose="02020603050405020304" pitchFamily="18" charset="0"/>
                  <a:ea typeface="ＭＳ 明朝" panose="02020609040205080304" pitchFamily="17" charset="-128"/>
                  <a:cs typeface="Times New Roman" panose="02020603050405020304" pitchFamily="18" charset="0"/>
                </a:endParaRPr>
              </a:p>
            </p:txBody>
          </p:sp>
        </mc:Choice>
        <mc:Fallback xmlns="">
          <p:sp>
            <p:nvSpPr>
              <p:cNvPr id="9" name="正方形/長方形 8"/>
              <p:cNvSpPr>
                <a:spLocks noRot="1" noChangeAspect="1" noMove="1" noResize="1" noEditPoints="1" noAdjustHandles="1" noChangeArrowheads="1" noChangeShapeType="1" noTextEdit="1"/>
              </p:cNvSpPr>
              <p:nvPr/>
            </p:nvSpPr>
            <p:spPr>
              <a:xfrm>
                <a:off x="37674" y="6357551"/>
                <a:ext cx="8587613" cy="526939"/>
              </a:xfrm>
              <a:prstGeom prst="rect">
                <a:avLst/>
              </a:prstGeom>
              <a:blipFill rotWithShape="0">
                <a:blip r:embed="rId2"/>
                <a:stretch>
                  <a:fillRect b="-8140"/>
                </a:stretch>
              </a:blipFill>
            </p:spPr>
            <p:txBody>
              <a:bodyPr/>
              <a:lstStyle/>
              <a:p>
                <a:r>
                  <a:rPr lang="ja-JP" altLang="en-US">
                    <a:noFill/>
                  </a:rPr>
                  <a:t> </a:t>
                </a:r>
              </a:p>
            </p:txBody>
          </p:sp>
        </mc:Fallback>
      </mc:AlternateContent>
      <p:sp>
        <p:nvSpPr>
          <p:cNvPr id="38" name="正方形/長方形 37"/>
          <p:cNvSpPr/>
          <p:nvPr/>
        </p:nvSpPr>
        <p:spPr>
          <a:xfrm>
            <a:off x="37674" y="5515237"/>
            <a:ext cx="8587613" cy="400110"/>
          </a:xfrm>
          <a:prstGeom prst="rect">
            <a:avLst/>
          </a:prstGeom>
        </p:spPr>
        <p:txBody>
          <a:bodyPr wrap="square">
            <a:spAutoFit/>
          </a:bodyPr>
          <a:lstStyle/>
          <a:p>
            <a:pPr marL="400050" algn="just">
              <a:spcAft>
                <a:spcPts val="0"/>
              </a:spcAft>
            </a:pPr>
            <a:r>
              <a:rPr lang="ja-JP" altLang="en-US" sz="2000" kern="100" dirty="0">
                <a:latin typeface="Times New Roman" panose="02020603050405020304" pitchFamily="18" charset="0"/>
                <a:ea typeface="ＭＳ 明朝" panose="02020609040205080304" pitchFamily="17" charset="-128"/>
                <a:cs typeface="Times New Roman" panose="02020603050405020304" pitchFamily="18" charset="0"/>
              </a:rPr>
              <a:t>①　</a:t>
            </a:r>
            <a:r>
              <a:rPr lang="en-US" altLang="ja-JP" sz="2000" kern="100" dirty="0">
                <a:latin typeface="Times New Roman" panose="02020603050405020304" pitchFamily="18" charset="0"/>
                <a:ea typeface="ＭＳ 明朝" panose="02020609040205080304" pitchFamily="17" charset="-128"/>
                <a:cs typeface="Times New Roman" panose="02020603050405020304" pitchFamily="18" charset="0"/>
              </a:rPr>
              <a:t>SO</a:t>
            </a:r>
            <a:r>
              <a:rPr lang="en-US" altLang="ja-JP" sz="2000" kern="100" baseline="-25000" dirty="0">
                <a:latin typeface="Times New Roman" panose="02020603050405020304" pitchFamily="18" charset="0"/>
                <a:ea typeface="ＭＳ 明朝" panose="02020609040205080304" pitchFamily="17" charset="-128"/>
                <a:cs typeface="Times New Roman" panose="02020603050405020304" pitchFamily="18" charset="0"/>
              </a:rPr>
              <a:t>2</a:t>
            </a:r>
            <a:r>
              <a:rPr lang="ja-JP" altLang="ja-JP" sz="2000" kern="100" dirty="0">
                <a:latin typeface="Times New Roman" panose="02020603050405020304" pitchFamily="18" charset="0"/>
                <a:ea typeface="ＭＳ 明朝" panose="02020609040205080304" pitchFamily="17" charset="-128"/>
                <a:cs typeface="Times New Roman" panose="02020603050405020304" pitchFamily="18" charset="0"/>
              </a:rPr>
              <a:t>＋</a:t>
            </a:r>
            <a:r>
              <a:rPr lang="en-US" altLang="ja-JP" sz="2000" kern="100" dirty="0">
                <a:latin typeface="Times New Roman" panose="02020603050405020304" pitchFamily="18" charset="0"/>
                <a:ea typeface="ＭＳ 明朝" panose="02020609040205080304" pitchFamily="17" charset="-128"/>
                <a:cs typeface="Times New Roman" panose="02020603050405020304" pitchFamily="18" charset="0"/>
              </a:rPr>
              <a:t>CaCO</a:t>
            </a:r>
            <a:r>
              <a:rPr lang="en-US" altLang="ja-JP" sz="2000" kern="100" baseline="-25000" dirty="0">
                <a:latin typeface="Times New Roman" panose="02020603050405020304" pitchFamily="18" charset="0"/>
                <a:ea typeface="ＭＳ 明朝" panose="02020609040205080304" pitchFamily="17" charset="-128"/>
                <a:cs typeface="Times New Roman" panose="02020603050405020304" pitchFamily="18" charset="0"/>
              </a:rPr>
              <a:t>3</a:t>
            </a:r>
            <a:r>
              <a:rPr lang="ja-JP" altLang="en-US" sz="2000" kern="100" dirty="0">
                <a:latin typeface="Times New Roman" panose="02020603050405020304" pitchFamily="18" charset="0"/>
                <a:ea typeface="ＭＳ 明朝" panose="02020609040205080304" pitchFamily="17" charset="-128"/>
                <a:cs typeface="Times New Roman" panose="02020603050405020304" pitchFamily="18" charset="0"/>
              </a:rPr>
              <a:t>　</a:t>
            </a:r>
            <a:r>
              <a:rPr lang="ja-JP" altLang="ja-JP" sz="2000" kern="100" dirty="0">
                <a:latin typeface="Times New Roman" panose="02020603050405020304" pitchFamily="18" charset="0"/>
                <a:ea typeface="ＭＳ 明朝" panose="02020609040205080304" pitchFamily="17" charset="-128"/>
                <a:cs typeface="Times New Roman" panose="02020603050405020304" pitchFamily="18" charset="0"/>
              </a:rPr>
              <a:t>→</a:t>
            </a:r>
            <a:r>
              <a:rPr lang="en-US" altLang="ja-JP" sz="2000" kern="100" dirty="0">
                <a:latin typeface="Times New Roman" panose="02020603050405020304" pitchFamily="18" charset="0"/>
                <a:ea typeface="ＭＳ 明朝" panose="02020609040205080304" pitchFamily="17" charset="-128"/>
                <a:cs typeface="Times New Roman" panose="02020603050405020304" pitchFamily="18" charset="0"/>
              </a:rPr>
              <a:t> CaSO</a:t>
            </a:r>
            <a:r>
              <a:rPr lang="en-US" altLang="ja-JP" sz="2000" kern="100" baseline="-25000" dirty="0">
                <a:latin typeface="Times New Roman" panose="02020603050405020304" pitchFamily="18" charset="0"/>
                <a:ea typeface="ＭＳ 明朝" panose="02020609040205080304" pitchFamily="17" charset="-128"/>
                <a:cs typeface="Times New Roman" panose="02020603050405020304" pitchFamily="18" charset="0"/>
              </a:rPr>
              <a:t>3</a:t>
            </a:r>
            <a:r>
              <a:rPr lang="ja-JP" altLang="ja-JP" sz="2000" kern="100" dirty="0">
                <a:latin typeface="Times New Roman" panose="02020603050405020304" pitchFamily="18" charset="0"/>
                <a:ea typeface="ＭＳ 明朝" panose="02020609040205080304" pitchFamily="17" charset="-128"/>
                <a:cs typeface="Times New Roman" panose="02020603050405020304" pitchFamily="18" charset="0"/>
              </a:rPr>
              <a:t>＋</a:t>
            </a:r>
            <a:r>
              <a:rPr lang="en-US" altLang="ja-JP" sz="2000" kern="100" dirty="0">
                <a:latin typeface="Times New Roman" panose="02020603050405020304" pitchFamily="18" charset="0"/>
                <a:ea typeface="ＭＳ 明朝" panose="02020609040205080304" pitchFamily="17" charset="-128"/>
                <a:cs typeface="Times New Roman" panose="02020603050405020304" pitchFamily="18" charset="0"/>
              </a:rPr>
              <a:t>CO</a:t>
            </a:r>
            <a:r>
              <a:rPr lang="en-US" altLang="ja-JP" sz="2000" kern="100" baseline="-25000" dirty="0">
                <a:latin typeface="Times New Roman" panose="02020603050405020304" pitchFamily="18" charset="0"/>
                <a:ea typeface="ＭＳ 明朝" panose="02020609040205080304" pitchFamily="17" charset="-128"/>
                <a:cs typeface="Times New Roman" panose="02020603050405020304" pitchFamily="18" charset="0"/>
              </a:rPr>
              <a:t>2</a:t>
            </a:r>
            <a:endParaRPr lang="ja-JP" altLang="ja-JP" sz="2000" kern="100" baseline="-25000" dirty="0">
              <a:latin typeface="Times New Roman" panose="02020603050405020304" pitchFamily="18" charset="0"/>
              <a:ea typeface="ＭＳ 明朝" panose="02020609040205080304" pitchFamily="17" charset="-128"/>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7" name="正方形/長方形 46"/>
              <p:cNvSpPr/>
              <p:nvPr/>
            </p:nvSpPr>
            <p:spPr>
              <a:xfrm>
                <a:off x="37674" y="5938621"/>
                <a:ext cx="8587613" cy="526939"/>
              </a:xfrm>
              <a:prstGeom prst="rect">
                <a:avLst/>
              </a:prstGeom>
            </p:spPr>
            <p:txBody>
              <a:bodyPr wrap="square">
                <a:spAutoFit/>
              </a:bodyPr>
              <a:lstStyle/>
              <a:p>
                <a:pPr marL="400050" algn="just">
                  <a:spcAft>
                    <a:spcPts val="0"/>
                  </a:spcAft>
                </a:pPr>
                <a:r>
                  <a:rPr lang="ja-JP" altLang="en-US" sz="2000" kern="100" dirty="0">
                    <a:latin typeface="Times New Roman" panose="02020603050405020304" pitchFamily="18" charset="0"/>
                    <a:ea typeface="ＭＳ 明朝" panose="02020609040205080304" pitchFamily="17" charset="-128"/>
                    <a:cs typeface="Times New Roman" panose="02020603050405020304" pitchFamily="18" charset="0"/>
                  </a:rPr>
                  <a:t>②　</a:t>
                </a:r>
                <a:r>
                  <a:rPr lang="en-US" altLang="ja-JP" sz="2000" kern="100" dirty="0">
                    <a:latin typeface="Times New Roman" panose="02020603050405020304" pitchFamily="18" charset="0"/>
                    <a:ea typeface="ＭＳ 明朝" panose="02020609040205080304" pitchFamily="17" charset="-128"/>
                    <a:cs typeface="Times New Roman" panose="02020603050405020304" pitchFamily="18" charset="0"/>
                  </a:rPr>
                  <a:t>CaSO</a:t>
                </a:r>
                <a:r>
                  <a:rPr lang="en-US" altLang="ja-JP" sz="2000" kern="100" baseline="-25000" dirty="0">
                    <a:latin typeface="Times New Roman" panose="02020603050405020304" pitchFamily="18" charset="0"/>
                    <a:ea typeface="ＭＳ 明朝" panose="02020609040205080304" pitchFamily="17" charset="-128"/>
                    <a:cs typeface="Times New Roman" panose="02020603050405020304" pitchFamily="18" charset="0"/>
                  </a:rPr>
                  <a:t>3 </a:t>
                </a:r>
                <a:r>
                  <a:rPr lang="ja-JP" altLang="ja-JP" sz="2000" kern="100" dirty="0">
                    <a:latin typeface="Times New Roman" panose="02020603050405020304" pitchFamily="18" charset="0"/>
                    <a:ea typeface="ＭＳ 明朝" panose="02020609040205080304" pitchFamily="17" charset="-128"/>
                    <a:cs typeface="Times New Roman" panose="02020603050405020304" pitchFamily="18" charset="0"/>
                  </a:rPr>
                  <a:t>＋ </a:t>
                </a:r>
                <a14:m>
                  <m:oMath xmlns:m="http://schemas.openxmlformats.org/officeDocument/2006/math">
                    <m:f>
                      <m:fPr>
                        <m:ctrlPr>
                          <a:rPr lang="ja-JP" altLang="ja-JP" sz="2000"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ja-JP" sz="2000" i="1" kern="100">
                            <a:latin typeface="Cambria Math" panose="02040503050406030204" pitchFamily="18" charset="0"/>
                            <a:ea typeface="ＭＳ 明朝" panose="02020609040205080304" pitchFamily="17" charset="-128"/>
                            <a:cs typeface="Times New Roman" panose="02020603050405020304" pitchFamily="18" charset="0"/>
                          </a:rPr>
                          <m:t>1</m:t>
                        </m:r>
                      </m:num>
                      <m:den>
                        <m:r>
                          <a:rPr lang="en-US" altLang="ja-JP" sz="2000" i="1" kern="100">
                            <a:latin typeface="Cambria Math" panose="02040503050406030204" pitchFamily="18" charset="0"/>
                            <a:ea typeface="ＭＳ 明朝" panose="02020609040205080304" pitchFamily="17" charset="-128"/>
                            <a:cs typeface="Times New Roman" panose="02020603050405020304" pitchFamily="18" charset="0"/>
                          </a:rPr>
                          <m:t>2</m:t>
                        </m:r>
                      </m:den>
                    </m:f>
                  </m:oMath>
                </a14:m>
                <a:r>
                  <a:rPr lang="en-US" altLang="ja-JP" sz="2000" kern="100" dirty="0">
                    <a:latin typeface="Times New Roman" panose="02020603050405020304" pitchFamily="18" charset="0"/>
                    <a:ea typeface="ＭＳ 明朝" panose="02020609040205080304" pitchFamily="17" charset="-128"/>
                    <a:cs typeface="Times New Roman" panose="02020603050405020304" pitchFamily="18" charset="0"/>
                  </a:rPr>
                  <a:t> O</a:t>
                </a:r>
                <a:r>
                  <a:rPr lang="en-US" altLang="ja-JP" sz="2000" kern="100" baseline="-25000" dirty="0">
                    <a:latin typeface="Times New Roman" panose="02020603050405020304" pitchFamily="18" charset="0"/>
                    <a:ea typeface="ＭＳ 明朝" panose="02020609040205080304" pitchFamily="17" charset="-128"/>
                    <a:cs typeface="Times New Roman" panose="02020603050405020304" pitchFamily="18" charset="0"/>
                  </a:rPr>
                  <a:t>2</a:t>
                </a:r>
                <a:r>
                  <a:rPr lang="ja-JP" altLang="ja-JP" sz="2000" kern="100" dirty="0">
                    <a:latin typeface="Times New Roman" panose="02020603050405020304" pitchFamily="18" charset="0"/>
                    <a:ea typeface="ＭＳ 明朝" panose="02020609040205080304" pitchFamily="17" charset="-128"/>
                    <a:cs typeface="Times New Roman" panose="02020603050405020304" pitchFamily="18" charset="0"/>
                  </a:rPr>
                  <a:t>＋</a:t>
                </a:r>
                <a:r>
                  <a:rPr lang="en-US" altLang="ja-JP" sz="2000" kern="100" dirty="0">
                    <a:latin typeface="Times New Roman" panose="02020603050405020304" pitchFamily="18" charset="0"/>
                    <a:ea typeface="ＭＳ 明朝" panose="02020609040205080304" pitchFamily="17" charset="-128"/>
                    <a:cs typeface="Times New Roman" panose="02020603050405020304" pitchFamily="18" charset="0"/>
                  </a:rPr>
                  <a:t>2H</a:t>
                </a:r>
                <a:r>
                  <a:rPr lang="en-US" altLang="ja-JP" sz="2000" kern="100" baseline="-25000" dirty="0">
                    <a:latin typeface="Times New Roman" panose="02020603050405020304" pitchFamily="18" charset="0"/>
                    <a:ea typeface="ＭＳ 明朝" panose="02020609040205080304" pitchFamily="17" charset="-128"/>
                    <a:cs typeface="Times New Roman" panose="02020603050405020304" pitchFamily="18" charset="0"/>
                  </a:rPr>
                  <a:t>2</a:t>
                </a:r>
                <a:r>
                  <a:rPr lang="en-US" altLang="ja-JP" sz="2000" kern="100" dirty="0">
                    <a:latin typeface="Times New Roman" panose="02020603050405020304" pitchFamily="18" charset="0"/>
                    <a:ea typeface="ＭＳ 明朝" panose="02020609040205080304" pitchFamily="17" charset="-128"/>
                    <a:cs typeface="Times New Roman" panose="02020603050405020304" pitchFamily="18" charset="0"/>
                  </a:rPr>
                  <a:t>O</a:t>
                </a:r>
                <a:r>
                  <a:rPr lang="ja-JP" altLang="en-US" sz="2000" kern="100" dirty="0">
                    <a:latin typeface="Times New Roman" panose="02020603050405020304" pitchFamily="18" charset="0"/>
                    <a:ea typeface="ＭＳ 明朝" panose="02020609040205080304" pitchFamily="17" charset="-128"/>
                    <a:cs typeface="Times New Roman" panose="02020603050405020304" pitchFamily="18" charset="0"/>
                  </a:rPr>
                  <a:t>　</a:t>
                </a:r>
                <a:r>
                  <a:rPr lang="ja-JP" altLang="ja-JP" sz="2000" kern="100" dirty="0">
                    <a:latin typeface="Times New Roman" panose="02020603050405020304" pitchFamily="18" charset="0"/>
                    <a:ea typeface="ＭＳ 明朝" panose="02020609040205080304" pitchFamily="17" charset="-128"/>
                    <a:cs typeface="Times New Roman" panose="02020603050405020304" pitchFamily="18" charset="0"/>
                  </a:rPr>
                  <a:t>→</a:t>
                </a:r>
                <a:r>
                  <a:rPr lang="en-US" altLang="ja-JP" sz="2000" kern="100" dirty="0">
                    <a:latin typeface="Times New Roman" panose="02020603050405020304" pitchFamily="18" charset="0"/>
                    <a:ea typeface="ＭＳ 明朝" panose="02020609040205080304" pitchFamily="17" charset="-128"/>
                    <a:cs typeface="Times New Roman" panose="02020603050405020304" pitchFamily="18" charset="0"/>
                  </a:rPr>
                  <a:t> CaSO</a:t>
                </a:r>
                <a:r>
                  <a:rPr lang="en-US" altLang="ja-JP" sz="2000" kern="100" baseline="-25000" dirty="0">
                    <a:latin typeface="Times New Roman" panose="02020603050405020304" pitchFamily="18" charset="0"/>
                    <a:ea typeface="ＭＳ 明朝" panose="02020609040205080304" pitchFamily="17" charset="-128"/>
                    <a:cs typeface="Times New Roman" panose="02020603050405020304" pitchFamily="18" charset="0"/>
                  </a:rPr>
                  <a:t>4</a:t>
                </a:r>
                <a:r>
                  <a:rPr lang="ja-JP" altLang="ja-JP" sz="2000" kern="100" dirty="0">
                    <a:latin typeface="Times New Roman" panose="02020603050405020304" pitchFamily="18" charset="0"/>
                    <a:ea typeface="ＭＳ 明朝" panose="02020609040205080304" pitchFamily="17" charset="-128"/>
                    <a:cs typeface="ＭＳ 明朝" panose="02020609040205080304" pitchFamily="17" charset="-128"/>
                  </a:rPr>
                  <a:t>･</a:t>
                </a:r>
                <a:r>
                  <a:rPr lang="en-US" altLang="ja-JP" sz="2000" kern="100" dirty="0">
                    <a:latin typeface="Times New Roman" panose="02020603050405020304" pitchFamily="18" charset="0"/>
                    <a:ea typeface="ＭＳ 明朝" panose="02020609040205080304" pitchFamily="17" charset="-128"/>
                    <a:cs typeface="Times New Roman" panose="02020603050405020304" pitchFamily="18" charset="0"/>
                  </a:rPr>
                  <a:t>2H</a:t>
                </a:r>
                <a:r>
                  <a:rPr lang="en-US" altLang="ja-JP" sz="2000" kern="100" baseline="-25000" dirty="0">
                    <a:latin typeface="Times New Roman" panose="02020603050405020304" pitchFamily="18" charset="0"/>
                    <a:ea typeface="ＭＳ 明朝" panose="02020609040205080304" pitchFamily="17" charset="-128"/>
                    <a:cs typeface="Times New Roman" panose="02020603050405020304" pitchFamily="18" charset="0"/>
                  </a:rPr>
                  <a:t>2</a:t>
                </a:r>
                <a:r>
                  <a:rPr lang="en-US" altLang="ja-JP" sz="2000" kern="100" dirty="0">
                    <a:latin typeface="Times New Roman" panose="02020603050405020304" pitchFamily="18" charset="0"/>
                    <a:ea typeface="ＭＳ 明朝" panose="02020609040205080304" pitchFamily="17" charset="-128"/>
                    <a:cs typeface="Times New Roman" panose="02020603050405020304" pitchFamily="18" charset="0"/>
                  </a:rPr>
                  <a:t>O</a:t>
                </a:r>
                <a:endParaRPr lang="ja-JP" altLang="ja-JP" sz="2000" kern="100" baseline="-25000" dirty="0">
                  <a:latin typeface="Times New Roman" panose="02020603050405020304" pitchFamily="18" charset="0"/>
                  <a:ea typeface="ＭＳ 明朝" panose="02020609040205080304" pitchFamily="17" charset="-128"/>
                  <a:cs typeface="Times New Roman" panose="02020603050405020304" pitchFamily="18" charset="0"/>
                </a:endParaRPr>
              </a:p>
            </p:txBody>
          </p:sp>
        </mc:Choice>
        <mc:Fallback xmlns="">
          <p:sp>
            <p:nvSpPr>
              <p:cNvPr id="47" name="正方形/長方形 46"/>
              <p:cNvSpPr>
                <a:spLocks noRot="1" noChangeAspect="1" noMove="1" noResize="1" noEditPoints="1" noAdjustHandles="1" noChangeArrowheads="1" noChangeShapeType="1" noTextEdit="1"/>
              </p:cNvSpPr>
              <p:nvPr/>
            </p:nvSpPr>
            <p:spPr>
              <a:xfrm>
                <a:off x="37674" y="5938621"/>
                <a:ext cx="8587613" cy="526939"/>
              </a:xfrm>
              <a:prstGeom prst="rect">
                <a:avLst/>
              </a:prstGeom>
              <a:blipFill rotWithShape="0">
                <a:blip r:embed="rId3"/>
                <a:stretch>
                  <a:fillRect b="-6897"/>
                </a:stretch>
              </a:blipFill>
            </p:spPr>
            <p:txBody>
              <a:bodyPr/>
              <a:lstStyle/>
              <a:p>
                <a:r>
                  <a:rPr lang="ja-JP" altLang="en-US">
                    <a:noFill/>
                  </a:rPr>
                  <a:t> </a:t>
                </a:r>
              </a:p>
            </p:txBody>
          </p:sp>
        </mc:Fallback>
      </mc:AlternateContent>
      <p:sp>
        <p:nvSpPr>
          <p:cNvPr id="31" name="テキスト ボックス 30"/>
          <p:cNvSpPr txBox="1"/>
          <p:nvPr/>
        </p:nvSpPr>
        <p:spPr>
          <a:xfrm>
            <a:off x="150904" y="106288"/>
            <a:ext cx="3775393" cy="523220"/>
          </a:xfrm>
          <a:prstGeom prst="rect">
            <a:avLst/>
          </a:prstGeom>
          <a:noFill/>
        </p:spPr>
        <p:txBody>
          <a:bodyPr wrap="none" rtlCol="0">
            <a:spAutoFit/>
          </a:bodyPr>
          <a:lstStyle/>
          <a:p>
            <a:r>
              <a:rPr lang="ja-JP" altLang="en-US" sz="2800" dirty="0"/>
              <a:t>大気汚染物質削減技術</a:t>
            </a:r>
            <a:endParaRPr kumimoji="1" lang="ja-JP" altLang="en-US" sz="2800" dirty="0"/>
          </a:p>
        </p:txBody>
      </p:sp>
      <p:sp>
        <p:nvSpPr>
          <p:cNvPr id="39" name="テキスト ボックス 38"/>
          <p:cNvSpPr txBox="1"/>
          <p:nvPr/>
        </p:nvSpPr>
        <p:spPr>
          <a:xfrm>
            <a:off x="401519" y="914040"/>
            <a:ext cx="9145944" cy="1200329"/>
          </a:xfrm>
          <a:prstGeom prst="rect">
            <a:avLst/>
          </a:prstGeom>
          <a:noFill/>
        </p:spPr>
        <p:txBody>
          <a:bodyPr wrap="square" rtlCol="0">
            <a:spAutoFit/>
          </a:bodyPr>
          <a:lstStyle/>
          <a:p>
            <a:r>
              <a:rPr kumimoji="1" lang="ja-JP" altLang="en-US" dirty="0"/>
              <a:t>　</a:t>
            </a:r>
            <a:r>
              <a:rPr lang="ja-JP" altLang="en-US" dirty="0"/>
              <a:t>大気汚染物質である硫黄酸化物や窒素酸化物は深刻な公害の原因となったことから、日本では昭和</a:t>
            </a:r>
            <a:r>
              <a:rPr lang="en-US" altLang="ja-JP" dirty="0"/>
              <a:t>30</a:t>
            </a:r>
            <a:r>
              <a:rPr lang="ja-JP" altLang="en-US" dirty="0"/>
              <a:t>年代から対策が行われてきました。</a:t>
            </a:r>
            <a:endParaRPr lang="en-US" altLang="ja-JP" dirty="0"/>
          </a:p>
          <a:p>
            <a:r>
              <a:rPr lang="ja-JP" altLang="en-US" dirty="0"/>
              <a:t>工場・事業場から排出されるガスについては規制が設けられ、ガスを浄化する技術によって、環境は改善されてきました。</a:t>
            </a:r>
          </a:p>
        </p:txBody>
      </p:sp>
      <p:grpSp>
        <p:nvGrpSpPr>
          <p:cNvPr id="45" name="グループ化 44"/>
          <p:cNvGrpSpPr/>
          <p:nvPr/>
        </p:nvGrpSpPr>
        <p:grpSpPr>
          <a:xfrm>
            <a:off x="951119" y="2989338"/>
            <a:ext cx="7854848" cy="3158748"/>
            <a:chOff x="650703" y="794390"/>
            <a:chExt cx="9347652" cy="3779001"/>
          </a:xfrm>
        </p:grpSpPr>
        <p:sp>
          <p:nvSpPr>
            <p:cNvPr id="48" name="正方形/長方形 47"/>
            <p:cNvSpPr/>
            <p:nvPr/>
          </p:nvSpPr>
          <p:spPr>
            <a:xfrm>
              <a:off x="1708541" y="1898418"/>
              <a:ext cx="1669142" cy="84908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集じん</a:t>
              </a:r>
              <a:r>
                <a:rPr kumimoji="1" lang="en-US" altLang="ja-JP" dirty="0"/>
                <a:t>/</a:t>
              </a:r>
              <a:r>
                <a:rPr kumimoji="1" lang="ja-JP" altLang="en-US" dirty="0"/>
                <a:t>冷却塔</a:t>
              </a:r>
            </a:p>
          </p:txBody>
        </p:sp>
        <p:sp>
          <p:nvSpPr>
            <p:cNvPr id="49" name="正方形/長方形 48"/>
            <p:cNvSpPr/>
            <p:nvPr/>
          </p:nvSpPr>
          <p:spPr>
            <a:xfrm>
              <a:off x="4604141" y="1898418"/>
              <a:ext cx="1669142" cy="84908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ＳＯ</a:t>
              </a:r>
              <a:r>
                <a:rPr kumimoji="1" lang="ja-JP" altLang="en-US" baseline="-25000" dirty="0"/>
                <a:t>２</a:t>
              </a:r>
              <a:r>
                <a:rPr kumimoji="1" lang="ja-JP" altLang="en-US" dirty="0"/>
                <a:t>吸収塔①</a:t>
              </a:r>
            </a:p>
          </p:txBody>
        </p:sp>
        <p:sp>
          <p:nvSpPr>
            <p:cNvPr id="50" name="正方形/長方形 49"/>
            <p:cNvSpPr/>
            <p:nvPr/>
          </p:nvSpPr>
          <p:spPr>
            <a:xfrm>
              <a:off x="6441396" y="3097098"/>
              <a:ext cx="1669142" cy="84908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酸化塔②</a:t>
              </a:r>
            </a:p>
          </p:txBody>
        </p:sp>
        <p:cxnSp>
          <p:nvCxnSpPr>
            <p:cNvPr id="51" name="直線矢印コネクタ 50"/>
            <p:cNvCxnSpPr>
              <a:endCxn id="48" idx="1"/>
            </p:cNvCxnSpPr>
            <p:nvPr/>
          </p:nvCxnSpPr>
          <p:spPr>
            <a:xfrm>
              <a:off x="754743" y="2322961"/>
              <a:ext cx="953798" cy="0"/>
            </a:xfrm>
            <a:prstGeom prst="straightConnector1">
              <a:avLst/>
            </a:prstGeom>
            <a:ln w="571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a:endCxn id="48" idx="0"/>
            </p:cNvCxnSpPr>
            <p:nvPr/>
          </p:nvCxnSpPr>
          <p:spPr>
            <a:xfrm>
              <a:off x="2543112" y="1309193"/>
              <a:ext cx="0" cy="589225"/>
            </a:xfrm>
            <a:prstGeom prst="straightConnector1">
              <a:avLst/>
            </a:prstGeom>
            <a:ln w="571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a:off x="2543112" y="2762018"/>
              <a:ext cx="0" cy="589225"/>
            </a:xfrm>
            <a:prstGeom prst="straightConnector1">
              <a:avLst/>
            </a:prstGeom>
            <a:ln w="571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a:endCxn id="49" idx="1"/>
            </p:cNvCxnSpPr>
            <p:nvPr/>
          </p:nvCxnSpPr>
          <p:spPr>
            <a:xfrm>
              <a:off x="3377683" y="2322280"/>
              <a:ext cx="1226458" cy="681"/>
            </a:xfrm>
            <a:prstGeom prst="straightConnector1">
              <a:avLst/>
            </a:prstGeom>
            <a:ln w="571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a:stCxn id="49" idx="0"/>
            </p:cNvCxnSpPr>
            <p:nvPr/>
          </p:nvCxnSpPr>
          <p:spPr>
            <a:xfrm flipV="1">
              <a:off x="5438712" y="1309193"/>
              <a:ext cx="0" cy="589225"/>
            </a:xfrm>
            <a:prstGeom prst="straightConnector1">
              <a:avLst/>
            </a:prstGeom>
            <a:ln w="57150">
              <a:solidFill>
                <a:schemeClr val="bg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flipH="1">
              <a:off x="6273284" y="2189360"/>
              <a:ext cx="2689515" cy="17021"/>
            </a:xfrm>
            <a:prstGeom prst="straightConnector1">
              <a:avLst/>
            </a:prstGeom>
            <a:ln w="571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a:off x="8110538" y="3521641"/>
              <a:ext cx="1226458" cy="681"/>
            </a:xfrm>
            <a:prstGeom prst="straightConnector1">
              <a:avLst/>
            </a:prstGeom>
            <a:ln w="571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カギ線コネクタ 57"/>
            <p:cNvCxnSpPr>
              <a:stCxn id="49" idx="2"/>
              <a:endCxn id="50" idx="1"/>
            </p:cNvCxnSpPr>
            <p:nvPr/>
          </p:nvCxnSpPr>
          <p:spPr>
            <a:xfrm rot="16200000" flipH="1">
              <a:off x="5552986" y="2633230"/>
              <a:ext cx="774137" cy="1002684"/>
            </a:xfrm>
            <a:prstGeom prst="bentConnector2">
              <a:avLst/>
            </a:prstGeom>
            <a:ln w="571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flipV="1">
              <a:off x="7275967" y="3984166"/>
              <a:ext cx="0" cy="589225"/>
            </a:xfrm>
            <a:prstGeom prst="straightConnector1">
              <a:avLst/>
            </a:prstGeom>
            <a:ln w="57150">
              <a:solidFill>
                <a:schemeClr val="bg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650703" y="1898418"/>
              <a:ext cx="837089" cy="369332"/>
            </a:xfrm>
            <a:prstGeom prst="rect">
              <a:avLst/>
            </a:prstGeom>
            <a:noFill/>
          </p:spPr>
          <p:txBody>
            <a:bodyPr wrap="none" rtlCol="0">
              <a:spAutoFit/>
            </a:bodyPr>
            <a:lstStyle/>
            <a:p>
              <a:r>
                <a:rPr kumimoji="1" lang="ja-JP" altLang="en-US" dirty="0"/>
                <a:t>排ガス</a:t>
              </a:r>
            </a:p>
          </p:txBody>
        </p:sp>
        <p:sp>
          <p:nvSpPr>
            <p:cNvPr id="61" name="テキスト ボックス 60"/>
            <p:cNvSpPr txBox="1"/>
            <p:nvPr/>
          </p:nvSpPr>
          <p:spPr>
            <a:xfrm>
              <a:off x="2335363" y="799577"/>
              <a:ext cx="415498" cy="369332"/>
            </a:xfrm>
            <a:prstGeom prst="rect">
              <a:avLst/>
            </a:prstGeom>
            <a:noFill/>
          </p:spPr>
          <p:txBody>
            <a:bodyPr wrap="none" rtlCol="0">
              <a:spAutoFit/>
            </a:bodyPr>
            <a:lstStyle/>
            <a:p>
              <a:r>
                <a:rPr kumimoji="1" lang="ja-JP" altLang="en-US" dirty="0"/>
                <a:t>水</a:t>
              </a:r>
            </a:p>
          </p:txBody>
        </p:sp>
        <p:sp>
          <p:nvSpPr>
            <p:cNvPr id="62" name="テキスト ボックス 61"/>
            <p:cNvSpPr txBox="1"/>
            <p:nvPr/>
          </p:nvSpPr>
          <p:spPr>
            <a:xfrm>
              <a:off x="2219946" y="3375638"/>
              <a:ext cx="646331" cy="369332"/>
            </a:xfrm>
            <a:prstGeom prst="rect">
              <a:avLst/>
            </a:prstGeom>
            <a:noFill/>
          </p:spPr>
          <p:txBody>
            <a:bodyPr wrap="none" rtlCol="0">
              <a:spAutoFit/>
            </a:bodyPr>
            <a:lstStyle/>
            <a:p>
              <a:r>
                <a:rPr kumimoji="1" lang="ja-JP" altLang="en-US" dirty="0"/>
                <a:t>排水</a:t>
              </a:r>
            </a:p>
          </p:txBody>
        </p:sp>
        <p:sp>
          <p:nvSpPr>
            <p:cNvPr id="63" name="テキスト ボックス 62"/>
            <p:cNvSpPr txBox="1"/>
            <p:nvPr/>
          </p:nvSpPr>
          <p:spPr>
            <a:xfrm>
              <a:off x="3683547" y="1837049"/>
              <a:ext cx="647934" cy="369332"/>
            </a:xfrm>
            <a:prstGeom prst="rect">
              <a:avLst/>
            </a:prstGeom>
            <a:noFill/>
          </p:spPr>
          <p:txBody>
            <a:bodyPr wrap="none" rtlCol="0">
              <a:spAutoFit/>
            </a:bodyPr>
            <a:lstStyle/>
            <a:p>
              <a:r>
                <a:rPr lang="ja-JP" altLang="en-US" dirty="0"/>
                <a:t>ＳＯ</a:t>
              </a:r>
              <a:r>
                <a:rPr lang="ja-JP" altLang="en-US" baseline="-25000" dirty="0"/>
                <a:t>２</a:t>
              </a:r>
              <a:endParaRPr kumimoji="1" lang="ja-JP" altLang="en-US" dirty="0"/>
            </a:p>
          </p:txBody>
        </p:sp>
        <p:sp>
          <p:nvSpPr>
            <p:cNvPr id="64" name="テキスト ボックス 63"/>
            <p:cNvSpPr txBox="1"/>
            <p:nvPr/>
          </p:nvSpPr>
          <p:spPr>
            <a:xfrm>
              <a:off x="4604141" y="794390"/>
              <a:ext cx="2307042" cy="369332"/>
            </a:xfrm>
            <a:prstGeom prst="rect">
              <a:avLst/>
            </a:prstGeom>
            <a:noFill/>
          </p:spPr>
          <p:txBody>
            <a:bodyPr wrap="none" rtlCol="0">
              <a:spAutoFit/>
            </a:bodyPr>
            <a:lstStyle/>
            <a:p>
              <a:r>
                <a:rPr lang="ja-JP" altLang="en-US" dirty="0"/>
                <a:t>クリーンガス（煙突へ）</a:t>
              </a:r>
              <a:endParaRPr kumimoji="1" lang="ja-JP" altLang="en-US" dirty="0"/>
            </a:p>
          </p:txBody>
        </p:sp>
        <p:sp>
          <p:nvSpPr>
            <p:cNvPr id="65" name="テキスト ボックス 64"/>
            <p:cNvSpPr txBox="1"/>
            <p:nvPr/>
          </p:nvSpPr>
          <p:spPr>
            <a:xfrm>
              <a:off x="7111523" y="2261592"/>
              <a:ext cx="1590372" cy="369332"/>
            </a:xfrm>
            <a:prstGeom prst="rect">
              <a:avLst/>
            </a:prstGeom>
            <a:noFill/>
          </p:spPr>
          <p:txBody>
            <a:bodyPr wrap="square" rtlCol="0">
              <a:spAutoFit/>
            </a:bodyPr>
            <a:lstStyle/>
            <a:p>
              <a:r>
                <a:rPr lang="en-US" altLang="ja-JP" kern="100" dirty="0">
                  <a:latin typeface="Times New Roman" panose="02020603050405020304" pitchFamily="18" charset="0"/>
                  <a:ea typeface="ＭＳ 明朝" panose="02020609040205080304" pitchFamily="17" charset="-128"/>
                  <a:cs typeface="Times New Roman" panose="02020603050405020304" pitchFamily="18" charset="0"/>
                </a:rPr>
                <a:t>CaCO</a:t>
              </a:r>
              <a:r>
                <a:rPr lang="en-US" altLang="ja-JP" kern="100" baseline="-25000" dirty="0">
                  <a:latin typeface="Times New Roman" panose="02020603050405020304" pitchFamily="18" charset="0"/>
                  <a:ea typeface="ＭＳ 明朝" panose="02020609040205080304" pitchFamily="17" charset="-128"/>
                  <a:cs typeface="Times New Roman" panose="02020603050405020304" pitchFamily="18" charset="0"/>
                </a:rPr>
                <a:t>3</a:t>
              </a:r>
              <a:r>
                <a:rPr lang="en-US" altLang="ja-JP" kern="100" dirty="0">
                  <a:latin typeface="Times New Roman" panose="02020603050405020304" pitchFamily="18" charset="0"/>
                  <a:ea typeface="ＭＳ 明朝" panose="02020609040205080304" pitchFamily="17" charset="-128"/>
                  <a:cs typeface="Times New Roman" panose="02020603050405020304" pitchFamily="18" charset="0"/>
                </a:rPr>
                <a:t>/H</a:t>
              </a:r>
              <a:r>
                <a:rPr lang="en-US" altLang="ja-JP" kern="100" baseline="-25000" dirty="0">
                  <a:latin typeface="Times New Roman" panose="02020603050405020304" pitchFamily="18" charset="0"/>
                  <a:ea typeface="ＭＳ 明朝" panose="02020609040205080304" pitchFamily="17" charset="-128"/>
                  <a:cs typeface="Times New Roman" panose="02020603050405020304" pitchFamily="18" charset="0"/>
                </a:rPr>
                <a:t>2</a:t>
              </a:r>
              <a:r>
                <a:rPr lang="en-US" altLang="ja-JP" kern="100" dirty="0">
                  <a:latin typeface="Times New Roman" panose="02020603050405020304" pitchFamily="18" charset="0"/>
                  <a:ea typeface="ＭＳ 明朝" panose="02020609040205080304" pitchFamily="17" charset="-128"/>
                  <a:cs typeface="Times New Roman" panose="02020603050405020304" pitchFamily="18" charset="0"/>
                </a:rPr>
                <a:t>O</a:t>
              </a:r>
              <a:endParaRPr kumimoji="1" lang="ja-JP" altLang="en-US" dirty="0"/>
            </a:p>
          </p:txBody>
        </p:sp>
        <p:sp>
          <p:nvSpPr>
            <p:cNvPr id="66" name="テキスト ボックス 65"/>
            <p:cNvSpPr txBox="1"/>
            <p:nvPr/>
          </p:nvSpPr>
          <p:spPr>
            <a:xfrm>
              <a:off x="6732580" y="1820909"/>
              <a:ext cx="1997663" cy="369332"/>
            </a:xfrm>
            <a:prstGeom prst="rect">
              <a:avLst/>
            </a:prstGeom>
            <a:noFill/>
          </p:spPr>
          <p:txBody>
            <a:bodyPr wrap="none" rtlCol="0">
              <a:spAutoFit/>
            </a:bodyPr>
            <a:lstStyle/>
            <a:p>
              <a:r>
                <a:rPr lang="ja-JP" altLang="en-US" dirty="0"/>
                <a:t>石灰石</a:t>
              </a:r>
              <a:r>
                <a:rPr lang="en-US" altLang="ja-JP" dirty="0"/>
                <a:t>/</a:t>
              </a:r>
              <a:r>
                <a:rPr lang="ja-JP" altLang="en-US" dirty="0"/>
                <a:t>水スラリー</a:t>
              </a:r>
              <a:endParaRPr kumimoji="1" lang="ja-JP" altLang="en-US" dirty="0"/>
            </a:p>
          </p:txBody>
        </p:sp>
        <p:sp>
          <p:nvSpPr>
            <p:cNvPr id="67" name="テキスト ボックス 66"/>
            <p:cNvSpPr txBox="1"/>
            <p:nvPr/>
          </p:nvSpPr>
          <p:spPr>
            <a:xfrm>
              <a:off x="8407983" y="3576852"/>
              <a:ext cx="1590372" cy="369332"/>
            </a:xfrm>
            <a:prstGeom prst="rect">
              <a:avLst/>
            </a:prstGeom>
            <a:noFill/>
          </p:spPr>
          <p:txBody>
            <a:bodyPr wrap="square" rtlCol="0">
              <a:spAutoFit/>
            </a:bodyPr>
            <a:lstStyle/>
            <a:p>
              <a:r>
                <a:rPr lang="en-US" altLang="ja-JP" kern="100" dirty="0">
                  <a:latin typeface="Times New Roman" panose="02020603050405020304" pitchFamily="18" charset="0"/>
                  <a:ea typeface="ＭＳ 明朝" panose="02020609040205080304" pitchFamily="17" charset="-128"/>
                  <a:cs typeface="Times New Roman" panose="02020603050405020304" pitchFamily="18" charset="0"/>
                </a:rPr>
                <a:t>CaSO</a:t>
              </a:r>
              <a:r>
                <a:rPr lang="en-US" altLang="ja-JP" kern="100" baseline="-25000" dirty="0">
                  <a:latin typeface="Times New Roman" panose="02020603050405020304" pitchFamily="18" charset="0"/>
                  <a:ea typeface="ＭＳ 明朝" panose="02020609040205080304" pitchFamily="17" charset="-128"/>
                  <a:cs typeface="Times New Roman" panose="02020603050405020304" pitchFamily="18" charset="0"/>
                </a:rPr>
                <a:t>4</a:t>
              </a:r>
              <a:endParaRPr kumimoji="1" lang="ja-JP" altLang="en-US" dirty="0"/>
            </a:p>
          </p:txBody>
        </p:sp>
        <p:sp>
          <p:nvSpPr>
            <p:cNvPr id="68" name="テキスト ボックス 67"/>
            <p:cNvSpPr txBox="1"/>
            <p:nvPr/>
          </p:nvSpPr>
          <p:spPr>
            <a:xfrm>
              <a:off x="8407983" y="3121313"/>
              <a:ext cx="763351" cy="369332"/>
            </a:xfrm>
            <a:prstGeom prst="rect">
              <a:avLst/>
            </a:prstGeom>
            <a:noFill/>
          </p:spPr>
          <p:txBody>
            <a:bodyPr wrap="none" rtlCol="0">
              <a:spAutoFit/>
            </a:bodyPr>
            <a:lstStyle/>
            <a:p>
              <a:r>
                <a:rPr lang="ja-JP" altLang="en-US" dirty="0"/>
                <a:t>石こう</a:t>
              </a:r>
              <a:endParaRPr kumimoji="1" lang="ja-JP" altLang="en-US" dirty="0"/>
            </a:p>
          </p:txBody>
        </p:sp>
        <p:sp>
          <p:nvSpPr>
            <p:cNvPr id="69" name="テキスト ボックス 68"/>
            <p:cNvSpPr txBox="1"/>
            <p:nvPr/>
          </p:nvSpPr>
          <p:spPr>
            <a:xfrm>
              <a:off x="7312866" y="4168005"/>
              <a:ext cx="646331" cy="369332"/>
            </a:xfrm>
            <a:prstGeom prst="rect">
              <a:avLst/>
            </a:prstGeom>
            <a:noFill/>
          </p:spPr>
          <p:txBody>
            <a:bodyPr wrap="none" rtlCol="0">
              <a:spAutoFit/>
            </a:bodyPr>
            <a:lstStyle/>
            <a:p>
              <a:r>
                <a:rPr kumimoji="1" lang="ja-JP" altLang="en-US" dirty="0"/>
                <a:t>空気</a:t>
              </a:r>
            </a:p>
          </p:txBody>
        </p:sp>
        <p:sp>
          <p:nvSpPr>
            <p:cNvPr id="70" name="テキスト ボックス 69"/>
            <p:cNvSpPr txBox="1"/>
            <p:nvPr/>
          </p:nvSpPr>
          <p:spPr>
            <a:xfrm>
              <a:off x="4643526" y="2875984"/>
              <a:ext cx="1590372" cy="369332"/>
            </a:xfrm>
            <a:prstGeom prst="rect">
              <a:avLst/>
            </a:prstGeom>
            <a:noFill/>
          </p:spPr>
          <p:txBody>
            <a:bodyPr wrap="square" rtlCol="0">
              <a:spAutoFit/>
            </a:bodyPr>
            <a:lstStyle/>
            <a:p>
              <a:r>
                <a:rPr lang="en-US" altLang="ja-JP" kern="100" dirty="0">
                  <a:latin typeface="Times New Roman" panose="02020603050405020304" pitchFamily="18" charset="0"/>
                  <a:ea typeface="ＭＳ 明朝" panose="02020609040205080304" pitchFamily="17" charset="-128"/>
                  <a:cs typeface="Times New Roman" panose="02020603050405020304" pitchFamily="18" charset="0"/>
                </a:rPr>
                <a:t>CaSO</a:t>
              </a:r>
              <a:r>
                <a:rPr lang="en-US" altLang="ja-JP" kern="100" baseline="-25000" dirty="0">
                  <a:latin typeface="Times New Roman" panose="02020603050405020304" pitchFamily="18" charset="0"/>
                  <a:ea typeface="ＭＳ 明朝" panose="02020609040205080304" pitchFamily="17" charset="-128"/>
                  <a:cs typeface="Times New Roman" panose="02020603050405020304" pitchFamily="18" charset="0"/>
                </a:rPr>
                <a:t>3</a:t>
              </a:r>
              <a:endParaRPr kumimoji="1" lang="ja-JP" altLang="en-US" dirty="0"/>
            </a:p>
          </p:txBody>
        </p:sp>
      </p:grpSp>
    </p:spTree>
    <p:extLst>
      <p:ext uri="{BB962C8B-B14F-4D97-AF65-F5344CB8AC3E}">
        <p14:creationId xmlns:p14="http://schemas.microsoft.com/office/powerpoint/2010/main" val="3098745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env.go.jp/policy/hakusyo/img/210/fb1.4.1.2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855" y="138448"/>
            <a:ext cx="7753985" cy="6654129"/>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15</a:t>
            </a:fld>
            <a:endParaRPr kumimoji="1" lang="ja-JP" altLang="en-US"/>
          </a:p>
        </p:txBody>
      </p:sp>
    </p:spTree>
    <p:extLst>
      <p:ext uri="{BB962C8B-B14F-4D97-AF65-F5344CB8AC3E}">
        <p14:creationId xmlns:p14="http://schemas.microsoft.com/office/powerpoint/2010/main" val="1856685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4E51B1D-ED1D-40B2-9CF3-B72F1A890864}" type="slidenum">
              <a:rPr kumimoji="1" lang="ja-JP" altLang="en-US" smtClean="0"/>
              <a:t>16</a:t>
            </a:fld>
            <a:endParaRPr kumimoji="1" lang="ja-JP" altLang="en-US"/>
          </a:p>
        </p:txBody>
      </p:sp>
      <p:sp>
        <p:nvSpPr>
          <p:cNvPr id="5" name="正方形/長方形 4"/>
          <p:cNvSpPr/>
          <p:nvPr/>
        </p:nvSpPr>
        <p:spPr>
          <a:xfrm>
            <a:off x="441960" y="5504071"/>
            <a:ext cx="8783003" cy="400110"/>
          </a:xfrm>
          <a:prstGeom prst="rect">
            <a:avLst/>
          </a:prstGeom>
        </p:spPr>
        <p:txBody>
          <a:bodyPr wrap="square">
            <a:spAutoFit/>
          </a:bodyPr>
          <a:lstStyle/>
          <a:p>
            <a:pPr algn="ctr">
              <a:defRPr sz="1400" b="0" i="0" u="none" strike="noStrike" kern="1200" spc="0" baseline="0">
                <a:solidFill>
                  <a:sysClr val="windowText" lastClr="000000">
                    <a:lumMod val="65000"/>
                    <a:lumOff val="35000"/>
                  </a:sysClr>
                </a:solidFill>
                <a:latin typeface="+mn-lt"/>
                <a:ea typeface="+mn-ea"/>
                <a:cs typeface="+mn-cs"/>
              </a:defRPr>
            </a:pPr>
            <a:r>
              <a:rPr lang="ja-JP" altLang="en-US" sz="2000" dirty="0"/>
              <a:t>二酸化硫黄の測定局数と環境基準達成率の推移</a:t>
            </a:r>
          </a:p>
        </p:txBody>
      </p:sp>
      <p:sp>
        <p:nvSpPr>
          <p:cNvPr id="6" name="正方形/長方形 5"/>
          <p:cNvSpPr/>
          <p:nvPr/>
        </p:nvSpPr>
        <p:spPr>
          <a:xfrm>
            <a:off x="190458" y="6382923"/>
            <a:ext cx="10287000" cy="338554"/>
          </a:xfrm>
          <a:prstGeom prst="rect">
            <a:avLst/>
          </a:prstGeom>
        </p:spPr>
        <p:txBody>
          <a:bodyPr wrap="square">
            <a:spAutoFit/>
          </a:bodyPr>
          <a:lstStyle/>
          <a:p>
            <a:pPr>
              <a:defRPr sz="1400" b="0" i="0" u="none" strike="noStrike" kern="1200" spc="0" baseline="0">
                <a:solidFill>
                  <a:sysClr val="windowText" lastClr="000000">
                    <a:lumMod val="65000"/>
                    <a:lumOff val="35000"/>
                  </a:sysClr>
                </a:solidFill>
                <a:latin typeface="+mn-lt"/>
                <a:ea typeface="+mn-ea"/>
                <a:cs typeface="+mn-cs"/>
              </a:defRPr>
            </a:pPr>
            <a:r>
              <a:rPr lang="ja-JP" altLang="en-US" sz="1600" dirty="0"/>
              <a:t>出典：各年度 環境白書、大気汚染物質に係る 常時監視測定結果（報道発表資料） </a:t>
            </a:r>
          </a:p>
        </p:txBody>
      </p:sp>
      <p:pic>
        <p:nvPicPr>
          <p:cNvPr id="8" name="図 7"/>
          <p:cNvPicPr>
            <a:picLocks noChangeAspect="1"/>
          </p:cNvPicPr>
          <p:nvPr/>
        </p:nvPicPr>
        <p:blipFill>
          <a:blip r:embed="rId2"/>
          <a:stretch>
            <a:fillRect/>
          </a:stretch>
        </p:blipFill>
        <p:spPr>
          <a:xfrm>
            <a:off x="190458" y="323977"/>
            <a:ext cx="9461542" cy="5062284"/>
          </a:xfrm>
          <a:prstGeom prst="rect">
            <a:avLst/>
          </a:prstGeom>
        </p:spPr>
      </p:pic>
    </p:spTree>
    <p:extLst>
      <p:ext uri="{BB962C8B-B14F-4D97-AF65-F5344CB8AC3E}">
        <p14:creationId xmlns:p14="http://schemas.microsoft.com/office/powerpoint/2010/main" val="64075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4E51B1D-ED1D-40B2-9CF3-B72F1A890864}" type="slidenum">
              <a:rPr kumimoji="1" lang="ja-JP" altLang="en-US" smtClean="0"/>
              <a:t>17</a:t>
            </a:fld>
            <a:endParaRPr kumimoji="1" lang="ja-JP" altLang="en-US"/>
          </a:p>
        </p:txBody>
      </p:sp>
      <p:sp>
        <p:nvSpPr>
          <p:cNvPr id="5" name="正方形/長方形 4"/>
          <p:cNvSpPr/>
          <p:nvPr/>
        </p:nvSpPr>
        <p:spPr>
          <a:xfrm>
            <a:off x="3070080" y="5242423"/>
            <a:ext cx="4031874" cy="400110"/>
          </a:xfrm>
          <a:prstGeom prst="rect">
            <a:avLst/>
          </a:prstGeom>
        </p:spPr>
        <p:txBody>
          <a:bodyPr wrap="none">
            <a:spAutoFit/>
          </a:bodyPr>
          <a:lstStyle/>
          <a:p>
            <a:pPr algn="ctr">
              <a:defRPr sz="1400" b="0" i="0" u="none" strike="noStrike" kern="1200" spc="0" baseline="0">
                <a:solidFill>
                  <a:sysClr val="windowText" lastClr="000000">
                    <a:lumMod val="65000"/>
                    <a:lumOff val="35000"/>
                  </a:sysClr>
                </a:solidFill>
                <a:latin typeface="+mn-lt"/>
                <a:ea typeface="+mn-ea"/>
                <a:cs typeface="+mn-cs"/>
              </a:defRPr>
            </a:pPr>
            <a:r>
              <a:rPr lang="ja-JP" altLang="en-US" sz="2000" dirty="0"/>
              <a:t>二酸化硫黄濃度の年平均値の推移</a:t>
            </a:r>
            <a:endParaRPr lang="en-US" altLang="ja-JP" sz="2000" dirty="0"/>
          </a:p>
        </p:txBody>
      </p:sp>
      <p:sp>
        <p:nvSpPr>
          <p:cNvPr id="7" name="正方形/長方形 6"/>
          <p:cNvSpPr/>
          <p:nvPr/>
        </p:nvSpPr>
        <p:spPr>
          <a:xfrm>
            <a:off x="190458" y="6382923"/>
            <a:ext cx="10287000" cy="338554"/>
          </a:xfrm>
          <a:prstGeom prst="rect">
            <a:avLst/>
          </a:prstGeom>
        </p:spPr>
        <p:txBody>
          <a:bodyPr wrap="square">
            <a:spAutoFit/>
          </a:bodyPr>
          <a:lstStyle/>
          <a:p>
            <a:pPr>
              <a:defRPr sz="1400" b="0" i="0" u="none" strike="noStrike" kern="1200" spc="0" baseline="0">
                <a:solidFill>
                  <a:sysClr val="windowText" lastClr="000000">
                    <a:lumMod val="65000"/>
                    <a:lumOff val="35000"/>
                  </a:sysClr>
                </a:solidFill>
                <a:latin typeface="+mn-lt"/>
                <a:ea typeface="+mn-ea"/>
                <a:cs typeface="+mn-cs"/>
              </a:defRPr>
            </a:pPr>
            <a:r>
              <a:rPr lang="ja-JP" altLang="en-US" sz="1600" dirty="0"/>
              <a:t>出典：各年環境白書、大気汚染物質に係る 常時監視測定結果（報道発表資料） </a:t>
            </a:r>
          </a:p>
        </p:txBody>
      </p:sp>
      <p:pic>
        <p:nvPicPr>
          <p:cNvPr id="3" name="図 2"/>
          <p:cNvPicPr>
            <a:picLocks noChangeAspect="1"/>
          </p:cNvPicPr>
          <p:nvPr/>
        </p:nvPicPr>
        <p:blipFill>
          <a:blip r:embed="rId2"/>
          <a:stretch>
            <a:fillRect/>
          </a:stretch>
        </p:blipFill>
        <p:spPr>
          <a:xfrm>
            <a:off x="133017" y="545074"/>
            <a:ext cx="9639965" cy="4448509"/>
          </a:xfrm>
          <a:prstGeom prst="rect">
            <a:avLst/>
          </a:prstGeom>
        </p:spPr>
      </p:pic>
    </p:spTree>
    <p:extLst>
      <p:ext uri="{BB962C8B-B14F-4D97-AF65-F5344CB8AC3E}">
        <p14:creationId xmlns:p14="http://schemas.microsoft.com/office/powerpoint/2010/main" val="993266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7976" y="4717143"/>
            <a:ext cx="411914" cy="549219"/>
          </a:xfrm>
          <a:prstGeom prst="rect">
            <a:avLst/>
          </a:prstGeom>
        </p:spPr>
      </p:pic>
      <p:pic>
        <p:nvPicPr>
          <p:cNvPr id="14" name="図 13"/>
          <p:cNvPicPr>
            <a:picLocks noChangeAspect="1"/>
          </p:cNvPicPr>
          <p:nvPr/>
        </p:nvPicPr>
        <p:blipFill>
          <a:blip r:embed="rId3"/>
          <a:stretch>
            <a:fillRect/>
          </a:stretch>
        </p:blipFill>
        <p:spPr>
          <a:xfrm>
            <a:off x="4631826" y="2446032"/>
            <a:ext cx="5746296" cy="4110375"/>
          </a:xfrm>
          <a:prstGeom prst="rect">
            <a:avLst/>
          </a:prstGeom>
        </p:spPr>
      </p:pic>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18</a:t>
            </a:fld>
            <a:endParaRPr kumimoji="1" lang="ja-JP" altLang="en-US"/>
          </a:p>
        </p:txBody>
      </p:sp>
      <p:sp>
        <p:nvSpPr>
          <p:cNvPr id="16" name="正方形/長方形 15"/>
          <p:cNvSpPr/>
          <p:nvPr/>
        </p:nvSpPr>
        <p:spPr>
          <a:xfrm>
            <a:off x="338137" y="4705400"/>
            <a:ext cx="4293689" cy="1323439"/>
          </a:xfrm>
          <a:prstGeom prst="rect">
            <a:avLst/>
          </a:prstGeom>
        </p:spPr>
        <p:txBody>
          <a:bodyPr wrap="square">
            <a:spAutoFit/>
          </a:bodyPr>
          <a:lstStyle/>
          <a:p>
            <a:pPr marL="174625" indent="-174625"/>
            <a:r>
              <a:rPr lang="ja-JP" altLang="en-US" sz="2000" dirty="0">
                <a:solidFill>
                  <a:srgbClr val="464646"/>
                </a:solidFill>
                <a:latin typeface="Noto Sans JP"/>
              </a:rPr>
              <a:t>④「排煙脱硝装置」</a:t>
            </a:r>
            <a:endParaRPr lang="en-US" altLang="ja-JP" sz="2000" dirty="0">
              <a:solidFill>
                <a:srgbClr val="464646"/>
              </a:solidFill>
              <a:latin typeface="Noto Sans JP"/>
            </a:endParaRPr>
          </a:p>
          <a:p>
            <a:pPr marL="174625" indent="-174625"/>
            <a:r>
              <a:rPr lang="ja-JP" altLang="en-US" sz="2000" dirty="0">
                <a:solidFill>
                  <a:srgbClr val="464646"/>
                </a:solidFill>
                <a:latin typeface="Noto Sans JP"/>
              </a:rPr>
              <a:t>　アンモニアを排ガスに吹き込み、触媒上でアンモニアと窒素酸化物を反応させ、水と窒素に分解します。</a:t>
            </a:r>
            <a:endParaRPr lang="en-US" altLang="ja-JP" sz="2000" dirty="0">
              <a:solidFill>
                <a:srgbClr val="464646"/>
              </a:solidFill>
              <a:latin typeface="Noto Sans JP"/>
            </a:endParaRPr>
          </a:p>
        </p:txBody>
      </p:sp>
      <p:sp>
        <p:nvSpPr>
          <p:cNvPr id="17" name="テキスト ボックス 16"/>
          <p:cNvSpPr txBox="1"/>
          <p:nvPr/>
        </p:nvSpPr>
        <p:spPr>
          <a:xfrm>
            <a:off x="361204" y="6156297"/>
            <a:ext cx="3897221" cy="400110"/>
          </a:xfrm>
          <a:prstGeom prst="rect">
            <a:avLst/>
          </a:prstGeom>
          <a:noFill/>
        </p:spPr>
        <p:txBody>
          <a:bodyPr wrap="none" rtlCol="0">
            <a:spAutoFit/>
          </a:bodyPr>
          <a:lstStyle/>
          <a:p>
            <a:r>
              <a:rPr kumimoji="1" lang="ja-JP" altLang="en-US" sz="2000" dirty="0"/>
              <a:t>４</a:t>
            </a:r>
            <a:r>
              <a:rPr kumimoji="1" lang="en-US" altLang="ja-JP" sz="2000" dirty="0"/>
              <a:t>NO</a:t>
            </a:r>
            <a:r>
              <a:rPr kumimoji="1" lang="ja-JP" altLang="en-US" sz="2000" dirty="0"/>
              <a:t>＋４</a:t>
            </a:r>
            <a:r>
              <a:rPr kumimoji="1" lang="en-US" altLang="ja-JP" sz="2000" dirty="0"/>
              <a:t>NH</a:t>
            </a:r>
            <a:r>
              <a:rPr kumimoji="1" lang="en-US" altLang="ja-JP" sz="2000" baseline="-25000" dirty="0"/>
              <a:t>3</a:t>
            </a:r>
            <a:r>
              <a:rPr kumimoji="1" lang="ja-JP" altLang="en-US" sz="2000" dirty="0"/>
              <a:t>＋</a:t>
            </a:r>
            <a:r>
              <a:rPr kumimoji="1" lang="en-US" altLang="ja-JP" sz="2000" dirty="0"/>
              <a:t>O</a:t>
            </a:r>
            <a:r>
              <a:rPr kumimoji="1" lang="en-US" altLang="ja-JP" sz="2000" baseline="-25000" dirty="0"/>
              <a:t>2</a:t>
            </a:r>
            <a:r>
              <a:rPr kumimoji="1" lang="ja-JP" altLang="en-US" sz="2000" dirty="0"/>
              <a:t>　→　４</a:t>
            </a:r>
            <a:r>
              <a:rPr kumimoji="1" lang="en-US" altLang="ja-JP" sz="2000" dirty="0"/>
              <a:t>N</a:t>
            </a:r>
            <a:r>
              <a:rPr kumimoji="1" lang="en-US" altLang="ja-JP" sz="2000" baseline="-25000" dirty="0"/>
              <a:t>2</a:t>
            </a:r>
            <a:r>
              <a:rPr kumimoji="1" lang="ja-JP" altLang="en-US" sz="2000" dirty="0"/>
              <a:t>＋６</a:t>
            </a:r>
            <a:r>
              <a:rPr kumimoji="1" lang="en-US" altLang="ja-JP" sz="2000" dirty="0"/>
              <a:t>H</a:t>
            </a:r>
            <a:r>
              <a:rPr kumimoji="1" lang="en-US" altLang="ja-JP" sz="2000" baseline="-25000" dirty="0"/>
              <a:t>2</a:t>
            </a:r>
            <a:r>
              <a:rPr kumimoji="1" lang="en-US" altLang="ja-JP" sz="2000" dirty="0"/>
              <a:t>O</a:t>
            </a:r>
            <a:endParaRPr kumimoji="1" lang="ja-JP" altLang="en-US" sz="2000" dirty="0"/>
          </a:p>
        </p:txBody>
      </p:sp>
      <p:sp>
        <p:nvSpPr>
          <p:cNvPr id="18" name="テキスト ボックス 17"/>
          <p:cNvSpPr txBox="1"/>
          <p:nvPr/>
        </p:nvSpPr>
        <p:spPr>
          <a:xfrm>
            <a:off x="5747656" y="4483726"/>
            <a:ext cx="415498" cy="369332"/>
          </a:xfrm>
          <a:prstGeom prst="rect">
            <a:avLst/>
          </a:prstGeom>
          <a:noFill/>
        </p:spPr>
        <p:txBody>
          <a:bodyPr wrap="none" rtlCol="0">
            <a:spAutoFit/>
          </a:bodyPr>
          <a:lstStyle/>
          <a:p>
            <a:r>
              <a:rPr kumimoji="1" lang="ja-JP" altLang="en-US" dirty="0"/>
              <a:t>①</a:t>
            </a:r>
          </a:p>
        </p:txBody>
      </p:sp>
      <p:sp>
        <p:nvSpPr>
          <p:cNvPr id="19" name="テキスト ボックス 18"/>
          <p:cNvSpPr txBox="1"/>
          <p:nvPr/>
        </p:nvSpPr>
        <p:spPr>
          <a:xfrm>
            <a:off x="5684181" y="3999194"/>
            <a:ext cx="415498" cy="369332"/>
          </a:xfrm>
          <a:prstGeom prst="rect">
            <a:avLst/>
          </a:prstGeom>
          <a:noFill/>
        </p:spPr>
        <p:txBody>
          <a:bodyPr wrap="none" rtlCol="0">
            <a:spAutoFit/>
          </a:bodyPr>
          <a:lstStyle/>
          <a:p>
            <a:r>
              <a:rPr lang="ja-JP" altLang="en-US" dirty="0"/>
              <a:t>②</a:t>
            </a:r>
            <a:endParaRPr kumimoji="1" lang="ja-JP" altLang="en-US" dirty="0"/>
          </a:p>
        </p:txBody>
      </p:sp>
      <p:sp>
        <p:nvSpPr>
          <p:cNvPr id="20" name="テキスト ボックス 19"/>
          <p:cNvSpPr txBox="1"/>
          <p:nvPr/>
        </p:nvSpPr>
        <p:spPr>
          <a:xfrm>
            <a:off x="5678764" y="3463913"/>
            <a:ext cx="415498" cy="369332"/>
          </a:xfrm>
          <a:prstGeom prst="rect">
            <a:avLst/>
          </a:prstGeom>
          <a:noFill/>
        </p:spPr>
        <p:txBody>
          <a:bodyPr wrap="none" rtlCol="0">
            <a:spAutoFit/>
          </a:bodyPr>
          <a:lstStyle/>
          <a:p>
            <a:r>
              <a:rPr lang="ja-JP" altLang="en-US" dirty="0"/>
              <a:t>③</a:t>
            </a:r>
            <a:endParaRPr kumimoji="1" lang="ja-JP" altLang="en-US" dirty="0"/>
          </a:p>
        </p:txBody>
      </p:sp>
      <p:sp>
        <p:nvSpPr>
          <p:cNvPr id="21" name="テキスト ボックス 20"/>
          <p:cNvSpPr txBox="1"/>
          <p:nvPr/>
        </p:nvSpPr>
        <p:spPr>
          <a:xfrm>
            <a:off x="9234060" y="3648579"/>
            <a:ext cx="415498" cy="369332"/>
          </a:xfrm>
          <a:prstGeom prst="rect">
            <a:avLst/>
          </a:prstGeom>
          <a:noFill/>
        </p:spPr>
        <p:txBody>
          <a:bodyPr wrap="none" rtlCol="0">
            <a:spAutoFit/>
          </a:bodyPr>
          <a:lstStyle/>
          <a:p>
            <a:r>
              <a:rPr lang="ja-JP" altLang="en-US" dirty="0"/>
              <a:t>④</a:t>
            </a:r>
            <a:endParaRPr kumimoji="1" lang="ja-JP" altLang="en-US" dirty="0"/>
          </a:p>
        </p:txBody>
      </p:sp>
      <p:sp>
        <p:nvSpPr>
          <p:cNvPr id="22" name="正方形/長方形 21"/>
          <p:cNvSpPr/>
          <p:nvPr/>
        </p:nvSpPr>
        <p:spPr>
          <a:xfrm>
            <a:off x="338137" y="1076008"/>
            <a:ext cx="4293689" cy="707886"/>
          </a:xfrm>
          <a:prstGeom prst="rect">
            <a:avLst/>
          </a:prstGeom>
        </p:spPr>
        <p:txBody>
          <a:bodyPr wrap="square">
            <a:spAutoFit/>
          </a:bodyPr>
          <a:lstStyle/>
          <a:p>
            <a:pPr marL="174625" indent="-174625"/>
            <a:r>
              <a:rPr lang="ja-JP" altLang="en-US" sz="2000" dirty="0">
                <a:solidFill>
                  <a:srgbClr val="464646"/>
                </a:solidFill>
                <a:latin typeface="Noto Sans JP"/>
              </a:rPr>
              <a:t>①主バーナー燃焼域</a:t>
            </a:r>
            <a:endParaRPr lang="en-US" altLang="ja-JP" sz="2000" dirty="0">
              <a:solidFill>
                <a:srgbClr val="464646"/>
              </a:solidFill>
              <a:latin typeface="Noto Sans JP"/>
            </a:endParaRPr>
          </a:p>
          <a:p>
            <a:pPr marL="174625" indent="-174625"/>
            <a:r>
              <a:rPr lang="ja-JP" altLang="en-US" sz="2000" dirty="0">
                <a:solidFill>
                  <a:srgbClr val="464646"/>
                </a:solidFill>
                <a:latin typeface="Noto Sans JP"/>
              </a:rPr>
              <a:t>　低</a:t>
            </a:r>
            <a:r>
              <a:rPr lang="en-US" altLang="ja-JP" sz="2000" dirty="0">
                <a:solidFill>
                  <a:srgbClr val="464646"/>
                </a:solidFill>
                <a:latin typeface="Noto Sans JP"/>
              </a:rPr>
              <a:t>NO</a:t>
            </a:r>
            <a:r>
              <a:rPr lang="ja-JP" altLang="en-US" sz="2000" dirty="0" err="1">
                <a:solidFill>
                  <a:srgbClr val="464646"/>
                </a:solidFill>
                <a:latin typeface="Noto Sans JP"/>
              </a:rPr>
              <a:t>ｘ</a:t>
            </a:r>
            <a:r>
              <a:rPr lang="ja-JP" altLang="en-US" sz="2000" dirty="0">
                <a:solidFill>
                  <a:srgbClr val="464646"/>
                </a:solidFill>
                <a:latin typeface="Noto Sans JP"/>
              </a:rPr>
              <a:t>燃焼</a:t>
            </a:r>
            <a:endParaRPr lang="en-US" altLang="ja-JP" sz="2000" dirty="0">
              <a:solidFill>
                <a:srgbClr val="464646"/>
              </a:solidFill>
              <a:latin typeface="Noto Sans JP"/>
            </a:endParaRPr>
          </a:p>
        </p:txBody>
      </p:sp>
      <p:sp>
        <p:nvSpPr>
          <p:cNvPr id="23" name="正方形/長方形 22"/>
          <p:cNvSpPr/>
          <p:nvPr/>
        </p:nvSpPr>
        <p:spPr>
          <a:xfrm>
            <a:off x="252412" y="157722"/>
            <a:ext cx="4851008" cy="830997"/>
          </a:xfrm>
          <a:prstGeom prst="rect">
            <a:avLst/>
          </a:prstGeom>
        </p:spPr>
        <p:txBody>
          <a:bodyPr wrap="none">
            <a:spAutoFit/>
          </a:bodyPr>
          <a:lstStyle/>
          <a:p>
            <a:r>
              <a:rPr lang="ja-JP" altLang="en-US" sz="2400" b="1" dirty="0"/>
              <a:t>窒素酸化物の削減</a:t>
            </a:r>
            <a:endParaRPr lang="en-US" altLang="ja-JP" sz="2400" b="1" dirty="0"/>
          </a:p>
          <a:p>
            <a:r>
              <a:rPr lang="ja-JP" altLang="en-US" sz="2400" b="1" dirty="0"/>
              <a:t>ボイラー総合</a:t>
            </a:r>
            <a:r>
              <a:rPr lang="en-US" altLang="ja-JP" sz="2400" b="1" dirty="0"/>
              <a:t>N</a:t>
            </a:r>
            <a:r>
              <a:rPr lang="ja-JP" altLang="en-US" sz="2400" b="1" dirty="0"/>
              <a:t>Ｏｘ低減法のプロセス</a:t>
            </a:r>
            <a:endParaRPr lang="en-US" altLang="ja-JP" sz="2400" b="1" dirty="0"/>
          </a:p>
        </p:txBody>
      </p:sp>
      <p:sp>
        <p:nvSpPr>
          <p:cNvPr id="24" name="テキスト ボックス 23"/>
          <p:cNvSpPr txBox="1"/>
          <p:nvPr/>
        </p:nvSpPr>
        <p:spPr>
          <a:xfrm>
            <a:off x="813303" y="1765671"/>
            <a:ext cx="1864613" cy="400110"/>
          </a:xfrm>
          <a:prstGeom prst="rect">
            <a:avLst/>
          </a:prstGeom>
          <a:noFill/>
        </p:spPr>
        <p:txBody>
          <a:bodyPr wrap="none" rtlCol="0">
            <a:spAutoFit/>
          </a:bodyPr>
          <a:lstStyle/>
          <a:p>
            <a:r>
              <a:rPr lang="en-US" altLang="ja-JP" sz="2000" dirty="0"/>
              <a:t>N</a:t>
            </a:r>
            <a:r>
              <a:rPr lang="en-US" altLang="ja-JP" sz="2000" baseline="-25000" dirty="0"/>
              <a:t>2</a:t>
            </a:r>
            <a:r>
              <a:rPr lang="ja-JP" altLang="en-US" sz="2000" dirty="0"/>
              <a:t>＋</a:t>
            </a:r>
            <a:r>
              <a:rPr lang="en-US" altLang="ja-JP" sz="2000" dirty="0"/>
              <a:t> O</a:t>
            </a:r>
            <a:r>
              <a:rPr lang="en-US" altLang="ja-JP" sz="2000" baseline="-25000" dirty="0"/>
              <a:t>2</a:t>
            </a:r>
            <a:r>
              <a:rPr lang="ja-JP" altLang="en-US" sz="2000" dirty="0"/>
              <a:t> → ２</a:t>
            </a:r>
            <a:r>
              <a:rPr kumimoji="1" lang="en-US" altLang="ja-JP" sz="2000" dirty="0"/>
              <a:t>NO</a:t>
            </a:r>
            <a:endParaRPr kumimoji="1" lang="ja-JP" altLang="en-US" sz="2000" dirty="0"/>
          </a:p>
        </p:txBody>
      </p:sp>
      <p:sp>
        <p:nvSpPr>
          <p:cNvPr id="15" name="正方形/長方形 14"/>
          <p:cNvSpPr/>
          <p:nvPr/>
        </p:nvSpPr>
        <p:spPr>
          <a:xfrm>
            <a:off x="314995" y="2228459"/>
            <a:ext cx="6315367" cy="707886"/>
          </a:xfrm>
          <a:prstGeom prst="rect">
            <a:avLst/>
          </a:prstGeom>
        </p:spPr>
        <p:txBody>
          <a:bodyPr wrap="square">
            <a:spAutoFit/>
          </a:bodyPr>
          <a:lstStyle/>
          <a:p>
            <a:pPr marL="174625" indent="-174625"/>
            <a:r>
              <a:rPr lang="ja-JP" altLang="en-US" sz="2000" dirty="0">
                <a:solidFill>
                  <a:srgbClr val="464646"/>
                </a:solidFill>
                <a:latin typeface="Noto Sans JP"/>
              </a:rPr>
              <a:t>②還元域</a:t>
            </a:r>
            <a:endParaRPr lang="en-US" altLang="ja-JP" sz="2000" dirty="0">
              <a:solidFill>
                <a:srgbClr val="464646"/>
              </a:solidFill>
              <a:latin typeface="Noto Sans JP"/>
            </a:endParaRPr>
          </a:p>
          <a:p>
            <a:pPr marL="174625" indent="-174625"/>
            <a:r>
              <a:rPr lang="ja-JP" altLang="en-US" sz="2000" dirty="0">
                <a:solidFill>
                  <a:srgbClr val="464646"/>
                </a:solidFill>
                <a:latin typeface="Noto Sans JP"/>
              </a:rPr>
              <a:t>　燃料（炭化水素）を利用する還元脱硝</a:t>
            </a:r>
            <a:endParaRPr lang="en-US" altLang="ja-JP" sz="2000" dirty="0">
              <a:solidFill>
                <a:srgbClr val="464646"/>
              </a:solidFill>
              <a:latin typeface="Noto Sans JP"/>
            </a:endParaRPr>
          </a:p>
        </p:txBody>
      </p:sp>
      <p:sp>
        <p:nvSpPr>
          <p:cNvPr id="25" name="テキスト ボックス 24"/>
          <p:cNvSpPr txBox="1"/>
          <p:nvPr/>
        </p:nvSpPr>
        <p:spPr>
          <a:xfrm>
            <a:off x="580782" y="3142159"/>
            <a:ext cx="4911281" cy="400110"/>
          </a:xfrm>
          <a:prstGeom prst="rect">
            <a:avLst/>
          </a:prstGeom>
          <a:noFill/>
        </p:spPr>
        <p:txBody>
          <a:bodyPr wrap="none" rtlCol="0">
            <a:spAutoFit/>
          </a:bodyPr>
          <a:lstStyle/>
          <a:p>
            <a:r>
              <a:rPr kumimoji="1" lang="ja-JP" altLang="en-US" sz="2000" dirty="0"/>
              <a:t>２</a:t>
            </a:r>
            <a:r>
              <a:rPr kumimoji="1" lang="en-US" altLang="ja-JP" sz="2000" dirty="0"/>
              <a:t>NO</a:t>
            </a:r>
            <a:r>
              <a:rPr kumimoji="1" lang="ja-JP" altLang="en-US" sz="2000" dirty="0"/>
              <a:t>＋４</a:t>
            </a:r>
            <a:r>
              <a:rPr kumimoji="1" lang="en-US" altLang="ja-JP" sz="2000" dirty="0"/>
              <a:t>HC</a:t>
            </a:r>
            <a:r>
              <a:rPr lang="ja-JP" altLang="en-US" sz="2000" dirty="0"/>
              <a:t> ＋２</a:t>
            </a:r>
            <a:r>
              <a:rPr lang="en-US" altLang="ja-JP" sz="2000" dirty="0"/>
              <a:t>O</a:t>
            </a:r>
            <a:r>
              <a:rPr lang="en-US" altLang="ja-JP" sz="2000" baseline="-25000" dirty="0"/>
              <a:t>2 </a:t>
            </a:r>
            <a:r>
              <a:rPr kumimoji="1" lang="ja-JP" altLang="en-US" sz="2000" dirty="0"/>
              <a:t>　→　</a:t>
            </a:r>
            <a:r>
              <a:rPr kumimoji="1" lang="en-US" altLang="ja-JP" sz="2000" dirty="0"/>
              <a:t>N</a:t>
            </a:r>
            <a:r>
              <a:rPr kumimoji="1" lang="en-US" altLang="ja-JP" sz="2000" baseline="-25000" dirty="0"/>
              <a:t>2</a:t>
            </a:r>
            <a:r>
              <a:rPr kumimoji="1" lang="ja-JP" altLang="en-US" sz="2000" dirty="0"/>
              <a:t>＋２</a:t>
            </a:r>
            <a:r>
              <a:rPr kumimoji="1" lang="en-US" altLang="ja-JP" sz="2000" dirty="0"/>
              <a:t>H</a:t>
            </a:r>
            <a:r>
              <a:rPr kumimoji="1" lang="en-US" altLang="ja-JP" sz="2000" baseline="-25000" dirty="0"/>
              <a:t>2</a:t>
            </a:r>
            <a:r>
              <a:rPr kumimoji="1" lang="en-US" altLang="ja-JP" sz="2000" dirty="0"/>
              <a:t>O</a:t>
            </a:r>
            <a:r>
              <a:rPr kumimoji="1" lang="ja-JP" altLang="en-US" sz="2000" dirty="0"/>
              <a:t>　＋４</a:t>
            </a:r>
            <a:r>
              <a:rPr kumimoji="1" lang="en-US" altLang="ja-JP" sz="2000" dirty="0"/>
              <a:t>CO</a:t>
            </a:r>
            <a:r>
              <a:rPr kumimoji="1" lang="ja-JP" altLang="en-US" sz="2000" dirty="0"/>
              <a:t>）</a:t>
            </a:r>
          </a:p>
        </p:txBody>
      </p:sp>
      <p:sp>
        <p:nvSpPr>
          <p:cNvPr id="26" name="正方形/長方形 25"/>
          <p:cNvSpPr/>
          <p:nvPr/>
        </p:nvSpPr>
        <p:spPr>
          <a:xfrm>
            <a:off x="338137" y="3626008"/>
            <a:ext cx="4293689" cy="1015663"/>
          </a:xfrm>
          <a:prstGeom prst="rect">
            <a:avLst/>
          </a:prstGeom>
        </p:spPr>
        <p:txBody>
          <a:bodyPr wrap="square">
            <a:spAutoFit/>
          </a:bodyPr>
          <a:lstStyle/>
          <a:p>
            <a:pPr marL="174625" indent="-174625"/>
            <a:r>
              <a:rPr lang="ja-JP" altLang="en-US" sz="2000" dirty="0">
                <a:solidFill>
                  <a:srgbClr val="464646"/>
                </a:solidFill>
                <a:latin typeface="Noto Sans JP"/>
              </a:rPr>
              <a:t>③燃焼完結域</a:t>
            </a:r>
            <a:endParaRPr lang="en-US" altLang="ja-JP" sz="2000" dirty="0">
              <a:solidFill>
                <a:srgbClr val="464646"/>
              </a:solidFill>
              <a:latin typeface="Noto Sans JP"/>
            </a:endParaRPr>
          </a:p>
          <a:p>
            <a:pPr marL="174625" indent="-174625"/>
            <a:r>
              <a:rPr lang="ja-JP" altLang="en-US" sz="2000" dirty="0">
                <a:solidFill>
                  <a:srgbClr val="464646"/>
                </a:solidFill>
                <a:latin typeface="Noto Sans JP"/>
              </a:rPr>
              <a:t>　還元域で生成する一酸化炭素（</a:t>
            </a:r>
            <a:r>
              <a:rPr lang="en-US" altLang="ja-JP" sz="2000" dirty="0"/>
              <a:t> CO </a:t>
            </a:r>
            <a:r>
              <a:rPr lang="ja-JP" altLang="en-US" sz="2000" dirty="0">
                <a:solidFill>
                  <a:srgbClr val="464646"/>
                </a:solidFill>
                <a:latin typeface="Noto Sans JP"/>
              </a:rPr>
              <a:t>）や未燃分などの完全燃焼</a:t>
            </a:r>
            <a:endParaRPr lang="en-US" altLang="ja-JP" sz="2000" dirty="0">
              <a:solidFill>
                <a:srgbClr val="464646"/>
              </a:solidFill>
              <a:latin typeface="Noto Sans JP"/>
            </a:endParaRPr>
          </a:p>
        </p:txBody>
      </p:sp>
      <p:sp>
        <p:nvSpPr>
          <p:cNvPr id="27" name="正方形/長方形 26"/>
          <p:cNvSpPr/>
          <p:nvPr/>
        </p:nvSpPr>
        <p:spPr>
          <a:xfrm>
            <a:off x="5314950" y="21356"/>
            <a:ext cx="4489995" cy="2862322"/>
          </a:xfrm>
          <a:prstGeom prst="rect">
            <a:avLst/>
          </a:prstGeom>
        </p:spPr>
        <p:txBody>
          <a:bodyPr wrap="square">
            <a:spAutoFit/>
          </a:bodyPr>
          <a:lstStyle/>
          <a:p>
            <a:r>
              <a:rPr lang="ja-JP" altLang="en-US" dirty="0">
                <a:solidFill>
                  <a:srgbClr val="464646"/>
                </a:solidFill>
                <a:latin typeface="Noto Sans JP"/>
              </a:rPr>
              <a:t>　窒素酸化物は、燃料の燃焼温度が高いほど多く発生します。 そこで、低ＮＯ</a:t>
            </a:r>
            <a:r>
              <a:rPr lang="en-US" altLang="ja-JP" dirty="0">
                <a:solidFill>
                  <a:srgbClr val="464646"/>
                </a:solidFill>
                <a:latin typeface="Noto Sans JP"/>
              </a:rPr>
              <a:t>x</a:t>
            </a:r>
            <a:r>
              <a:rPr lang="ja-JP" altLang="en-US" dirty="0">
                <a:solidFill>
                  <a:srgbClr val="464646"/>
                </a:solidFill>
                <a:latin typeface="Noto Sans JP"/>
              </a:rPr>
              <a:t>バーナ、二段燃焼方式、排ガス混合方式などを採用し燃焼温度を管理することによって、窒素酸化物の発生が抑制されています。</a:t>
            </a:r>
            <a:endParaRPr lang="en-US" altLang="ja-JP" dirty="0">
              <a:solidFill>
                <a:srgbClr val="464646"/>
              </a:solidFill>
              <a:latin typeface="Noto Sans JP"/>
            </a:endParaRPr>
          </a:p>
          <a:p>
            <a:r>
              <a:rPr lang="ja-JP" altLang="en-US" dirty="0">
                <a:solidFill>
                  <a:srgbClr val="464646"/>
                </a:solidFill>
                <a:latin typeface="Noto Sans JP"/>
              </a:rPr>
              <a:t>　さらに、「排煙脱硝装置」を設置することで発生した窒素酸化物を</a:t>
            </a:r>
            <a:r>
              <a:rPr lang="en-US" altLang="ja-JP" dirty="0">
                <a:solidFill>
                  <a:srgbClr val="464646"/>
                </a:solidFill>
                <a:latin typeface="Noto Sans JP"/>
              </a:rPr>
              <a:t>80 </a:t>
            </a:r>
            <a:r>
              <a:rPr lang="ja-JP" altLang="en-US" dirty="0">
                <a:solidFill>
                  <a:srgbClr val="464646"/>
                </a:solidFill>
                <a:latin typeface="Noto Sans JP"/>
              </a:rPr>
              <a:t>％以上を除去できます。</a:t>
            </a:r>
            <a:r>
              <a:rPr lang="ja-JP" altLang="en-US" dirty="0"/>
              <a:t/>
            </a:r>
            <a:br>
              <a:rPr lang="ja-JP" altLang="en-US" dirty="0"/>
            </a:br>
            <a:r>
              <a:rPr lang="ja-JP" altLang="en-US" dirty="0"/>
              <a:t/>
            </a:r>
            <a:br>
              <a:rPr lang="ja-JP" altLang="en-US" dirty="0"/>
            </a:br>
            <a:endParaRPr lang="ja-JP" altLang="en-US" dirty="0"/>
          </a:p>
        </p:txBody>
      </p:sp>
    </p:spTree>
    <p:extLst>
      <p:ext uri="{BB962C8B-B14F-4D97-AF65-F5344CB8AC3E}">
        <p14:creationId xmlns:p14="http://schemas.microsoft.com/office/powerpoint/2010/main" val="642307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259977" y="2504768"/>
            <a:ext cx="3714003" cy="2625635"/>
          </a:xfrm>
          <a:prstGeom prst="rect">
            <a:avLst/>
          </a:prstGeom>
        </p:spPr>
      </p:pic>
      <p:sp>
        <p:nvSpPr>
          <p:cNvPr id="16" name="雲形吹き出し 15"/>
          <p:cNvSpPr/>
          <p:nvPr/>
        </p:nvSpPr>
        <p:spPr>
          <a:xfrm>
            <a:off x="5619019" y="4489664"/>
            <a:ext cx="2898386" cy="619344"/>
          </a:xfrm>
          <a:prstGeom prst="cloudCallout">
            <a:avLst>
              <a:gd name="adj1" fmla="val -59462"/>
              <a:gd name="adj2" fmla="val -58404"/>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en-US" altLang="ja-JP" dirty="0"/>
              <a:t>CO</a:t>
            </a:r>
            <a:r>
              <a:rPr kumimoji="1" lang="ja-JP" altLang="en-US" baseline="-25000" dirty="0"/>
              <a:t>２</a:t>
            </a:r>
            <a:r>
              <a:rPr kumimoji="1" lang="ja-JP" altLang="en-US" dirty="0"/>
              <a:t>、</a:t>
            </a:r>
            <a:r>
              <a:rPr lang="ja-JP" altLang="en-US" dirty="0"/>
              <a:t>Ｎ</a:t>
            </a:r>
            <a:r>
              <a:rPr lang="ja-JP" altLang="en-US" baseline="-25000" dirty="0"/>
              <a:t>２ </a:t>
            </a:r>
            <a:r>
              <a:rPr lang="ja-JP" altLang="en-US" dirty="0"/>
              <a:t>、Ｈ</a:t>
            </a:r>
            <a:r>
              <a:rPr lang="ja-JP" altLang="en-US" baseline="-25000" dirty="0"/>
              <a:t>２</a:t>
            </a:r>
            <a:r>
              <a:rPr lang="ja-JP" altLang="en-US" dirty="0"/>
              <a:t>Ｏ</a:t>
            </a:r>
            <a:endParaRPr kumimoji="1" lang="ja-JP" altLang="en-US" dirty="0"/>
          </a:p>
        </p:txBody>
      </p:sp>
      <p:sp>
        <p:nvSpPr>
          <p:cNvPr id="4" name="テキスト ボックス 3"/>
          <p:cNvSpPr txBox="1"/>
          <p:nvPr/>
        </p:nvSpPr>
        <p:spPr>
          <a:xfrm>
            <a:off x="88627" y="2361356"/>
            <a:ext cx="6110968" cy="523220"/>
          </a:xfrm>
          <a:prstGeom prst="rect">
            <a:avLst/>
          </a:prstGeom>
          <a:noFill/>
        </p:spPr>
        <p:txBody>
          <a:bodyPr wrap="none" rtlCol="0">
            <a:spAutoFit/>
          </a:bodyPr>
          <a:lstStyle/>
          <a:p>
            <a:r>
              <a:rPr kumimoji="1" lang="ja-JP" altLang="en-US" sz="2800" dirty="0"/>
              <a:t>自動車の排気ガスを浄化する三元触媒</a:t>
            </a:r>
          </a:p>
        </p:txBody>
      </p:sp>
      <p:pic>
        <p:nvPicPr>
          <p:cNvPr id="5" name="図 4"/>
          <p:cNvPicPr>
            <a:picLocks noChangeAspect="1"/>
          </p:cNvPicPr>
          <p:nvPr/>
        </p:nvPicPr>
        <p:blipFill>
          <a:blip r:embed="rId4"/>
          <a:stretch>
            <a:fillRect/>
          </a:stretch>
        </p:blipFill>
        <p:spPr>
          <a:xfrm>
            <a:off x="6531758" y="4079967"/>
            <a:ext cx="394145" cy="170544"/>
          </a:xfrm>
          <a:prstGeom prst="rect">
            <a:avLst/>
          </a:prstGeom>
        </p:spPr>
      </p:pic>
      <p:sp>
        <p:nvSpPr>
          <p:cNvPr id="10" name="円柱 9"/>
          <p:cNvSpPr/>
          <p:nvPr/>
        </p:nvSpPr>
        <p:spPr>
          <a:xfrm rot="16200000">
            <a:off x="5799835" y="3457258"/>
            <a:ext cx="50250" cy="141596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曲折矢印 10"/>
          <p:cNvSpPr/>
          <p:nvPr/>
        </p:nvSpPr>
        <p:spPr>
          <a:xfrm flipV="1">
            <a:off x="4080978" y="4023430"/>
            <a:ext cx="747712" cy="19526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6" name="図 5"/>
          <p:cNvPicPr>
            <a:picLocks noChangeAspect="1"/>
          </p:cNvPicPr>
          <p:nvPr/>
        </p:nvPicPr>
        <p:blipFill>
          <a:blip r:embed="rId5"/>
          <a:stretch>
            <a:fillRect/>
          </a:stretch>
        </p:blipFill>
        <p:spPr>
          <a:xfrm>
            <a:off x="4712098" y="4058068"/>
            <a:ext cx="495369" cy="214342"/>
          </a:xfrm>
          <a:prstGeom prst="rect">
            <a:avLst/>
          </a:prstGeom>
        </p:spPr>
      </p:pic>
      <p:pic>
        <p:nvPicPr>
          <p:cNvPr id="8" name="図 7"/>
          <p:cNvPicPr>
            <a:picLocks noChangeAspect="1"/>
          </p:cNvPicPr>
          <p:nvPr/>
        </p:nvPicPr>
        <p:blipFill>
          <a:blip r:embed="rId6"/>
          <a:stretch>
            <a:fillRect/>
          </a:stretch>
        </p:blipFill>
        <p:spPr>
          <a:xfrm>
            <a:off x="3628365" y="3567560"/>
            <a:ext cx="704850" cy="704850"/>
          </a:xfrm>
          <a:prstGeom prst="rect">
            <a:avLst/>
          </a:prstGeom>
        </p:spPr>
      </p:pic>
      <p:sp>
        <p:nvSpPr>
          <p:cNvPr id="12" name="テキスト ボックス 11"/>
          <p:cNvSpPr txBox="1"/>
          <p:nvPr/>
        </p:nvSpPr>
        <p:spPr>
          <a:xfrm>
            <a:off x="3349740" y="3337944"/>
            <a:ext cx="1105094" cy="338554"/>
          </a:xfrm>
          <a:prstGeom prst="rect">
            <a:avLst/>
          </a:prstGeom>
          <a:noFill/>
        </p:spPr>
        <p:txBody>
          <a:bodyPr wrap="square" rtlCol="0">
            <a:spAutoFit/>
          </a:bodyPr>
          <a:lstStyle/>
          <a:p>
            <a:pPr algn="ctr"/>
            <a:r>
              <a:rPr lang="ja-JP" altLang="en-US" sz="1600" dirty="0"/>
              <a:t>エンジン</a:t>
            </a:r>
            <a:endParaRPr kumimoji="1" lang="ja-JP" altLang="en-US" sz="1600" dirty="0"/>
          </a:p>
        </p:txBody>
      </p:sp>
      <p:sp>
        <p:nvSpPr>
          <p:cNvPr id="13" name="テキスト ボックス 12"/>
          <p:cNvSpPr txBox="1"/>
          <p:nvPr/>
        </p:nvSpPr>
        <p:spPr>
          <a:xfrm>
            <a:off x="4244597" y="4356707"/>
            <a:ext cx="1744761" cy="338554"/>
          </a:xfrm>
          <a:prstGeom prst="rect">
            <a:avLst/>
          </a:prstGeom>
          <a:noFill/>
        </p:spPr>
        <p:txBody>
          <a:bodyPr wrap="square" rtlCol="0">
            <a:spAutoFit/>
          </a:bodyPr>
          <a:lstStyle/>
          <a:p>
            <a:pPr algn="ctr"/>
            <a:r>
              <a:rPr lang="ja-JP" altLang="en-US" sz="1600" b="1" dirty="0"/>
              <a:t>触媒コンバーター</a:t>
            </a:r>
          </a:p>
        </p:txBody>
      </p:sp>
      <p:sp>
        <p:nvSpPr>
          <p:cNvPr id="14" name="テキスト ボックス 13"/>
          <p:cNvSpPr txBox="1"/>
          <p:nvPr/>
        </p:nvSpPr>
        <p:spPr>
          <a:xfrm>
            <a:off x="6199595" y="3741413"/>
            <a:ext cx="1105094" cy="338554"/>
          </a:xfrm>
          <a:prstGeom prst="rect">
            <a:avLst/>
          </a:prstGeom>
          <a:noFill/>
        </p:spPr>
        <p:txBody>
          <a:bodyPr wrap="square" rtlCol="0">
            <a:spAutoFit/>
          </a:bodyPr>
          <a:lstStyle/>
          <a:p>
            <a:pPr algn="ctr"/>
            <a:r>
              <a:rPr kumimoji="1" lang="ja-JP" altLang="en-US" sz="1600" dirty="0"/>
              <a:t>マフラー</a:t>
            </a:r>
          </a:p>
        </p:txBody>
      </p:sp>
      <p:sp>
        <p:nvSpPr>
          <p:cNvPr id="15" name="雲形吹き出し 14"/>
          <p:cNvSpPr/>
          <p:nvPr/>
        </p:nvSpPr>
        <p:spPr>
          <a:xfrm>
            <a:off x="1039702" y="4249570"/>
            <a:ext cx="2680268" cy="859437"/>
          </a:xfrm>
          <a:prstGeom prst="cloudCallout">
            <a:avLst>
              <a:gd name="adj1" fmla="val 60067"/>
              <a:gd name="adj2" fmla="val -50881"/>
            </a:avLst>
          </a:prstGeom>
        </p:spPr>
        <p:style>
          <a:lnRef idx="1">
            <a:schemeClr val="dk1"/>
          </a:lnRef>
          <a:fillRef idx="2">
            <a:schemeClr val="dk1"/>
          </a:fillRef>
          <a:effectRef idx="1">
            <a:schemeClr val="dk1"/>
          </a:effectRef>
          <a:fontRef idx="minor">
            <a:schemeClr val="dk1"/>
          </a:fontRef>
        </p:style>
        <p:txBody>
          <a:bodyPr rtlCol="0" anchor="ctr"/>
          <a:lstStyle/>
          <a:p>
            <a:r>
              <a:rPr lang="ja-JP" altLang="en-US" b="1" dirty="0"/>
              <a:t>ＣＯ、ＮＯ、ＨＣ</a:t>
            </a:r>
            <a:endParaRPr kumimoji="1" lang="ja-JP" altLang="en-US" b="1" dirty="0"/>
          </a:p>
        </p:txBody>
      </p:sp>
      <p:sp>
        <p:nvSpPr>
          <p:cNvPr id="17" name="雲形吹き出し 16"/>
          <p:cNvSpPr/>
          <p:nvPr/>
        </p:nvSpPr>
        <p:spPr>
          <a:xfrm>
            <a:off x="7196664" y="3852407"/>
            <a:ext cx="713503" cy="238955"/>
          </a:xfrm>
          <a:prstGeom prst="cloudCallout">
            <a:avLst>
              <a:gd name="adj1" fmla="val -63942"/>
              <a:gd name="adj2" fmla="val 6556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8" name="テキスト ボックス 17"/>
          <p:cNvSpPr txBox="1"/>
          <p:nvPr/>
        </p:nvSpPr>
        <p:spPr>
          <a:xfrm>
            <a:off x="386321" y="3023482"/>
            <a:ext cx="2980097" cy="1015663"/>
          </a:xfrm>
          <a:prstGeom prst="rect">
            <a:avLst/>
          </a:prstGeom>
          <a:noFill/>
        </p:spPr>
        <p:txBody>
          <a:bodyPr wrap="square" rtlCol="0">
            <a:spAutoFit/>
          </a:bodyPr>
          <a:lstStyle/>
          <a:p>
            <a:r>
              <a:rPr kumimoji="1" lang="ja-JP" altLang="en-US" sz="2000" dirty="0"/>
              <a:t>エンジンでガソリンを燃焼することにより、有害な物質を含む排気ガスが発生</a:t>
            </a:r>
          </a:p>
        </p:txBody>
      </p:sp>
      <p:sp>
        <p:nvSpPr>
          <p:cNvPr id="19" name="テキスト ボックス 18"/>
          <p:cNvSpPr txBox="1"/>
          <p:nvPr/>
        </p:nvSpPr>
        <p:spPr>
          <a:xfrm>
            <a:off x="7027356" y="3048211"/>
            <a:ext cx="2980097" cy="707886"/>
          </a:xfrm>
          <a:prstGeom prst="rect">
            <a:avLst/>
          </a:prstGeom>
          <a:noFill/>
        </p:spPr>
        <p:txBody>
          <a:bodyPr wrap="square" rtlCol="0">
            <a:spAutoFit/>
          </a:bodyPr>
          <a:lstStyle/>
          <a:p>
            <a:r>
              <a:rPr kumimoji="1" lang="ja-JP" altLang="en-US" sz="2000" dirty="0"/>
              <a:t>触媒で浄化された無害なガスを排出</a:t>
            </a:r>
          </a:p>
        </p:txBody>
      </p:sp>
      <p:sp>
        <p:nvSpPr>
          <p:cNvPr id="20" name="上矢印吹き出し 19"/>
          <p:cNvSpPr/>
          <p:nvPr/>
        </p:nvSpPr>
        <p:spPr>
          <a:xfrm>
            <a:off x="2420429" y="4670712"/>
            <a:ext cx="5393096" cy="1302652"/>
          </a:xfrm>
          <a:prstGeom prst="up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触媒上の反応により、</a:t>
            </a:r>
            <a:r>
              <a:rPr lang="ja-JP" altLang="en-US" dirty="0"/>
              <a:t>３つの有害物質を同時に無害化</a:t>
            </a:r>
            <a:endParaRPr lang="en-US" altLang="ja-JP" dirty="0"/>
          </a:p>
          <a:p>
            <a:pPr algn="ctr"/>
            <a:r>
              <a:rPr lang="ja-JP" altLang="en-US" dirty="0"/>
              <a:t>→排気ガスの規制をクリア</a:t>
            </a:r>
            <a:endParaRPr kumimoji="1" lang="ja-JP" altLang="en-US" dirty="0"/>
          </a:p>
        </p:txBody>
      </p:sp>
      <p:pic>
        <p:nvPicPr>
          <p:cNvPr id="22" name="図 21"/>
          <p:cNvPicPr>
            <a:picLocks noChangeAspect="1"/>
          </p:cNvPicPr>
          <p:nvPr/>
        </p:nvPicPr>
        <p:blipFill>
          <a:blip r:embed="rId7"/>
          <a:stretch>
            <a:fillRect/>
          </a:stretch>
        </p:blipFill>
        <p:spPr>
          <a:xfrm>
            <a:off x="7685938" y="5393822"/>
            <a:ext cx="1988150" cy="1159083"/>
          </a:xfrm>
          <a:prstGeom prst="rect">
            <a:avLst/>
          </a:prstGeom>
        </p:spPr>
      </p:pic>
      <p:sp>
        <p:nvSpPr>
          <p:cNvPr id="24" name="正方形/長方形 23"/>
          <p:cNvSpPr/>
          <p:nvPr/>
        </p:nvSpPr>
        <p:spPr>
          <a:xfrm>
            <a:off x="386321" y="472852"/>
            <a:ext cx="8980444" cy="2246769"/>
          </a:xfrm>
          <a:prstGeom prst="rect">
            <a:avLst/>
          </a:prstGeom>
        </p:spPr>
        <p:txBody>
          <a:bodyPr wrap="square">
            <a:spAutoFit/>
          </a:bodyPr>
          <a:lstStyle/>
          <a:p>
            <a:r>
              <a:rPr lang="ja-JP" altLang="en-US" sz="2000" dirty="0">
                <a:latin typeface="+mn-ea"/>
              </a:rPr>
              <a:t>自動車排出ガス規制は、大気汚染防止法により、自動車</a:t>
            </a:r>
            <a:r>
              <a:rPr lang="en-US" altLang="ja-JP" sz="2000" dirty="0">
                <a:latin typeface="+mn-ea"/>
              </a:rPr>
              <a:t>1</a:t>
            </a:r>
            <a:r>
              <a:rPr lang="ja-JP" altLang="en-US" sz="2000" dirty="0">
                <a:latin typeface="+mn-ea"/>
              </a:rPr>
              <a:t>台ごとの排出ガス量の許容限度が定められ、道路運送車両法に基づく道路運送車両の保安基準により確保されるという仕組みで行なわれています。</a:t>
            </a:r>
          </a:p>
          <a:p>
            <a:r>
              <a:rPr lang="ja-JP" altLang="en-US" sz="2000" dirty="0">
                <a:latin typeface="+mn-ea"/>
              </a:rPr>
              <a:t>これらの規制に対応するために、</a:t>
            </a:r>
            <a:r>
              <a:rPr lang="ja-JP" altLang="en-US" sz="2000" dirty="0"/>
              <a:t>エンジン技術の改善や触媒の使用、排ガス再循環装置の導入などの技術開発が行われました。</a:t>
            </a:r>
            <a:br>
              <a:rPr lang="ja-JP" altLang="en-US" sz="2000" dirty="0"/>
            </a:br>
            <a:r>
              <a:rPr lang="ja-JP" altLang="en-US" sz="2000" dirty="0"/>
              <a:t/>
            </a:r>
            <a:br>
              <a:rPr lang="ja-JP" altLang="en-US" sz="2000" dirty="0"/>
            </a:br>
            <a:endParaRPr lang="ja-JP" altLang="en-US" sz="2000" dirty="0"/>
          </a:p>
        </p:txBody>
      </p:sp>
      <p:sp>
        <p:nvSpPr>
          <p:cNvPr id="21" name="テキスト ボックス 20"/>
          <p:cNvSpPr txBox="1"/>
          <p:nvPr/>
        </p:nvSpPr>
        <p:spPr>
          <a:xfrm>
            <a:off x="0" y="-14851"/>
            <a:ext cx="4071949" cy="523220"/>
          </a:xfrm>
          <a:prstGeom prst="rect">
            <a:avLst/>
          </a:prstGeom>
          <a:noFill/>
        </p:spPr>
        <p:txBody>
          <a:bodyPr wrap="none" rtlCol="0">
            <a:spAutoFit/>
          </a:bodyPr>
          <a:lstStyle/>
          <a:p>
            <a:r>
              <a:rPr kumimoji="1" lang="ja-JP" altLang="en-US" sz="2800" dirty="0"/>
              <a:t>自動車の排気ガスの規制</a:t>
            </a:r>
          </a:p>
        </p:txBody>
      </p:sp>
      <p:sp>
        <p:nvSpPr>
          <p:cNvPr id="23" name="正方形/長方形 22"/>
          <p:cNvSpPr/>
          <p:nvPr/>
        </p:nvSpPr>
        <p:spPr>
          <a:xfrm>
            <a:off x="443326" y="6434244"/>
            <a:ext cx="8605359" cy="369332"/>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ea typeface="游明朝" panose="02020400000000000000" pitchFamily="18" charset="-128"/>
                <a:cs typeface="游明朝" panose="02020400000000000000" pitchFamily="18" charset="-128"/>
              </a:rPr>
              <a:t>※</a:t>
            </a:r>
            <a:r>
              <a:rPr lang="ja-JP" altLang="ja-JP" dirty="0" smtClean="0">
                <a:ea typeface="游明朝" panose="02020400000000000000" pitchFamily="18" charset="-128"/>
                <a:cs typeface="游明朝" panose="02020400000000000000" pitchFamily="18" charset="-128"/>
              </a:rPr>
              <a:t>エンジン</a:t>
            </a:r>
            <a:r>
              <a:rPr lang="ja-JP" altLang="ja-JP" dirty="0">
                <a:ea typeface="游明朝" panose="02020400000000000000" pitchFamily="18" charset="-128"/>
                <a:cs typeface="游明朝" panose="02020400000000000000" pitchFamily="18" charset="-128"/>
              </a:rPr>
              <a:t>から排出される酸素が無い状態でのみ有効</a:t>
            </a:r>
            <a:endParaRPr lang="ja-JP" altLang="en-US" dirty="0"/>
          </a:p>
        </p:txBody>
      </p:sp>
    </p:spTree>
    <p:extLst>
      <p:ext uri="{BB962C8B-B14F-4D97-AF65-F5344CB8AC3E}">
        <p14:creationId xmlns:p14="http://schemas.microsoft.com/office/powerpoint/2010/main" val="1084695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81773" y="83270"/>
            <a:ext cx="7725192" cy="523220"/>
          </a:xfrm>
          <a:prstGeom prst="rect">
            <a:avLst/>
          </a:prstGeom>
        </p:spPr>
        <p:txBody>
          <a:bodyPr wrap="none">
            <a:spAutoFit/>
          </a:bodyPr>
          <a:lstStyle/>
          <a:p>
            <a:r>
              <a:rPr lang="zh-TW" altLang="en-US" sz="2800" dirty="0">
                <a:latin typeface="ＭＳ Ｐゴシック" panose="020B0600070205080204" pitchFamily="50" charset="-128"/>
                <a:ea typeface="ＭＳ Ｐゴシック" panose="020B0600070205080204" pitchFamily="50" charset="-128"/>
              </a:rPr>
              <a:t>高等学校学習指導要領（平成</a:t>
            </a:r>
            <a:r>
              <a:rPr lang="en-US" altLang="zh-TW" sz="2800" dirty="0">
                <a:latin typeface="ＭＳ Ｐゴシック" panose="020B0600070205080204" pitchFamily="50" charset="-128"/>
                <a:ea typeface="ＭＳ Ｐゴシック" panose="020B0600070205080204" pitchFamily="50" charset="-128"/>
              </a:rPr>
              <a:t>30</a:t>
            </a:r>
            <a:r>
              <a:rPr lang="zh-TW" altLang="en-US" sz="2800" dirty="0">
                <a:latin typeface="ＭＳ Ｐゴシック" panose="020B0600070205080204" pitchFamily="50" charset="-128"/>
                <a:ea typeface="ＭＳ Ｐゴシック" panose="020B0600070205080204" pitchFamily="50" charset="-128"/>
              </a:rPr>
              <a:t>年告示）</a:t>
            </a:r>
            <a:r>
              <a:rPr lang="ja-JP" altLang="en-US" sz="2800" dirty="0"/>
              <a:t>該当箇所</a:t>
            </a:r>
          </a:p>
        </p:txBody>
      </p:sp>
      <p:sp>
        <p:nvSpPr>
          <p:cNvPr id="3" name="正方形/長方形 2"/>
          <p:cNvSpPr/>
          <p:nvPr/>
        </p:nvSpPr>
        <p:spPr>
          <a:xfrm>
            <a:off x="181773" y="736610"/>
            <a:ext cx="6152766" cy="1384995"/>
          </a:xfrm>
          <a:prstGeom prst="rect">
            <a:avLst/>
          </a:prstGeom>
        </p:spPr>
        <p:txBody>
          <a:bodyPr wrap="square">
            <a:spAutoFit/>
          </a:bodyPr>
          <a:lstStyle/>
          <a:p>
            <a:r>
              <a:rPr lang="ja-JP" altLang="en-US" sz="2800" dirty="0">
                <a:latin typeface="+mj-ea"/>
                <a:ea typeface="+mj-ea"/>
              </a:rPr>
              <a:t>理科編　　化学基礎</a:t>
            </a:r>
            <a:endParaRPr lang="en-US" altLang="ja-JP" sz="2800" dirty="0">
              <a:latin typeface="+mj-ea"/>
              <a:ea typeface="+mj-ea"/>
            </a:endParaRPr>
          </a:p>
          <a:p>
            <a:pPr algn="just">
              <a:spcAft>
                <a:spcPts val="0"/>
              </a:spcAft>
            </a:pPr>
            <a:r>
              <a:rPr lang="ja-JP" altLang="en-US" sz="2800" kern="100" dirty="0">
                <a:latin typeface="+mj-ea"/>
                <a:ea typeface="+mj-ea"/>
                <a:cs typeface="Times New Roman" panose="02020603050405020304" pitchFamily="18" charset="0"/>
              </a:rPr>
              <a:t>（</a:t>
            </a:r>
            <a:r>
              <a:rPr lang="en-US" altLang="ja-JP" sz="2800" kern="100" dirty="0">
                <a:latin typeface="+mj-ea"/>
                <a:ea typeface="+mj-ea"/>
                <a:cs typeface="Times New Roman" panose="02020603050405020304" pitchFamily="18" charset="0"/>
              </a:rPr>
              <a:t>3</a:t>
            </a:r>
            <a:r>
              <a:rPr lang="ja-JP" altLang="en-US" sz="2800" kern="100" dirty="0">
                <a:latin typeface="+mj-ea"/>
                <a:ea typeface="+mj-ea"/>
                <a:cs typeface="Times New Roman" panose="02020603050405020304" pitchFamily="18" charset="0"/>
              </a:rPr>
              <a:t>） 物質の変化とその利用</a:t>
            </a:r>
            <a:endParaRPr lang="ja-JP" altLang="ja-JP" sz="2800" kern="100" dirty="0">
              <a:latin typeface="+mj-ea"/>
              <a:ea typeface="+mj-ea"/>
              <a:cs typeface="Times New Roman" panose="02020603050405020304" pitchFamily="18" charset="0"/>
            </a:endParaRPr>
          </a:p>
          <a:p>
            <a:pPr algn="just">
              <a:spcAft>
                <a:spcPts val="0"/>
              </a:spcAft>
            </a:pPr>
            <a:r>
              <a:rPr lang="zh-CN" altLang="en-US" sz="2800" kern="100" dirty="0">
                <a:latin typeface="ＭＳ Ｐゴシック" panose="020B0600070205080204" pitchFamily="50" charset="-128"/>
                <a:ea typeface="ＭＳ Ｐゴシック" panose="020B0600070205080204" pitchFamily="50" charset="-128"/>
              </a:rPr>
              <a:t>（ｲ） 化学反応</a:t>
            </a:r>
            <a:endParaRPr lang="ja-JP" altLang="en-US" sz="2800" dirty="0">
              <a:latin typeface="ＭＳ Ｐゴシック" panose="020B0600070205080204" pitchFamily="50" charset="-128"/>
              <a:ea typeface="ＭＳ Ｐゴシック" panose="020B0600070205080204" pitchFamily="50" charset="-128"/>
            </a:endParaRPr>
          </a:p>
        </p:txBody>
      </p:sp>
      <p:sp>
        <p:nvSpPr>
          <p:cNvPr id="4" name="正方形/長方形 3"/>
          <p:cNvSpPr/>
          <p:nvPr/>
        </p:nvSpPr>
        <p:spPr>
          <a:xfrm>
            <a:off x="493789" y="2682612"/>
            <a:ext cx="8657883" cy="2677656"/>
          </a:xfrm>
          <a:prstGeom prst="rect">
            <a:avLst/>
          </a:prstGeom>
        </p:spPr>
        <p:txBody>
          <a:bodyPr wrap="square">
            <a:spAutoFit/>
          </a:bodyPr>
          <a:lstStyle/>
          <a:p>
            <a:r>
              <a:rPr lang="ja-JP" altLang="en-US" sz="2400" dirty="0"/>
              <a:t>酸と塩基の性質及び中和反応に関与する物質の量的関係を理解する。</a:t>
            </a:r>
            <a:endParaRPr lang="en-US" altLang="ja-JP" sz="2400" dirty="0"/>
          </a:p>
          <a:p>
            <a:r>
              <a:rPr lang="ja-JP" altLang="en-US" sz="2400" dirty="0"/>
              <a:t>　中学校で，</a:t>
            </a:r>
            <a:r>
              <a:rPr lang="en-US" altLang="ja-JP" sz="2400" dirty="0"/>
              <a:t>pH</a:t>
            </a:r>
            <a:r>
              <a:rPr lang="ja-JP" altLang="en-US" sz="2400" dirty="0"/>
              <a:t>は</a:t>
            </a:r>
            <a:r>
              <a:rPr lang="en-US" altLang="ja-JP" sz="2400" dirty="0"/>
              <a:t>7</a:t>
            </a:r>
            <a:r>
              <a:rPr lang="ja-JP" altLang="en-US" sz="2400" dirty="0"/>
              <a:t>を中性として酸性やアルカリ性の強さを表していることについて学習したことを踏まえ、酸や塩基に関する実験などを行い，酸と塩基の性質及び中和反応に関与する物質の量的関係について理解させる。</a:t>
            </a:r>
            <a:endParaRPr lang="en-US" altLang="ja-JP" sz="2400" dirty="0"/>
          </a:p>
          <a:p>
            <a:endParaRPr lang="en-US" altLang="ja-JP" sz="2400" dirty="0"/>
          </a:p>
        </p:txBody>
      </p:sp>
      <p:sp>
        <p:nvSpPr>
          <p:cNvPr id="5" name="正方形/長方形 4"/>
          <p:cNvSpPr/>
          <p:nvPr/>
        </p:nvSpPr>
        <p:spPr>
          <a:xfrm>
            <a:off x="369557" y="2090827"/>
            <a:ext cx="2925801" cy="461665"/>
          </a:xfrm>
          <a:prstGeom prst="rect">
            <a:avLst/>
          </a:prstGeom>
        </p:spPr>
        <p:txBody>
          <a:bodyPr wrap="none">
            <a:spAutoFit/>
          </a:bodyPr>
          <a:lstStyle/>
          <a:p>
            <a:pPr algn="just">
              <a:spcAft>
                <a:spcPts val="0"/>
              </a:spcAft>
            </a:pPr>
            <a:r>
              <a:rPr lang="ja-JP" altLang="en-US" sz="2400" dirty="0"/>
              <a:t>　</a:t>
            </a:r>
            <a:r>
              <a:rPr lang="ja-JP" altLang="en-US" sz="2400" kern="100" dirty="0">
                <a:latin typeface="+mn-ea"/>
              </a:rPr>
              <a:t> ㋐　酸・塩基と中和</a:t>
            </a:r>
            <a:endParaRPr lang="ja-JP" altLang="ja-JP" sz="2400" kern="100" dirty="0">
              <a:latin typeface="+mn-ea"/>
              <a:cs typeface="Times New Roman" panose="02020603050405020304" pitchFamily="18" charset="0"/>
            </a:endParaRPr>
          </a:p>
        </p:txBody>
      </p:sp>
    </p:spTree>
    <p:extLst>
      <p:ext uri="{BB962C8B-B14F-4D97-AF65-F5344CB8AC3E}">
        <p14:creationId xmlns:p14="http://schemas.microsoft.com/office/powerpoint/2010/main" val="50301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20</a:t>
            </a:fld>
            <a:endParaRPr kumimoji="1" lang="ja-JP" altLang="en-US"/>
          </a:p>
        </p:txBody>
      </p:sp>
      <p:sp>
        <p:nvSpPr>
          <p:cNvPr id="3" name="正方形/長方形 2"/>
          <p:cNvSpPr/>
          <p:nvPr/>
        </p:nvSpPr>
        <p:spPr>
          <a:xfrm>
            <a:off x="670560" y="5633691"/>
            <a:ext cx="8191500" cy="400110"/>
          </a:xfrm>
          <a:prstGeom prst="rect">
            <a:avLst/>
          </a:prstGeom>
        </p:spPr>
        <p:txBody>
          <a:bodyPr wrap="square">
            <a:spAutoFit/>
          </a:bodyPr>
          <a:lstStyle/>
          <a:p>
            <a:pPr algn="ctr">
              <a:defRPr sz="1400" b="0" i="0" u="none" strike="noStrike" kern="1200" spc="0" baseline="0">
                <a:solidFill>
                  <a:sysClr val="windowText" lastClr="000000">
                    <a:lumMod val="65000"/>
                    <a:lumOff val="35000"/>
                  </a:sysClr>
                </a:solidFill>
                <a:latin typeface="+mn-lt"/>
                <a:ea typeface="+mn-ea"/>
                <a:cs typeface="+mn-cs"/>
              </a:defRPr>
            </a:pPr>
            <a:r>
              <a:rPr lang="ja-JP" altLang="en-US" sz="2000" dirty="0"/>
              <a:t>二酸化窒素の測定局数と環境基準達成率の推移</a:t>
            </a:r>
          </a:p>
        </p:txBody>
      </p:sp>
      <p:sp>
        <p:nvSpPr>
          <p:cNvPr id="6" name="正方形/長方形 5"/>
          <p:cNvSpPr/>
          <p:nvPr/>
        </p:nvSpPr>
        <p:spPr>
          <a:xfrm>
            <a:off x="190458" y="6382923"/>
            <a:ext cx="10287000" cy="338554"/>
          </a:xfrm>
          <a:prstGeom prst="rect">
            <a:avLst/>
          </a:prstGeom>
        </p:spPr>
        <p:txBody>
          <a:bodyPr wrap="square">
            <a:spAutoFit/>
          </a:bodyPr>
          <a:lstStyle/>
          <a:p>
            <a:pPr>
              <a:defRPr sz="1400" b="0" i="0" u="none" strike="noStrike" kern="1200" spc="0" baseline="0">
                <a:solidFill>
                  <a:sysClr val="windowText" lastClr="000000">
                    <a:lumMod val="65000"/>
                    <a:lumOff val="35000"/>
                  </a:sysClr>
                </a:solidFill>
                <a:latin typeface="+mn-lt"/>
                <a:ea typeface="+mn-ea"/>
                <a:cs typeface="+mn-cs"/>
              </a:defRPr>
            </a:pPr>
            <a:r>
              <a:rPr lang="ja-JP" altLang="en-US" sz="1600" dirty="0"/>
              <a:t>出典：各年環境白書、大気汚染物質に係る 常時監視測定結果（報道発表資料） </a:t>
            </a:r>
          </a:p>
        </p:txBody>
      </p:sp>
      <p:pic>
        <p:nvPicPr>
          <p:cNvPr id="5" name="図 4"/>
          <p:cNvPicPr>
            <a:picLocks noChangeAspect="1"/>
          </p:cNvPicPr>
          <p:nvPr/>
        </p:nvPicPr>
        <p:blipFill>
          <a:blip r:embed="rId2"/>
          <a:stretch>
            <a:fillRect/>
          </a:stretch>
        </p:blipFill>
        <p:spPr>
          <a:xfrm>
            <a:off x="258406" y="292322"/>
            <a:ext cx="9480679" cy="5067724"/>
          </a:xfrm>
          <a:prstGeom prst="rect">
            <a:avLst/>
          </a:prstGeom>
        </p:spPr>
      </p:pic>
    </p:spTree>
    <p:extLst>
      <p:ext uri="{BB962C8B-B14F-4D97-AF65-F5344CB8AC3E}">
        <p14:creationId xmlns:p14="http://schemas.microsoft.com/office/powerpoint/2010/main" val="940919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21</a:t>
            </a:fld>
            <a:endParaRPr kumimoji="1" lang="ja-JP" altLang="en-US"/>
          </a:p>
        </p:txBody>
      </p:sp>
      <p:sp>
        <p:nvSpPr>
          <p:cNvPr id="3" name="正方形/長方形 2"/>
          <p:cNvSpPr/>
          <p:nvPr/>
        </p:nvSpPr>
        <p:spPr>
          <a:xfrm>
            <a:off x="2961784" y="5347454"/>
            <a:ext cx="4031873" cy="400110"/>
          </a:xfrm>
          <a:prstGeom prst="rect">
            <a:avLst/>
          </a:prstGeom>
        </p:spPr>
        <p:txBody>
          <a:bodyPr wrap="none">
            <a:spAutoFit/>
          </a:bodyPr>
          <a:lstStyle/>
          <a:p>
            <a:r>
              <a:rPr lang="ja-JP" altLang="en-US" sz="2000" dirty="0"/>
              <a:t>二酸化窒素濃度の年平均値の推移</a:t>
            </a:r>
          </a:p>
        </p:txBody>
      </p:sp>
      <p:sp>
        <p:nvSpPr>
          <p:cNvPr id="5" name="正方形/長方形 4"/>
          <p:cNvSpPr/>
          <p:nvPr/>
        </p:nvSpPr>
        <p:spPr>
          <a:xfrm>
            <a:off x="190458" y="6382923"/>
            <a:ext cx="10287000" cy="338554"/>
          </a:xfrm>
          <a:prstGeom prst="rect">
            <a:avLst/>
          </a:prstGeom>
        </p:spPr>
        <p:txBody>
          <a:bodyPr wrap="square">
            <a:spAutoFit/>
          </a:bodyPr>
          <a:lstStyle/>
          <a:p>
            <a:pPr>
              <a:defRPr sz="1400" b="0" i="0" u="none" strike="noStrike" kern="1200" spc="0" baseline="0">
                <a:solidFill>
                  <a:sysClr val="windowText" lastClr="000000">
                    <a:lumMod val="65000"/>
                    <a:lumOff val="35000"/>
                  </a:sysClr>
                </a:solidFill>
                <a:latin typeface="+mn-lt"/>
                <a:ea typeface="+mn-ea"/>
                <a:cs typeface="+mn-cs"/>
              </a:defRPr>
            </a:pPr>
            <a:r>
              <a:rPr lang="ja-JP" altLang="en-US" sz="1600" dirty="0"/>
              <a:t>出典：各年環境白書、大気汚染物質に係る 常時監視測定結果（報道発表資料） </a:t>
            </a:r>
          </a:p>
        </p:txBody>
      </p:sp>
      <p:pic>
        <p:nvPicPr>
          <p:cNvPr id="7" name="図 6"/>
          <p:cNvPicPr>
            <a:picLocks noChangeAspect="1"/>
          </p:cNvPicPr>
          <p:nvPr/>
        </p:nvPicPr>
        <p:blipFill>
          <a:blip r:embed="rId2"/>
          <a:stretch>
            <a:fillRect/>
          </a:stretch>
        </p:blipFill>
        <p:spPr>
          <a:xfrm>
            <a:off x="190458" y="603695"/>
            <a:ext cx="9715542" cy="4478402"/>
          </a:xfrm>
          <a:prstGeom prst="rect">
            <a:avLst/>
          </a:prstGeom>
        </p:spPr>
      </p:pic>
    </p:spTree>
    <p:extLst>
      <p:ext uri="{BB962C8B-B14F-4D97-AF65-F5344CB8AC3E}">
        <p14:creationId xmlns:p14="http://schemas.microsoft.com/office/powerpoint/2010/main" val="1849972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52746" y="0"/>
            <a:ext cx="3278462" cy="461665"/>
          </a:xfrm>
          <a:prstGeom prst="rect">
            <a:avLst/>
          </a:prstGeom>
        </p:spPr>
        <p:txBody>
          <a:bodyPr wrap="none">
            <a:spAutoFit/>
          </a:bodyPr>
          <a:lstStyle/>
          <a:p>
            <a:r>
              <a:rPr lang="ja-JP" altLang="en-US" sz="2400" b="1" dirty="0"/>
              <a:t>微小粒子状物質の対策</a:t>
            </a:r>
            <a:endParaRPr lang="en-US" altLang="ja-JP" sz="2400" b="1" dirty="0"/>
          </a:p>
        </p:txBody>
      </p:sp>
      <p:sp>
        <p:nvSpPr>
          <p:cNvPr id="3" name="スライド番号プレースホルダー 2"/>
          <p:cNvSpPr>
            <a:spLocks noGrp="1"/>
          </p:cNvSpPr>
          <p:nvPr>
            <p:ph type="sldNum" sz="quarter" idx="12"/>
          </p:nvPr>
        </p:nvSpPr>
        <p:spPr/>
        <p:txBody>
          <a:bodyPr/>
          <a:lstStyle/>
          <a:p>
            <a:fld id="{F4E51B1D-ED1D-40B2-9CF3-B72F1A890864}" type="slidenum">
              <a:rPr kumimoji="1" lang="ja-JP" altLang="en-US" smtClean="0"/>
              <a:t>22</a:t>
            </a:fld>
            <a:endParaRPr kumimoji="1" lang="ja-JP" altLang="en-US"/>
          </a:p>
        </p:txBody>
      </p:sp>
      <p:sp>
        <p:nvSpPr>
          <p:cNvPr id="4" name="正方形/長方形 3"/>
          <p:cNvSpPr/>
          <p:nvPr/>
        </p:nvSpPr>
        <p:spPr>
          <a:xfrm>
            <a:off x="328413" y="487025"/>
            <a:ext cx="9249174" cy="4524315"/>
          </a:xfrm>
          <a:prstGeom prst="rect">
            <a:avLst/>
          </a:prstGeom>
        </p:spPr>
        <p:txBody>
          <a:bodyPr wrap="square">
            <a:spAutoFit/>
          </a:bodyPr>
          <a:lstStyle/>
          <a:p>
            <a:r>
              <a:rPr lang="ja-JP" altLang="en-US" sz="2400" dirty="0"/>
              <a:t>　粒子径</a:t>
            </a:r>
            <a:r>
              <a:rPr lang="en-US" altLang="ja-JP" sz="2400" dirty="0"/>
              <a:t>2.5</a:t>
            </a:r>
            <a:r>
              <a:rPr lang="ja-JP" altLang="en-US" sz="2400" dirty="0"/>
              <a:t> </a:t>
            </a:r>
            <a:r>
              <a:rPr lang="en-US" altLang="ja-JP" sz="2400" dirty="0"/>
              <a:t>µm</a:t>
            </a:r>
            <a:r>
              <a:rPr lang="ja-JP" altLang="en-US" sz="2400" dirty="0"/>
              <a:t>で</a:t>
            </a:r>
            <a:r>
              <a:rPr lang="en-US" altLang="ja-JP" sz="2400" dirty="0"/>
              <a:t>50</a:t>
            </a:r>
            <a:r>
              <a:rPr lang="ja-JP" altLang="en-US" sz="2400" dirty="0"/>
              <a:t>  </a:t>
            </a:r>
            <a:r>
              <a:rPr lang="en-US" altLang="ja-JP" sz="2400" dirty="0"/>
              <a:t>%</a:t>
            </a:r>
            <a:r>
              <a:rPr lang="ja-JP" altLang="en-US" sz="2400" dirty="0" err="1"/>
              <a:t>の捕</a:t>
            </a:r>
            <a:r>
              <a:rPr lang="ja-JP" altLang="en-US" sz="2400" dirty="0"/>
              <a:t>集効率をもつ分粒装置を透過する微粒子は微小粒子状物質（</a:t>
            </a:r>
            <a:r>
              <a:rPr lang="en-US" altLang="ja-JP" sz="2400" dirty="0"/>
              <a:t>PM2.5</a:t>
            </a:r>
            <a:r>
              <a:rPr lang="ja-JP" altLang="en-US" sz="2400" dirty="0"/>
              <a:t>）と呼ばれ、人の健康への影響の大きさから</a:t>
            </a:r>
            <a:r>
              <a:rPr lang="en-US" altLang="ja-JP" sz="2400" dirty="0"/>
              <a:t>1990</a:t>
            </a:r>
            <a:r>
              <a:rPr lang="ja-JP" altLang="en-US" sz="2400" dirty="0"/>
              <a:t>年代にアメリカ合衆国で関心が高まり、</a:t>
            </a:r>
            <a:r>
              <a:rPr lang="en-US" altLang="ja-JP" sz="2400" dirty="0"/>
              <a:t>1997</a:t>
            </a:r>
            <a:r>
              <a:rPr lang="ja-JP" altLang="en-US" sz="2400" dirty="0"/>
              <a:t>年に初めて環境基準が設定されて以降、世界の多くの地域で大気汚染の指標となりました。</a:t>
            </a:r>
            <a:endParaRPr lang="en-US" altLang="ja-JP" sz="2400" dirty="0"/>
          </a:p>
          <a:p>
            <a:r>
              <a:rPr lang="ja-JP" altLang="en-US" sz="2400" dirty="0"/>
              <a:t>日本では平成</a:t>
            </a:r>
            <a:r>
              <a:rPr lang="en-US" altLang="ja-JP" sz="2400" dirty="0"/>
              <a:t>21</a:t>
            </a:r>
            <a:r>
              <a:rPr lang="ja-JP" altLang="en-US" sz="2400" dirty="0"/>
              <a:t>年（</a:t>
            </a:r>
            <a:r>
              <a:rPr lang="en-US" altLang="ja-JP" sz="2400" dirty="0"/>
              <a:t>2009</a:t>
            </a:r>
            <a:r>
              <a:rPr lang="ja-JP" altLang="en-US" sz="2400" dirty="0"/>
              <a:t>年）に環境基準が規定されました。</a:t>
            </a:r>
            <a:endParaRPr lang="en-US" altLang="ja-JP" sz="2400" dirty="0"/>
          </a:p>
          <a:p>
            <a:endParaRPr lang="en-US" altLang="ja-JP" sz="2400" dirty="0"/>
          </a:p>
          <a:p>
            <a:r>
              <a:rPr lang="ja-JP" altLang="en-US" sz="2400" dirty="0"/>
              <a:t>　微小粒子状物質には様々な成分から構成されていますが、主たる成分は硫黄酸化物や窒素酸化物がアンモニアなどと反応した二次粒子です。これが雨に溶けて酸性雨となりますので、</a:t>
            </a:r>
            <a:r>
              <a:rPr lang="en-US" altLang="ja-JP" sz="2400" dirty="0"/>
              <a:t>PM2.5</a:t>
            </a:r>
            <a:r>
              <a:rPr lang="ja-JP" altLang="en-US" sz="2400" dirty="0"/>
              <a:t>対策は酸性雨対策にもつながります。</a:t>
            </a:r>
            <a:endParaRPr lang="en-US" altLang="ja-JP" sz="2400" dirty="0"/>
          </a:p>
          <a:p>
            <a:endParaRPr lang="en-US" altLang="ja-JP" sz="2400" dirty="0"/>
          </a:p>
          <a:p>
            <a:r>
              <a:rPr lang="ja-JP" altLang="en-US" sz="2400" dirty="0"/>
              <a:t>　</a:t>
            </a:r>
            <a:endParaRPr lang="en-US" altLang="ja-JP" sz="2400" dirty="0"/>
          </a:p>
        </p:txBody>
      </p:sp>
    </p:spTree>
    <p:extLst>
      <p:ext uri="{BB962C8B-B14F-4D97-AF65-F5344CB8AC3E}">
        <p14:creationId xmlns:p14="http://schemas.microsoft.com/office/powerpoint/2010/main" val="504324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F4E51B1D-ED1D-40B2-9CF3-B72F1A890864}" type="slidenum">
              <a:rPr kumimoji="1" lang="ja-JP" altLang="en-US" smtClean="0"/>
              <a:t>23</a:t>
            </a:fld>
            <a:endParaRPr kumimoji="1" lang="ja-JP" altLang="en-US"/>
          </a:p>
        </p:txBody>
      </p:sp>
      <p:sp>
        <p:nvSpPr>
          <p:cNvPr id="4" name="正方形/長方形 3"/>
          <p:cNvSpPr/>
          <p:nvPr/>
        </p:nvSpPr>
        <p:spPr>
          <a:xfrm>
            <a:off x="328413" y="487025"/>
            <a:ext cx="9249174" cy="5632311"/>
          </a:xfrm>
          <a:prstGeom prst="rect">
            <a:avLst/>
          </a:prstGeom>
        </p:spPr>
        <p:txBody>
          <a:bodyPr wrap="square">
            <a:spAutoFit/>
          </a:bodyPr>
          <a:lstStyle/>
          <a:p>
            <a:r>
              <a:rPr lang="ja-JP" altLang="en-US" sz="2400" dirty="0"/>
              <a:t>　中国の粒子状物質濃度は経済発展により、</a:t>
            </a:r>
            <a:r>
              <a:rPr lang="en-US" altLang="ja-JP" sz="2400" dirty="0"/>
              <a:t>1990</a:t>
            </a:r>
            <a:r>
              <a:rPr lang="ja-JP" altLang="en-US" sz="2400" dirty="0"/>
              <a:t>年頃には、すでに深刻なレベルに達していたといわれています。北京で平成</a:t>
            </a:r>
            <a:r>
              <a:rPr lang="en-US" altLang="ja-JP" sz="2400" dirty="0"/>
              <a:t>25</a:t>
            </a:r>
            <a:r>
              <a:rPr lang="ja-JP" altLang="en-US" sz="2400" dirty="0"/>
              <a:t>年（</a:t>
            </a:r>
            <a:r>
              <a:rPr lang="en-US" altLang="ja-JP" sz="2400" dirty="0"/>
              <a:t>2013</a:t>
            </a:r>
            <a:r>
              <a:rPr lang="ja-JP" altLang="en-US" sz="2400" dirty="0"/>
              <a:t>年） </a:t>
            </a:r>
            <a:r>
              <a:rPr lang="en-US" altLang="ja-JP" sz="2400" dirty="0"/>
              <a:t>1</a:t>
            </a:r>
            <a:r>
              <a:rPr lang="ja-JP" altLang="en-US" sz="2400" dirty="0"/>
              <a:t>月</a:t>
            </a:r>
            <a:r>
              <a:rPr lang="en-US" altLang="ja-JP" sz="2400" dirty="0"/>
              <a:t>10</a:t>
            </a:r>
            <a:r>
              <a:rPr lang="ja-JP" altLang="en-US" sz="2400" dirty="0"/>
              <a:t>日頃から始まった激しい汚染はおよそ</a:t>
            </a:r>
            <a:r>
              <a:rPr lang="en-US" altLang="ja-JP" sz="2400" dirty="0"/>
              <a:t>3</a:t>
            </a:r>
            <a:r>
              <a:rPr lang="ja-JP" altLang="en-US" sz="2400" dirty="0"/>
              <a:t>週間も継続し、呼吸器疾患患者が増加したほか、工場の操業停止や道路・空港の閉鎖などの影響が生じました。</a:t>
            </a:r>
            <a:r>
              <a:rPr lang="en-US" altLang="ja-JP" sz="2400" dirty="0"/>
              <a:t>1</a:t>
            </a:r>
            <a:r>
              <a:rPr lang="ja-JP" altLang="en-US" sz="2400" dirty="0"/>
              <a:t>月</a:t>
            </a:r>
            <a:r>
              <a:rPr lang="en-US" altLang="ja-JP" sz="2400" dirty="0"/>
              <a:t>12</a:t>
            </a:r>
            <a:r>
              <a:rPr lang="ja-JP" altLang="en-US" sz="2400" dirty="0"/>
              <a:t>日には北京市内の多くの地点で、環境基準（日平均値</a:t>
            </a:r>
            <a:r>
              <a:rPr lang="en-US" altLang="ja-JP" sz="2400" dirty="0"/>
              <a:t>75</a:t>
            </a:r>
            <a:r>
              <a:rPr lang="ja-JP" altLang="en-US" sz="2400" dirty="0"/>
              <a:t> </a:t>
            </a:r>
            <a:r>
              <a:rPr lang="en-US" altLang="ja-JP" sz="2400" dirty="0"/>
              <a:t>µg/m³</a:t>
            </a:r>
            <a:r>
              <a:rPr lang="ja-JP" altLang="en-US" sz="2400" dirty="0"/>
              <a:t>）の</a:t>
            </a:r>
            <a:r>
              <a:rPr lang="en-US" altLang="ja-JP" sz="2400" dirty="0"/>
              <a:t>10</a:t>
            </a:r>
            <a:r>
              <a:rPr lang="ja-JP" altLang="en-US" sz="2400" dirty="0"/>
              <a:t>倍に近い</a:t>
            </a:r>
            <a:r>
              <a:rPr lang="en-US" altLang="ja-JP" sz="2400" dirty="0"/>
              <a:t>700 µg/m³</a:t>
            </a:r>
            <a:r>
              <a:rPr lang="ja-JP" altLang="en-US" sz="2400" dirty="0"/>
              <a:t>を超え、月間でも環境基準（同）を達成したのは</a:t>
            </a:r>
            <a:r>
              <a:rPr lang="en-US" altLang="ja-JP" sz="2400" dirty="0"/>
              <a:t>4</a:t>
            </a:r>
            <a:r>
              <a:rPr lang="ja-JP" altLang="en-US" sz="2400" dirty="0"/>
              <a:t>日間だけとなり、億単位の人々に影響を与えました。同時期に西日本の広い 地域で環境基準（日平均値）を超える </a:t>
            </a:r>
            <a:r>
              <a:rPr lang="en-US" altLang="ja-JP" sz="2400" dirty="0"/>
              <a:t>PM2.5</a:t>
            </a:r>
            <a:r>
              <a:rPr lang="ja-JP" altLang="en-US" sz="2400" dirty="0"/>
              <a:t>が観測されました。</a:t>
            </a:r>
            <a:endParaRPr lang="en-US" altLang="ja-JP" sz="2400" dirty="0"/>
          </a:p>
          <a:p>
            <a:r>
              <a:rPr lang="ja-JP" altLang="en-US" sz="2400" dirty="0"/>
              <a:t>　このとき、都市汚染の影響が少ない九州西端の離島にある国立環境研究所の観測所でも粒子状物質の濃度上昇が 観測されたこと</a:t>
            </a:r>
            <a:r>
              <a:rPr lang="ja-JP" altLang="en-US" sz="2400" dirty="0">
                <a:solidFill>
                  <a:srgbClr val="FF0000"/>
                </a:solidFill>
              </a:rPr>
              <a:t>、</a:t>
            </a:r>
            <a:r>
              <a:rPr lang="ja-JP" altLang="en-US" sz="2400" dirty="0"/>
              <a:t>国立環境研究所の推計  （シミュレーション）結果によると北東アジアにおける広域的な</a:t>
            </a:r>
            <a:r>
              <a:rPr lang="en-US" altLang="ja-JP" sz="2400" dirty="0"/>
              <a:t>PM2.5</a:t>
            </a:r>
            <a:r>
              <a:rPr lang="ja-JP" altLang="en-US" sz="2400" dirty="0"/>
              <a:t>による大気汚染の一部が日本にも及んでいることなどから総合的に判断して、大陸からの越境大気汚染の影響があったものと考えられました。</a:t>
            </a:r>
            <a:endParaRPr lang="en-US" altLang="ja-JP" sz="2400" dirty="0"/>
          </a:p>
        </p:txBody>
      </p:sp>
    </p:spTree>
    <p:extLst>
      <p:ext uri="{BB962C8B-B14F-4D97-AF65-F5344CB8AC3E}">
        <p14:creationId xmlns:p14="http://schemas.microsoft.com/office/powerpoint/2010/main" val="2597788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F4E51B1D-ED1D-40B2-9CF3-B72F1A890864}" type="slidenum">
              <a:rPr kumimoji="1" lang="ja-JP" altLang="en-US" smtClean="0"/>
              <a:t>24</a:t>
            </a:fld>
            <a:endParaRPr kumimoji="1" lang="ja-JP" altLang="en-US"/>
          </a:p>
        </p:txBody>
      </p:sp>
      <p:sp>
        <p:nvSpPr>
          <p:cNvPr id="4" name="正方形/長方形 3"/>
          <p:cNvSpPr/>
          <p:nvPr/>
        </p:nvSpPr>
        <p:spPr>
          <a:xfrm>
            <a:off x="328413" y="487025"/>
            <a:ext cx="9249174" cy="4524315"/>
          </a:xfrm>
          <a:prstGeom prst="rect">
            <a:avLst/>
          </a:prstGeom>
        </p:spPr>
        <p:txBody>
          <a:bodyPr wrap="square">
            <a:spAutoFit/>
          </a:bodyPr>
          <a:lstStyle/>
          <a:p>
            <a:pPr fontAlgn="auto"/>
            <a:r>
              <a:rPr lang="ja-JP" altLang="en-US" sz="2400" dirty="0"/>
              <a:t>　 中国では、</a:t>
            </a:r>
            <a:r>
              <a:rPr lang="en-US" altLang="ja-JP" sz="2400" dirty="0"/>
              <a:t>2013</a:t>
            </a:r>
            <a:r>
              <a:rPr lang="ja-JP" altLang="en-US" sz="2400" dirty="0"/>
              <a:t>年</a:t>
            </a:r>
            <a:r>
              <a:rPr lang="en-US" altLang="ja-JP" sz="2400" dirty="0"/>
              <a:t>1</a:t>
            </a:r>
            <a:r>
              <a:rPr lang="ja-JP" altLang="en-US" sz="2400" dirty="0"/>
              <a:t>月に発生した「</a:t>
            </a:r>
            <a:r>
              <a:rPr lang="en-US" altLang="ja-JP" sz="2400" dirty="0"/>
              <a:t>PM2.5</a:t>
            </a:r>
            <a:r>
              <a:rPr lang="ja-JP" altLang="en-US" sz="2400" dirty="0"/>
              <a:t>事件」を踏まえ、「大気汚染防行動計画」が公表されました。</a:t>
            </a:r>
          </a:p>
          <a:p>
            <a:pPr fontAlgn="auto"/>
            <a:r>
              <a:rPr lang="ja-JP" altLang="en-US" sz="2400" dirty="0"/>
              <a:t>　この大気汚染防止行動計画では北京市の</a:t>
            </a:r>
            <a:r>
              <a:rPr lang="en-US" altLang="ja-JP" sz="2400" dirty="0"/>
              <a:t>PM2.5</a:t>
            </a:r>
            <a:r>
              <a:rPr lang="ja-JP" altLang="en-US" sz="2400" dirty="0"/>
              <a:t>の年間平均濃度をおよそ</a:t>
            </a:r>
            <a:r>
              <a:rPr lang="en-US" altLang="ja-JP" sz="2400" dirty="0"/>
              <a:t>60 </a:t>
            </a:r>
            <a:r>
              <a:rPr lang="en-US" altLang="ja-JP" sz="2400" dirty="0" err="1"/>
              <a:t>μg</a:t>
            </a:r>
            <a:r>
              <a:rPr lang="en-US" altLang="ja-JP" sz="2400" dirty="0"/>
              <a:t>/m</a:t>
            </a:r>
            <a:r>
              <a:rPr lang="en-US" altLang="ja-JP" sz="2400" baseline="30000" dirty="0"/>
              <a:t>3</a:t>
            </a:r>
            <a:r>
              <a:rPr lang="ja-JP" altLang="en-US" sz="2400" dirty="0"/>
              <a:t>にすることなど具体的な目標が掲げられ、この目標達成のために石炭ボイラーなどの施設からの汚染物の規制強化、移動源汚染対策として燃料油品質の改善や老朽車の廃車、高汚染・高エネルギー消費業種の生産設備増強の抑制、立ち遅れた生産設備の淘汰や過剰生産設備の圧縮、石炭消費総量の抑制とクリーンエネルギー（天然ガス、水力、地熱、風力、太陽エネルギー、バイオマスなど）の利用加速、環境管理の強化、環境コストの価格転嫁などの市場メカニズムの活用、大気汚染防止法改正など法制度の整備、環境保護産業の育成などの具体策が</a:t>
            </a:r>
            <a:r>
              <a:rPr lang="en-US" altLang="ja-JP" sz="2400" dirty="0"/>
              <a:t>10</a:t>
            </a:r>
            <a:r>
              <a:rPr lang="ja-JP" altLang="en-US" sz="2400" dirty="0"/>
              <a:t>章</a:t>
            </a:r>
            <a:r>
              <a:rPr lang="en-US" altLang="ja-JP" sz="2400" dirty="0"/>
              <a:t>35</a:t>
            </a:r>
            <a:r>
              <a:rPr lang="ja-JP" altLang="en-US" sz="2400" dirty="0"/>
              <a:t>項目にわたり列記されています。</a:t>
            </a:r>
          </a:p>
        </p:txBody>
      </p:sp>
    </p:spTree>
    <p:extLst>
      <p:ext uri="{BB962C8B-B14F-4D97-AF65-F5344CB8AC3E}">
        <p14:creationId xmlns:p14="http://schemas.microsoft.com/office/powerpoint/2010/main" val="1773775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F4E51B1D-ED1D-40B2-9CF3-B72F1A890864}" type="slidenum">
              <a:rPr kumimoji="1" lang="ja-JP" altLang="en-US" smtClean="0"/>
              <a:t>25</a:t>
            </a:fld>
            <a:endParaRPr kumimoji="1" lang="ja-JP" altLang="en-US"/>
          </a:p>
        </p:txBody>
      </p:sp>
      <p:sp>
        <p:nvSpPr>
          <p:cNvPr id="4" name="正方形/長方形 3"/>
          <p:cNvSpPr/>
          <p:nvPr/>
        </p:nvSpPr>
        <p:spPr>
          <a:xfrm>
            <a:off x="328413" y="354709"/>
            <a:ext cx="9249174" cy="461665"/>
          </a:xfrm>
          <a:prstGeom prst="rect">
            <a:avLst/>
          </a:prstGeom>
        </p:spPr>
        <p:txBody>
          <a:bodyPr wrap="square">
            <a:spAutoFit/>
          </a:bodyPr>
          <a:lstStyle/>
          <a:p>
            <a:r>
              <a:rPr lang="ja-JP" altLang="en-US" sz="2400" dirty="0"/>
              <a:t>　</a:t>
            </a:r>
            <a:endParaRPr lang="en-US" altLang="ja-JP" sz="2400" dirty="0"/>
          </a:p>
        </p:txBody>
      </p:sp>
      <p:sp>
        <p:nvSpPr>
          <p:cNvPr id="5" name="正方形/長方形 4"/>
          <p:cNvSpPr/>
          <p:nvPr/>
        </p:nvSpPr>
        <p:spPr>
          <a:xfrm>
            <a:off x="328413" y="487025"/>
            <a:ext cx="9249174" cy="5262979"/>
          </a:xfrm>
          <a:prstGeom prst="rect">
            <a:avLst/>
          </a:prstGeom>
        </p:spPr>
        <p:txBody>
          <a:bodyPr wrap="square">
            <a:spAutoFit/>
          </a:bodyPr>
          <a:lstStyle/>
          <a:p>
            <a:r>
              <a:rPr lang="ja-JP" altLang="en-US" sz="2400" dirty="0"/>
              <a:t>　日本において微小粒子状物質（</a:t>
            </a:r>
            <a:r>
              <a:rPr lang="en-US" altLang="ja-JP" sz="2400" dirty="0"/>
              <a:t>PM2.5</a:t>
            </a:r>
            <a:r>
              <a:rPr lang="ja-JP" altLang="en-US" sz="2400" dirty="0"/>
              <a:t>）を測定する局数は、平成</a:t>
            </a:r>
            <a:r>
              <a:rPr lang="en-US" altLang="ja-JP" sz="2400" dirty="0"/>
              <a:t>22</a:t>
            </a:r>
            <a:r>
              <a:rPr lang="ja-JP" altLang="en-US" sz="2400" dirty="0"/>
              <a:t>（</a:t>
            </a:r>
            <a:r>
              <a:rPr lang="en-US" altLang="ja-JP" sz="2400" dirty="0"/>
              <a:t>2010</a:t>
            </a:r>
            <a:r>
              <a:rPr lang="ja-JP" altLang="en-US" sz="2400" dirty="0"/>
              <a:t>）年度には一般局と自排局をあわせて</a:t>
            </a:r>
            <a:r>
              <a:rPr lang="en-US" altLang="ja-JP" sz="2400" dirty="0"/>
              <a:t>46</a:t>
            </a:r>
            <a:r>
              <a:rPr lang="ja-JP" altLang="en-US" sz="2400" dirty="0"/>
              <a:t>局でしたが、平成</a:t>
            </a:r>
            <a:r>
              <a:rPr lang="en-US" altLang="ja-JP" sz="2400" dirty="0"/>
              <a:t>25</a:t>
            </a:r>
            <a:r>
              <a:rPr lang="ja-JP" altLang="en-US" sz="2400" dirty="0"/>
              <a:t>年</a:t>
            </a:r>
            <a:r>
              <a:rPr lang="en-US" altLang="ja-JP" sz="2400" dirty="0"/>
              <a:t>1</a:t>
            </a:r>
            <a:r>
              <a:rPr lang="ja-JP" altLang="en-US" sz="2400" dirty="0"/>
              <a:t>月の高濃度現象が広く関心を集めたこともあり、平成</a:t>
            </a:r>
            <a:r>
              <a:rPr lang="en-US" altLang="ja-JP" sz="2400" dirty="0"/>
              <a:t>29</a:t>
            </a:r>
            <a:r>
              <a:rPr lang="ja-JP" altLang="en-US" sz="2400" dirty="0"/>
              <a:t>（</a:t>
            </a:r>
            <a:r>
              <a:rPr lang="en-US" altLang="ja-JP" sz="2400" dirty="0"/>
              <a:t>2017</a:t>
            </a:r>
            <a:r>
              <a:rPr lang="ja-JP" altLang="en-US" sz="2400" dirty="0"/>
              <a:t>）年には</a:t>
            </a:r>
            <a:r>
              <a:rPr lang="en-US" altLang="ja-JP" sz="2400" dirty="0"/>
              <a:t>1000</a:t>
            </a:r>
            <a:r>
              <a:rPr lang="ja-JP" altLang="en-US" sz="2400" dirty="0"/>
              <a:t>局を超えました。</a:t>
            </a:r>
            <a:endParaRPr lang="en-US" altLang="ja-JP" sz="2400" dirty="0"/>
          </a:p>
          <a:p>
            <a:r>
              <a:rPr lang="ja-JP" altLang="en-US" sz="2400" dirty="0"/>
              <a:t>　</a:t>
            </a:r>
            <a:endParaRPr lang="en-US" altLang="ja-JP" sz="2400" dirty="0"/>
          </a:p>
          <a:p>
            <a:r>
              <a:rPr lang="ja-JP" altLang="en-US" sz="2400" dirty="0"/>
              <a:t>　平成</a:t>
            </a:r>
            <a:r>
              <a:rPr lang="en-US" altLang="ja-JP" sz="2400" dirty="0"/>
              <a:t>22</a:t>
            </a:r>
            <a:r>
              <a:rPr lang="ja-JP" altLang="en-US" sz="2400" dirty="0"/>
              <a:t>（</a:t>
            </a:r>
            <a:r>
              <a:rPr lang="en-US" altLang="ja-JP" sz="2400" dirty="0"/>
              <a:t>2010</a:t>
            </a:r>
            <a:r>
              <a:rPr lang="ja-JP" altLang="en-US" sz="2400" dirty="0"/>
              <a:t>）年度の環境基準達成率は一般局が</a:t>
            </a:r>
            <a:r>
              <a:rPr lang="en-US" altLang="ja-JP" sz="2400" dirty="0"/>
              <a:t>32 </a:t>
            </a:r>
            <a:r>
              <a:rPr lang="ja-JP" altLang="en-US" sz="2400" dirty="0"/>
              <a:t>％、自排局が</a:t>
            </a:r>
            <a:r>
              <a:rPr lang="en-US" altLang="ja-JP" sz="2400" dirty="0"/>
              <a:t>12 </a:t>
            </a:r>
            <a:r>
              <a:rPr lang="ja-JP" altLang="en-US" sz="2400" dirty="0"/>
              <a:t>％でしたが、年々好転し、平成</a:t>
            </a:r>
            <a:r>
              <a:rPr lang="en-US" altLang="ja-JP" sz="2400" dirty="0"/>
              <a:t>30</a:t>
            </a:r>
            <a:r>
              <a:rPr lang="ja-JP" altLang="en-US" sz="2400" dirty="0"/>
              <a:t>（</a:t>
            </a:r>
            <a:r>
              <a:rPr lang="en-US" altLang="ja-JP" sz="2400" dirty="0"/>
              <a:t>2018</a:t>
            </a:r>
            <a:r>
              <a:rPr lang="ja-JP" altLang="en-US" sz="2400" dirty="0"/>
              <a:t>）年には一般局、自排局ともに</a:t>
            </a:r>
            <a:r>
              <a:rPr lang="en-US" altLang="ja-JP" sz="2400" dirty="0"/>
              <a:t>90 </a:t>
            </a:r>
            <a:r>
              <a:rPr lang="ja-JP" altLang="en-US" sz="2400" dirty="0"/>
              <a:t>％を超えました。</a:t>
            </a:r>
            <a:endParaRPr lang="en-US" altLang="ja-JP" sz="2400" dirty="0"/>
          </a:p>
          <a:p>
            <a:endParaRPr lang="en-US" altLang="ja-JP" sz="2400" dirty="0"/>
          </a:p>
          <a:p>
            <a:r>
              <a:rPr lang="ja-JP" altLang="en-US" sz="2400" dirty="0"/>
              <a:t>　この間、中国環境保護部が公表した</a:t>
            </a:r>
            <a:r>
              <a:rPr lang="en-US" altLang="ja-JP" sz="2400" dirty="0"/>
              <a:t>PM2.5</a:t>
            </a:r>
            <a:r>
              <a:rPr lang="ja-JP" altLang="en-US" sz="2400" dirty="0"/>
              <a:t>濃度の年平均値は年々低下しており 「大気汚染防行動計画」の成果とも考えられます。</a:t>
            </a:r>
            <a:endParaRPr lang="en-US" altLang="ja-JP" sz="2400" dirty="0"/>
          </a:p>
          <a:p>
            <a:endParaRPr lang="en-US" altLang="ja-JP" sz="2400" dirty="0"/>
          </a:p>
          <a:p>
            <a:endParaRPr lang="en-US" altLang="ja-JP" sz="2400" dirty="0"/>
          </a:p>
          <a:p>
            <a:r>
              <a:rPr lang="ja-JP" altLang="en-US" sz="2400" dirty="0"/>
              <a:t>　</a:t>
            </a:r>
            <a:endParaRPr lang="en-US" altLang="ja-JP" sz="2400" dirty="0"/>
          </a:p>
        </p:txBody>
      </p:sp>
    </p:spTree>
    <p:extLst>
      <p:ext uri="{BB962C8B-B14F-4D97-AF65-F5344CB8AC3E}">
        <p14:creationId xmlns:p14="http://schemas.microsoft.com/office/powerpoint/2010/main" val="3863409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26</a:t>
            </a:fld>
            <a:endParaRPr kumimoji="1" lang="ja-JP" altLang="en-US"/>
          </a:p>
        </p:txBody>
      </p:sp>
      <p:sp>
        <p:nvSpPr>
          <p:cNvPr id="3" name="正方形/長方形 2"/>
          <p:cNvSpPr/>
          <p:nvPr/>
        </p:nvSpPr>
        <p:spPr>
          <a:xfrm>
            <a:off x="662919" y="5316857"/>
            <a:ext cx="8580162" cy="400110"/>
          </a:xfrm>
          <a:prstGeom prst="rect">
            <a:avLst/>
          </a:prstGeom>
        </p:spPr>
        <p:txBody>
          <a:bodyPr wrap="square">
            <a:spAutoFit/>
          </a:bodyPr>
          <a:lstStyle/>
          <a:p>
            <a:pPr algn="ctr">
              <a:defRPr sz="1400" b="0" i="0" u="none" strike="noStrike" kern="1200" spc="0" baseline="0">
                <a:solidFill>
                  <a:sysClr val="windowText" lastClr="000000">
                    <a:lumMod val="65000"/>
                    <a:lumOff val="35000"/>
                  </a:sysClr>
                </a:solidFill>
                <a:latin typeface="+mn-lt"/>
                <a:ea typeface="+mn-ea"/>
                <a:cs typeface="+mn-cs"/>
              </a:defRPr>
            </a:pPr>
            <a:r>
              <a:rPr lang="en-US" altLang="ja-JP" sz="2000" dirty="0"/>
              <a:t>PM2.5</a:t>
            </a:r>
            <a:r>
              <a:rPr lang="ja-JP" altLang="en-US" sz="2000" dirty="0"/>
              <a:t>の測定局数と環境基準達成率の推移</a:t>
            </a:r>
          </a:p>
        </p:txBody>
      </p:sp>
      <p:sp>
        <p:nvSpPr>
          <p:cNvPr id="6" name="正方形/長方形 5"/>
          <p:cNvSpPr/>
          <p:nvPr/>
        </p:nvSpPr>
        <p:spPr>
          <a:xfrm>
            <a:off x="190458" y="6382923"/>
            <a:ext cx="10287000" cy="338554"/>
          </a:xfrm>
          <a:prstGeom prst="rect">
            <a:avLst/>
          </a:prstGeom>
        </p:spPr>
        <p:txBody>
          <a:bodyPr wrap="square">
            <a:spAutoFit/>
          </a:bodyPr>
          <a:lstStyle/>
          <a:p>
            <a:pPr>
              <a:defRPr sz="1400" b="0" i="0" u="none" strike="noStrike" kern="1200" spc="0" baseline="0">
                <a:solidFill>
                  <a:sysClr val="windowText" lastClr="000000">
                    <a:lumMod val="65000"/>
                    <a:lumOff val="35000"/>
                  </a:sysClr>
                </a:solidFill>
                <a:latin typeface="+mn-lt"/>
                <a:ea typeface="+mn-ea"/>
                <a:cs typeface="+mn-cs"/>
              </a:defRPr>
            </a:pPr>
            <a:r>
              <a:rPr lang="ja-JP" altLang="en-US" sz="1600" dirty="0"/>
              <a:t>出典：各年環境白書、大気汚染物質に係る 常時監視測定結果（報道発表資料） </a:t>
            </a:r>
          </a:p>
        </p:txBody>
      </p:sp>
      <p:pic>
        <p:nvPicPr>
          <p:cNvPr id="5" name="図 4"/>
          <p:cNvPicPr>
            <a:picLocks noChangeAspect="1"/>
          </p:cNvPicPr>
          <p:nvPr/>
        </p:nvPicPr>
        <p:blipFill>
          <a:blip r:embed="rId2"/>
          <a:stretch>
            <a:fillRect/>
          </a:stretch>
        </p:blipFill>
        <p:spPr>
          <a:xfrm>
            <a:off x="190458" y="269816"/>
            <a:ext cx="9447028" cy="5054518"/>
          </a:xfrm>
          <a:prstGeom prst="rect">
            <a:avLst/>
          </a:prstGeom>
        </p:spPr>
      </p:pic>
    </p:spTree>
    <p:extLst>
      <p:ext uri="{BB962C8B-B14F-4D97-AF65-F5344CB8AC3E}">
        <p14:creationId xmlns:p14="http://schemas.microsoft.com/office/powerpoint/2010/main" val="2704259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27</a:t>
            </a:fld>
            <a:endParaRPr kumimoji="1" lang="ja-JP" altLang="en-US"/>
          </a:p>
        </p:txBody>
      </p:sp>
      <p:sp>
        <p:nvSpPr>
          <p:cNvPr id="3" name="正方形/長方形 2"/>
          <p:cNvSpPr/>
          <p:nvPr/>
        </p:nvSpPr>
        <p:spPr>
          <a:xfrm>
            <a:off x="2843368" y="5609413"/>
            <a:ext cx="4451860" cy="400110"/>
          </a:xfrm>
          <a:prstGeom prst="rect">
            <a:avLst/>
          </a:prstGeom>
        </p:spPr>
        <p:txBody>
          <a:bodyPr wrap="none">
            <a:spAutoFit/>
          </a:bodyPr>
          <a:lstStyle/>
          <a:p>
            <a:r>
              <a:rPr lang="ja-JP" altLang="en-US" sz="2000" dirty="0"/>
              <a:t>日中韓の</a:t>
            </a:r>
            <a:r>
              <a:rPr lang="en-US" altLang="ja-JP" sz="2000" dirty="0"/>
              <a:t>PM2.5</a:t>
            </a:r>
            <a:r>
              <a:rPr lang="ja-JP" altLang="en-US" sz="2000" dirty="0"/>
              <a:t>濃度の年平均値の推移</a:t>
            </a:r>
          </a:p>
        </p:txBody>
      </p:sp>
      <p:pic>
        <p:nvPicPr>
          <p:cNvPr id="4" name="図 3"/>
          <p:cNvPicPr>
            <a:picLocks noChangeAspect="1"/>
          </p:cNvPicPr>
          <p:nvPr/>
        </p:nvPicPr>
        <p:blipFill>
          <a:blip r:embed="rId2"/>
          <a:stretch>
            <a:fillRect/>
          </a:stretch>
        </p:blipFill>
        <p:spPr>
          <a:xfrm>
            <a:off x="314851" y="336457"/>
            <a:ext cx="9276298" cy="4293601"/>
          </a:xfrm>
          <a:prstGeom prst="rect">
            <a:avLst/>
          </a:prstGeom>
        </p:spPr>
      </p:pic>
      <p:sp>
        <p:nvSpPr>
          <p:cNvPr id="6" name="正方形/長方形 5"/>
          <p:cNvSpPr/>
          <p:nvPr/>
        </p:nvSpPr>
        <p:spPr>
          <a:xfrm>
            <a:off x="170542" y="6136702"/>
            <a:ext cx="10287000" cy="584775"/>
          </a:xfrm>
          <a:prstGeom prst="rect">
            <a:avLst/>
          </a:prstGeom>
        </p:spPr>
        <p:txBody>
          <a:bodyPr wrap="square">
            <a:spAutoFit/>
          </a:bodyPr>
          <a:lstStyle/>
          <a:p>
            <a:pPr>
              <a:defRPr sz="1400" b="0" i="0" u="none" strike="noStrike" kern="1200" spc="0" baseline="0">
                <a:solidFill>
                  <a:sysClr val="windowText" lastClr="000000">
                    <a:lumMod val="65000"/>
                    <a:lumOff val="35000"/>
                  </a:sysClr>
                </a:solidFill>
                <a:latin typeface="+mn-lt"/>
                <a:ea typeface="+mn-ea"/>
                <a:cs typeface="+mn-cs"/>
              </a:defRPr>
            </a:pPr>
            <a:r>
              <a:rPr lang="ja-JP" altLang="en-US" sz="1600" dirty="0"/>
              <a:t>出典：令和５年度 大気汚染物質（有害大気汚染物質等を除く）に係る 常時監視測定結果　</a:t>
            </a:r>
            <a:endParaRPr lang="en-US" altLang="ja-JP" sz="1600" dirty="0"/>
          </a:p>
          <a:p>
            <a:pPr>
              <a:defRPr sz="1400" b="0" i="0" u="none" strike="noStrike" kern="1200" spc="0" baseline="0">
                <a:solidFill>
                  <a:sysClr val="windowText" lastClr="000000">
                    <a:lumMod val="65000"/>
                    <a:lumOff val="35000"/>
                  </a:sysClr>
                </a:solidFill>
                <a:latin typeface="+mn-lt"/>
                <a:ea typeface="+mn-ea"/>
                <a:cs typeface="+mn-cs"/>
              </a:defRPr>
            </a:pPr>
            <a:r>
              <a:rPr lang="ja-JP" altLang="en-US" sz="1600" dirty="0"/>
              <a:t>（環境省報道発表資料）</a:t>
            </a:r>
          </a:p>
        </p:txBody>
      </p:sp>
      <p:sp>
        <p:nvSpPr>
          <p:cNvPr id="7" name="正方形/長方形 6"/>
          <p:cNvSpPr/>
          <p:nvPr/>
        </p:nvSpPr>
        <p:spPr>
          <a:xfrm>
            <a:off x="314851" y="4827279"/>
            <a:ext cx="9276298" cy="461665"/>
          </a:xfrm>
          <a:prstGeom prst="rect">
            <a:avLst/>
          </a:prstGeom>
        </p:spPr>
        <p:txBody>
          <a:bodyPr wrap="square">
            <a:spAutoFit/>
          </a:bodyPr>
          <a:lstStyle/>
          <a:p>
            <a:r>
              <a:rPr lang="ja-JP" altLang="en-US" sz="1200" dirty="0"/>
              <a:t>注：中国環境保護部及び韓国環境省公表データに基づき作成。中国は平成24年に改定された新環境基準に対応できるよう段階的に測定局が整備されており、平成25年は74都市、平成26年は161都市、平成27年以降は337～339都市の年平均値。日本は一般局の年平均値。</a:t>
            </a:r>
          </a:p>
        </p:txBody>
      </p:sp>
    </p:spTree>
    <p:extLst>
      <p:ext uri="{BB962C8B-B14F-4D97-AF65-F5344CB8AC3E}">
        <p14:creationId xmlns:p14="http://schemas.microsoft.com/office/powerpoint/2010/main" val="2266987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この資料の活用例</a:t>
            </a:r>
          </a:p>
        </p:txBody>
      </p:sp>
      <p:sp>
        <p:nvSpPr>
          <p:cNvPr id="3" name="コンテンツ プレースホルダー 2"/>
          <p:cNvSpPr>
            <a:spLocks noGrp="1"/>
          </p:cNvSpPr>
          <p:nvPr>
            <p:ph idx="1"/>
          </p:nvPr>
        </p:nvSpPr>
        <p:spPr>
          <a:xfrm>
            <a:off x="660399" y="2160590"/>
            <a:ext cx="7940262" cy="3880773"/>
          </a:xfrm>
        </p:spPr>
        <p:txBody>
          <a:bodyPr/>
          <a:lstStyle/>
          <a:p>
            <a:pPr marL="0" indent="0">
              <a:buNone/>
            </a:pPr>
            <a:r>
              <a:rPr lang="ja-JP" altLang="en-US" dirty="0"/>
              <a:t>化石燃料の燃焼によって発生する酸性物質を中和することによって環境への負荷を低減している例を紹介する。</a:t>
            </a:r>
            <a:endParaRPr kumimoji="1" lang="ja-JP" altLang="en-US" dirty="0"/>
          </a:p>
        </p:txBody>
      </p:sp>
    </p:spTree>
    <p:extLst>
      <p:ext uri="{BB962C8B-B14F-4D97-AF65-F5344CB8AC3E}">
        <p14:creationId xmlns:p14="http://schemas.microsoft.com/office/powerpoint/2010/main" val="1911315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9363" y="157188"/>
            <a:ext cx="5875326" cy="523220"/>
          </a:xfrm>
          <a:prstGeom prst="rect">
            <a:avLst/>
          </a:prstGeom>
          <a:noFill/>
        </p:spPr>
        <p:txBody>
          <a:bodyPr wrap="none" rtlCol="0">
            <a:spAutoFit/>
          </a:bodyPr>
          <a:lstStyle/>
          <a:p>
            <a:r>
              <a:rPr lang="ja-JP" altLang="en-US" sz="2800" dirty="0"/>
              <a:t>身近なもののｐＨと環境中の水の性質</a:t>
            </a:r>
            <a:endParaRPr kumimoji="1" lang="ja-JP" altLang="en-US" sz="2800" dirty="0"/>
          </a:p>
        </p:txBody>
      </p:sp>
      <p:sp>
        <p:nvSpPr>
          <p:cNvPr id="28" name="コンテンツ プレースホルダー 2"/>
          <p:cNvSpPr txBox="1">
            <a:spLocks/>
          </p:cNvSpPr>
          <p:nvPr/>
        </p:nvSpPr>
        <p:spPr>
          <a:xfrm>
            <a:off x="442912" y="790575"/>
            <a:ext cx="9232901" cy="3880773"/>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a:t>純水は中性ですが、身の回りにはさまざまな酸性や塩基性の液体があります。</a:t>
            </a:r>
            <a:endParaRPr lang="en-US" altLang="ja-JP" sz="2000" dirty="0"/>
          </a:p>
          <a:p>
            <a:pPr marL="0" indent="0">
              <a:buFont typeface="Arial" panose="020B0604020202020204" pitchFamily="34" charset="0"/>
              <a:buNone/>
            </a:pPr>
            <a:r>
              <a:rPr lang="ja-JP" altLang="en-US" sz="2000" dirty="0"/>
              <a:t>水道水や河川、湖沼、海水は中性であり、定められた範囲にあるよう基準が設定されています。ところが、日本で観測される雨の</a:t>
            </a:r>
            <a:r>
              <a:rPr lang="en-US" altLang="ja-JP" sz="2000" dirty="0"/>
              <a:t>pH</a:t>
            </a:r>
            <a:r>
              <a:rPr lang="ja-JP" altLang="en-US" sz="2000" dirty="0"/>
              <a:t>は</a:t>
            </a:r>
            <a:r>
              <a:rPr lang="en-US" altLang="ja-JP" sz="2000" dirty="0"/>
              <a:t>4</a:t>
            </a:r>
            <a:r>
              <a:rPr lang="ja-JP" altLang="en-US" sz="2000" dirty="0"/>
              <a:t>台の後半とやや強い酸性に傾いています。なぜでしょうか？</a:t>
            </a:r>
          </a:p>
        </p:txBody>
      </p:sp>
      <p:pic>
        <p:nvPicPr>
          <p:cNvPr id="5" name="図 4"/>
          <p:cNvPicPr>
            <a:picLocks noChangeAspect="1"/>
          </p:cNvPicPr>
          <p:nvPr/>
        </p:nvPicPr>
        <p:blipFill>
          <a:blip r:embed="rId2"/>
          <a:stretch>
            <a:fillRect/>
          </a:stretch>
        </p:blipFill>
        <p:spPr>
          <a:xfrm>
            <a:off x="1915480" y="2590757"/>
            <a:ext cx="7010687" cy="4161182"/>
          </a:xfrm>
          <a:prstGeom prst="rect">
            <a:avLst/>
          </a:prstGeom>
        </p:spPr>
      </p:pic>
    </p:spTree>
    <p:extLst>
      <p:ext uri="{BB962C8B-B14F-4D97-AF65-F5344CB8AC3E}">
        <p14:creationId xmlns:p14="http://schemas.microsoft.com/office/powerpoint/2010/main" val="1521350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9363" y="157188"/>
            <a:ext cx="2114681" cy="523220"/>
          </a:xfrm>
          <a:prstGeom prst="rect">
            <a:avLst/>
          </a:prstGeom>
          <a:noFill/>
        </p:spPr>
        <p:txBody>
          <a:bodyPr wrap="none" rtlCol="0">
            <a:spAutoFit/>
          </a:bodyPr>
          <a:lstStyle/>
          <a:p>
            <a:r>
              <a:rPr lang="ja-JP" altLang="en-US" sz="2800" dirty="0"/>
              <a:t>温泉水のｐＨ</a:t>
            </a:r>
            <a:endParaRPr kumimoji="1" lang="ja-JP" altLang="en-US" sz="2800" dirty="0"/>
          </a:p>
        </p:txBody>
      </p:sp>
      <p:sp>
        <p:nvSpPr>
          <p:cNvPr id="3" name="コンテンツ プレースホルダー 2"/>
          <p:cNvSpPr txBox="1">
            <a:spLocks/>
          </p:cNvSpPr>
          <p:nvPr/>
        </p:nvSpPr>
        <p:spPr>
          <a:xfrm>
            <a:off x="442912" y="790575"/>
            <a:ext cx="9232901" cy="600903"/>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a:t>日本には約</a:t>
            </a:r>
            <a:r>
              <a:rPr lang="en-US" altLang="ja-JP" sz="2000" dirty="0"/>
              <a:t>3000</a:t>
            </a:r>
            <a:r>
              <a:rPr lang="ja-JP" altLang="en-US" sz="2000" dirty="0"/>
              <a:t>の温泉地がありますが、溶けている地中の成分によってその泉質は酸性から塩基性まで様々です。</a:t>
            </a:r>
          </a:p>
        </p:txBody>
      </p:sp>
      <p:graphicFrame>
        <p:nvGraphicFramePr>
          <p:cNvPr id="4" name="表 3"/>
          <p:cNvGraphicFramePr>
            <a:graphicFrameLocks noGrp="1"/>
          </p:cNvGraphicFramePr>
          <p:nvPr>
            <p:extLst>
              <p:ext uri="{D42A27DB-BD31-4B8C-83A1-F6EECF244321}">
                <p14:modId xmlns:p14="http://schemas.microsoft.com/office/powerpoint/2010/main" val="2258797738"/>
              </p:ext>
            </p:extLst>
          </p:nvPr>
        </p:nvGraphicFramePr>
        <p:xfrm>
          <a:off x="442912" y="1989318"/>
          <a:ext cx="9102141" cy="4572000"/>
        </p:xfrm>
        <a:graphic>
          <a:graphicData uri="http://schemas.openxmlformats.org/drawingml/2006/table">
            <a:tbl>
              <a:tblPr firstRow="1" bandRow="1">
                <a:tableStyleId>{5940675A-B579-460E-94D1-54222C63F5DA}</a:tableStyleId>
              </a:tblPr>
              <a:tblGrid>
                <a:gridCol w="2890424">
                  <a:extLst>
                    <a:ext uri="{9D8B030D-6E8A-4147-A177-3AD203B41FA5}">
                      <a16:colId xmlns:a16="http://schemas.microsoft.com/office/drawing/2014/main" xmlns="" val="20000"/>
                    </a:ext>
                  </a:extLst>
                </a:gridCol>
                <a:gridCol w="6211717">
                  <a:extLst>
                    <a:ext uri="{9D8B030D-6E8A-4147-A177-3AD203B41FA5}">
                      <a16:colId xmlns:a16="http://schemas.microsoft.com/office/drawing/2014/main" xmlns="" val="20001"/>
                    </a:ext>
                  </a:extLst>
                </a:gridCol>
              </a:tblGrid>
              <a:tr h="370840">
                <a:tc>
                  <a:txBody>
                    <a:bodyPr/>
                    <a:lstStyle/>
                    <a:p>
                      <a:r>
                        <a:rPr kumimoji="1" lang="en-US" altLang="ja-JP" sz="2400" dirty="0"/>
                        <a:t>pH</a:t>
                      </a:r>
                      <a:r>
                        <a:rPr kumimoji="1" lang="ja-JP" altLang="en-US" sz="2400" dirty="0"/>
                        <a:t>による分類</a:t>
                      </a:r>
                    </a:p>
                  </a:txBody>
                  <a:tcPr/>
                </a:tc>
                <a:tc>
                  <a:txBody>
                    <a:bodyPr/>
                    <a:lstStyle/>
                    <a:p>
                      <a:r>
                        <a:rPr kumimoji="1" lang="ja-JP" altLang="en-US" sz="2400" dirty="0"/>
                        <a:t>源泉例</a:t>
                      </a:r>
                    </a:p>
                  </a:txBody>
                  <a:tcPr/>
                </a:tc>
                <a:extLst>
                  <a:ext uri="{0D108BD9-81ED-4DB2-BD59-A6C34878D82A}">
                    <a16:rowId xmlns:a16="http://schemas.microsoft.com/office/drawing/2014/main" xmlns="" val="10000"/>
                  </a:ext>
                </a:extLst>
              </a:tr>
              <a:tr h="370840">
                <a:tc>
                  <a:txBody>
                    <a:bodyPr/>
                    <a:lstStyle/>
                    <a:p>
                      <a:r>
                        <a:rPr kumimoji="1" lang="ja-JP" altLang="en-US" sz="2400" dirty="0"/>
                        <a:t>酸性（ｐ</a:t>
                      </a:r>
                      <a:r>
                        <a:rPr kumimoji="1" lang="en-US" altLang="ja-JP" sz="2400" dirty="0"/>
                        <a:t>H3</a:t>
                      </a:r>
                      <a:r>
                        <a:rPr kumimoji="1" lang="ja-JP" altLang="en-US" sz="2400" dirty="0"/>
                        <a:t>未満）</a:t>
                      </a:r>
                    </a:p>
                  </a:txBody>
                  <a:tcPr/>
                </a:tc>
                <a:tc>
                  <a:txBody>
                    <a:bodyPr/>
                    <a:lstStyle/>
                    <a:p>
                      <a:r>
                        <a:rPr kumimoji="1" lang="ja-JP" altLang="en-US" sz="2400" dirty="0"/>
                        <a:t>青森県 酸ヶ湯温泉</a:t>
                      </a:r>
                      <a:r>
                        <a:rPr kumimoji="1" lang="ja-JP" altLang="en-US" sz="2400" baseline="0" dirty="0"/>
                        <a:t> </a:t>
                      </a:r>
                      <a:endParaRPr kumimoji="1" lang="en-US" altLang="ja-JP" sz="2400" baseline="0" dirty="0"/>
                    </a:p>
                    <a:p>
                      <a:r>
                        <a:rPr kumimoji="1" lang="ja-JP" altLang="en-US" sz="2400" dirty="0"/>
                        <a:t>強酸性硫黄泉 </a:t>
                      </a:r>
                      <a:r>
                        <a:rPr kumimoji="1" lang="en-US" altLang="ja-JP" sz="2400" dirty="0"/>
                        <a:t>pH 1</a:t>
                      </a:r>
                      <a:endParaRPr kumimoji="1" lang="ja-JP" altLang="en-US" sz="2400" dirty="0"/>
                    </a:p>
                  </a:txBody>
                  <a:tcPr/>
                </a:tc>
                <a:extLst>
                  <a:ext uri="{0D108BD9-81ED-4DB2-BD59-A6C34878D82A}">
                    <a16:rowId xmlns:a16="http://schemas.microsoft.com/office/drawing/2014/main" xmlns="" val="10001"/>
                  </a:ext>
                </a:extLst>
              </a:tr>
              <a:tr h="370840">
                <a:tc>
                  <a:txBody>
                    <a:bodyPr/>
                    <a:lstStyle/>
                    <a:p>
                      <a:r>
                        <a:rPr kumimoji="1" lang="ja-JP" altLang="en-US" sz="2400" dirty="0"/>
                        <a:t>弱酸性	</a:t>
                      </a:r>
                      <a:endParaRPr kumimoji="1" lang="en-US" altLang="ja-JP" sz="2400" dirty="0"/>
                    </a:p>
                    <a:p>
                      <a:r>
                        <a:rPr kumimoji="1" lang="en-US" altLang="ja-JP" sz="2400" dirty="0"/>
                        <a:t>pH3</a:t>
                      </a:r>
                      <a:r>
                        <a:rPr kumimoji="1" lang="ja-JP" altLang="en-US" sz="2400" dirty="0"/>
                        <a:t>以上～</a:t>
                      </a:r>
                      <a:r>
                        <a:rPr kumimoji="1" lang="en-US" altLang="ja-JP" sz="2400" dirty="0"/>
                        <a:t>6</a:t>
                      </a:r>
                      <a:r>
                        <a:rPr kumimoji="1" lang="ja-JP" altLang="en-US" sz="2400" dirty="0"/>
                        <a:t>未満</a:t>
                      </a:r>
                    </a:p>
                  </a:txBody>
                  <a:tcPr/>
                </a:tc>
                <a:tc>
                  <a:txBody>
                    <a:bodyPr/>
                    <a:lstStyle/>
                    <a:p>
                      <a:r>
                        <a:rPr kumimoji="1" lang="zh-CN" altLang="en-US" sz="2400" dirty="0">
                          <a:latin typeface="ＭＳ Ｐゴシック" panose="020B0600070205080204" pitchFamily="50" charset="-128"/>
                          <a:ea typeface="ＭＳ Ｐゴシック" panose="020B0600070205080204" pitchFamily="50" charset="-128"/>
                        </a:rPr>
                        <a:t>長野県 横谷温泉源泉</a:t>
                      </a:r>
                    </a:p>
                    <a:p>
                      <a:r>
                        <a:rPr kumimoji="1" lang="zh-CN" altLang="en-US" sz="2400" dirty="0">
                          <a:latin typeface="ＭＳ Ｐゴシック" panose="020B0600070205080204" pitchFamily="50" charset="-128"/>
                          <a:ea typeface="ＭＳ Ｐゴシック" panose="020B0600070205080204" pitchFamily="50" charset="-128"/>
                        </a:rPr>
                        <a:t>単純炭酸鉄泉 </a:t>
                      </a:r>
                      <a:r>
                        <a:rPr kumimoji="1" lang="en-US" altLang="zh-CN" sz="2400" dirty="0"/>
                        <a:t>pH </a:t>
                      </a:r>
                      <a:r>
                        <a:rPr kumimoji="1" lang="en-US" altLang="ja-JP" sz="2400" dirty="0"/>
                        <a:t>5</a:t>
                      </a:r>
                      <a:endParaRPr kumimoji="1" lang="ja-JP" altLang="en-US" sz="2400" dirty="0"/>
                    </a:p>
                  </a:txBody>
                  <a:tcPr/>
                </a:tc>
                <a:extLst>
                  <a:ext uri="{0D108BD9-81ED-4DB2-BD59-A6C34878D82A}">
                    <a16:rowId xmlns:a16="http://schemas.microsoft.com/office/drawing/2014/main" xmlns="" val="10002"/>
                  </a:ext>
                </a:extLst>
              </a:tr>
              <a:tr h="370840">
                <a:tc>
                  <a:txBody>
                    <a:bodyPr/>
                    <a:lstStyle/>
                    <a:p>
                      <a:r>
                        <a:rPr kumimoji="1" lang="ja-JP" altLang="en-US" sz="2400" dirty="0"/>
                        <a:t>中　性	</a:t>
                      </a:r>
                      <a:endParaRPr kumimoji="1" lang="en-US" altLang="ja-JP" sz="2400" dirty="0"/>
                    </a:p>
                    <a:p>
                      <a:r>
                        <a:rPr kumimoji="1" lang="en-US" altLang="ja-JP" sz="2400" dirty="0"/>
                        <a:t>pH6</a:t>
                      </a:r>
                      <a:r>
                        <a:rPr kumimoji="1" lang="ja-JP" altLang="en-US" sz="2400" dirty="0"/>
                        <a:t>以上～</a:t>
                      </a:r>
                      <a:r>
                        <a:rPr kumimoji="1" lang="en-US" altLang="ja-JP" sz="2400" dirty="0"/>
                        <a:t>7.5</a:t>
                      </a:r>
                      <a:r>
                        <a:rPr kumimoji="1" lang="ja-JP" altLang="en-US" sz="2400" dirty="0"/>
                        <a:t>未満</a:t>
                      </a:r>
                    </a:p>
                  </a:txBody>
                  <a:tcPr/>
                </a:tc>
                <a:tc>
                  <a:txBody>
                    <a:bodyPr/>
                    <a:lstStyle/>
                    <a:p>
                      <a:r>
                        <a:rPr kumimoji="1" lang="ja-JP" altLang="en-US" sz="2400" dirty="0"/>
                        <a:t>秋田県</a:t>
                      </a:r>
                      <a:r>
                        <a:rPr kumimoji="1" lang="ja-JP" altLang="en-US" sz="2400" baseline="0" dirty="0"/>
                        <a:t> </a:t>
                      </a:r>
                      <a:r>
                        <a:rPr kumimoji="1" lang="ja-JP" altLang="en-US" sz="2400" dirty="0"/>
                        <a:t>唐子の湯</a:t>
                      </a:r>
                    </a:p>
                    <a:p>
                      <a:r>
                        <a:rPr kumimoji="1" lang="ja-JP" altLang="en-US" sz="2400" dirty="0"/>
                        <a:t>単純温泉  </a:t>
                      </a:r>
                      <a:r>
                        <a:rPr kumimoji="1" lang="en-US" altLang="ja-JP" sz="2400" dirty="0"/>
                        <a:t>pH 7</a:t>
                      </a:r>
                      <a:endParaRPr kumimoji="1" lang="ja-JP" altLang="en-US" sz="2400" dirty="0"/>
                    </a:p>
                  </a:txBody>
                  <a:tcPr/>
                </a:tc>
                <a:extLst>
                  <a:ext uri="{0D108BD9-81ED-4DB2-BD59-A6C34878D82A}">
                    <a16:rowId xmlns:a16="http://schemas.microsoft.com/office/drawing/2014/main" xmlns="" val="10003"/>
                  </a:ext>
                </a:extLst>
              </a:tr>
              <a:tr h="370840">
                <a:tc>
                  <a:txBody>
                    <a:bodyPr/>
                    <a:lstStyle/>
                    <a:p>
                      <a:r>
                        <a:rPr kumimoji="1" lang="ja-JP" altLang="en-US" sz="2400" dirty="0"/>
                        <a:t>弱アルカリ性</a:t>
                      </a:r>
                      <a:endParaRPr kumimoji="1" lang="en-US" altLang="ja-JP" sz="2400" dirty="0"/>
                    </a:p>
                    <a:p>
                      <a:r>
                        <a:rPr kumimoji="1" lang="en-US" altLang="ja-JP" sz="2400" dirty="0"/>
                        <a:t>pH7.5</a:t>
                      </a:r>
                      <a:r>
                        <a:rPr kumimoji="1" lang="ja-JP" altLang="en-US" sz="2400" dirty="0"/>
                        <a:t>以上～</a:t>
                      </a:r>
                      <a:r>
                        <a:rPr kumimoji="1" lang="en-US" altLang="ja-JP" sz="2400" dirty="0"/>
                        <a:t>8.5</a:t>
                      </a:r>
                      <a:r>
                        <a:rPr kumimoji="1" lang="ja-JP" altLang="en-US" sz="2400" dirty="0"/>
                        <a:t>未満</a:t>
                      </a:r>
                    </a:p>
                  </a:txBody>
                  <a:tcPr/>
                </a:tc>
                <a:tc>
                  <a:txBody>
                    <a:bodyPr/>
                    <a:lstStyle/>
                    <a:p>
                      <a:r>
                        <a:rPr kumimoji="1" lang="ja-JP" altLang="en-US" sz="2400" dirty="0"/>
                        <a:t>静岡県</a:t>
                      </a:r>
                      <a:r>
                        <a:rPr kumimoji="1" lang="ja-JP" altLang="en-US" sz="2400" baseline="0" dirty="0"/>
                        <a:t> </a:t>
                      </a:r>
                      <a:r>
                        <a:rPr kumimoji="1" lang="ja-JP" altLang="en-US" sz="2400" dirty="0"/>
                        <a:t>熱海温泉</a:t>
                      </a:r>
                    </a:p>
                    <a:p>
                      <a:r>
                        <a:rPr kumimoji="1" lang="ja-JP" altLang="en-US" sz="2400" dirty="0"/>
                        <a:t>ナトリウム・カルシウム－塩化物泉 </a:t>
                      </a:r>
                      <a:r>
                        <a:rPr kumimoji="1" lang="en-US" altLang="ja-JP" sz="2400" dirty="0"/>
                        <a:t>pH 8</a:t>
                      </a:r>
                      <a:endParaRPr kumimoji="1" lang="ja-JP" altLang="en-US" sz="2400" dirty="0"/>
                    </a:p>
                  </a:txBody>
                  <a:tcPr/>
                </a:tc>
                <a:extLst>
                  <a:ext uri="{0D108BD9-81ED-4DB2-BD59-A6C34878D82A}">
                    <a16:rowId xmlns:a16="http://schemas.microsoft.com/office/drawing/2014/main" xmlns="" val="10004"/>
                  </a:ext>
                </a:extLst>
              </a:tr>
              <a:tr h="370840">
                <a:tc>
                  <a:txBody>
                    <a:bodyPr/>
                    <a:lstStyle/>
                    <a:p>
                      <a:r>
                        <a:rPr kumimoji="1" lang="ja-JP" altLang="en-US" sz="2400" dirty="0"/>
                        <a:t>アルカリ性</a:t>
                      </a:r>
                      <a:endParaRPr kumimoji="1" lang="en-US" altLang="ja-JP" sz="2400" dirty="0"/>
                    </a:p>
                    <a:p>
                      <a:r>
                        <a:rPr kumimoji="1" lang="en-US" altLang="ja-JP" sz="2400" dirty="0"/>
                        <a:t>pH8.5</a:t>
                      </a:r>
                      <a:r>
                        <a:rPr kumimoji="1" lang="ja-JP" altLang="en-US" sz="2400" dirty="0"/>
                        <a:t>以上</a:t>
                      </a:r>
                    </a:p>
                  </a:txBody>
                  <a:tcPr/>
                </a:tc>
                <a:tc>
                  <a:txBody>
                    <a:bodyPr/>
                    <a:lstStyle/>
                    <a:p>
                      <a:r>
                        <a:rPr kumimoji="1" lang="ja-JP" altLang="en-US" sz="2400" dirty="0"/>
                        <a:t>長野県</a:t>
                      </a:r>
                      <a:r>
                        <a:rPr kumimoji="1" lang="ja-JP" altLang="en-US" sz="2400" baseline="0" dirty="0"/>
                        <a:t> </a:t>
                      </a:r>
                      <a:r>
                        <a:rPr kumimoji="1" lang="ja-JP" altLang="en-US" sz="2400" dirty="0"/>
                        <a:t>白馬八方温泉</a:t>
                      </a:r>
                    </a:p>
                    <a:p>
                      <a:r>
                        <a:rPr kumimoji="1" lang="ja-JP" altLang="en-US" sz="2400" dirty="0"/>
                        <a:t>アルカリ性単純温泉 </a:t>
                      </a:r>
                      <a:r>
                        <a:rPr kumimoji="1" lang="en-US" altLang="ja-JP" sz="2400" dirty="0"/>
                        <a:t>pH 11</a:t>
                      </a:r>
                      <a:endParaRPr kumimoji="1" lang="ja-JP" altLang="en-US" sz="2400" dirty="0"/>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223709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6122504" y="849518"/>
            <a:ext cx="3559930" cy="3202448"/>
          </a:xfrm>
          <a:prstGeom prst="rect">
            <a:avLst/>
          </a:prstGeom>
        </p:spPr>
      </p:pic>
      <p:sp>
        <p:nvSpPr>
          <p:cNvPr id="4" name="正方形/長方形 3"/>
          <p:cNvSpPr/>
          <p:nvPr/>
        </p:nvSpPr>
        <p:spPr>
          <a:xfrm>
            <a:off x="39756" y="6367463"/>
            <a:ext cx="9576417" cy="461665"/>
          </a:xfrm>
          <a:prstGeom prst="rect">
            <a:avLst/>
          </a:prstGeom>
        </p:spPr>
        <p:txBody>
          <a:bodyPr wrap="square">
            <a:spAutoFit/>
          </a:bodyPr>
          <a:lstStyle/>
          <a:p>
            <a:r>
              <a:rPr lang="ja-JP" altLang="en-US" sz="1200" dirty="0">
                <a:solidFill>
                  <a:srgbClr val="000000"/>
                </a:solidFill>
                <a:latin typeface="Verdana" panose="020B0604030504040204" pitchFamily="34" charset="0"/>
              </a:rPr>
              <a:t>出典：国土地理院ウェブサイト（</a:t>
            </a:r>
            <a:r>
              <a:rPr lang="en-US" altLang="ja-JP" sz="1200" dirty="0">
                <a:solidFill>
                  <a:srgbClr val="000000"/>
                </a:solidFill>
                <a:latin typeface="Verdana" panose="020B0604030504040204" pitchFamily="34" charset="0"/>
              </a:rPr>
              <a:t>https://maps.gsi.go.jp/vector/#11.928/36.62932/138.607186/&amp;ls=hillshade1%2C0.3%7Clvlabel2&amp;disp=11&amp;d=l</a:t>
            </a:r>
            <a:r>
              <a:rPr lang="ja-JP" altLang="en-US" sz="1200" dirty="0">
                <a:solidFill>
                  <a:srgbClr val="000000"/>
                </a:solidFill>
                <a:latin typeface="Verdana" panose="020B0604030504040204" pitchFamily="34" charset="0"/>
              </a:rPr>
              <a:t>）</a:t>
            </a:r>
            <a:endParaRPr lang="ja-JP" altLang="en-US" sz="1200" dirty="0"/>
          </a:p>
        </p:txBody>
      </p:sp>
      <p:pic>
        <p:nvPicPr>
          <p:cNvPr id="5" name="図 4"/>
          <p:cNvPicPr>
            <a:picLocks noChangeAspect="1"/>
          </p:cNvPicPr>
          <p:nvPr/>
        </p:nvPicPr>
        <p:blipFill>
          <a:blip r:embed="rId3"/>
          <a:stretch>
            <a:fillRect/>
          </a:stretch>
        </p:blipFill>
        <p:spPr>
          <a:xfrm>
            <a:off x="151572" y="2563294"/>
            <a:ext cx="7196782" cy="3729853"/>
          </a:xfrm>
          <a:prstGeom prst="rect">
            <a:avLst/>
          </a:prstGeom>
        </p:spPr>
      </p:pic>
      <p:sp>
        <p:nvSpPr>
          <p:cNvPr id="6" name="正方形/長方形 5"/>
          <p:cNvSpPr/>
          <p:nvPr/>
        </p:nvSpPr>
        <p:spPr>
          <a:xfrm>
            <a:off x="7758113" y="2104873"/>
            <a:ext cx="144356" cy="80962"/>
          </a:xfrm>
          <a:prstGeom prst="rect">
            <a:avLst/>
          </a:prstGeom>
          <a:noFill/>
          <a:ln>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8" name="正方形/長方形 7"/>
          <p:cNvSpPr/>
          <p:nvPr/>
        </p:nvSpPr>
        <p:spPr>
          <a:xfrm>
            <a:off x="151572" y="743992"/>
            <a:ext cx="5925378" cy="1754326"/>
          </a:xfrm>
          <a:prstGeom prst="rect">
            <a:avLst/>
          </a:prstGeom>
        </p:spPr>
        <p:txBody>
          <a:bodyPr wrap="square">
            <a:spAutoFit/>
          </a:bodyPr>
          <a:lstStyle/>
          <a:p>
            <a:r>
              <a:rPr lang="ja-JP" altLang="en-US" dirty="0"/>
              <a:t>那須火山帯に属する活火山である白根山の山頂で美しいエメラルドグリーンの湖面を見せる「湯釜」という湖の</a:t>
            </a:r>
            <a:r>
              <a:rPr lang="en-US" altLang="ja-JP" dirty="0"/>
              <a:t>pH</a:t>
            </a:r>
            <a:r>
              <a:rPr lang="ja-JP" altLang="en-US" dirty="0"/>
              <a:t>は</a:t>
            </a:r>
            <a:r>
              <a:rPr lang="en-US" altLang="ja-JP" dirty="0"/>
              <a:t>1.2</a:t>
            </a:r>
            <a:r>
              <a:rPr lang="ja-JP" altLang="en-US" dirty="0"/>
              <a:t>と非常に強い酸性になっています。火山活動による硫黄成分が溶け出して酸性となっているのです。下流の川はかつて死の川と呼ばれましたが、昭和</a:t>
            </a:r>
            <a:r>
              <a:rPr lang="en-US" altLang="ja-JP" dirty="0"/>
              <a:t>39</a:t>
            </a:r>
            <a:r>
              <a:rPr lang="ja-JP" altLang="en-US" dirty="0"/>
              <a:t>年からは草津中和工場で中和されています。</a:t>
            </a:r>
          </a:p>
        </p:txBody>
      </p:sp>
      <p:sp>
        <p:nvSpPr>
          <p:cNvPr id="9" name="テキスト ボックス 8"/>
          <p:cNvSpPr txBox="1"/>
          <p:nvPr/>
        </p:nvSpPr>
        <p:spPr>
          <a:xfrm>
            <a:off x="151572" y="183168"/>
            <a:ext cx="3416320" cy="523220"/>
          </a:xfrm>
          <a:prstGeom prst="rect">
            <a:avLst/>
          </a:prstGeom>
          <a:noFill/>
        </p:spPr>
        <p:txBody>
          <a:bodyPr wrap="none" rtlCol="0">
            <a:spAutoFit/>
          </a:bodyPr>
          <a:lstStyle/>
          <a:p>
            <a:r>
              <a:rPr lang="ja-JP" altLang="en-US" sz="2800" dirty="0"/>
              <a:t>酸性河川の中和事業</a:t>
            </a:r>
            <a:endParaRPr kumimoji="1" lang="ja-JP" altLang="en-US" sz="2800" dirty="0"/>
          </a:p>
        </p:txBody>
      </p:sp>
      <p:sp>
        <p:nvSpPr>
          <p:cNvPr id="2" name="四角形吹き出し 1"/>
          <p:cNvSpPr/>
          <p:nvPr/>
        </p:nvSpPr>
        <p:spPr>
          <a:xfrm>
            <a:off x="2257425" y="5121852"/>
            <a:ext cx="1581150" cy="459646"/>
          </a:xfrm>
          <a:prstGeom prst="wedgeRectCallout">
            <a:avLst>
              <a:gd name="adj1" fmla="val -10630"/>
              <a:gd name="adj2" fmla="val -163095"/>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dirty="0"/>
              <a:t>草津中和工場</a:t>
            </a:r>
          </a:p>
        </p:txBody>
      </p:sp>
      <p:cxnSp>
        <p:nvCxnSpPr>
          <p:cNvPr id="10" name="直線矢印コネクタ 9"/>
          <p:cNvCxnSpPr/>
          <p:nvPr/>
        </p:nvCxnSpPr>
        <p:spPr>
          <a:xfrm flipV="1">
            <a:off x="2942408" y="4595661"/>
            <a:ext cx="762000" cy="904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H="1">
            <a:off x="4378311" y="4526925"/>
            <a:ext cx="404812" cy="69056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rot="21176039">
            <a:off x="3054335" y="4638960"/>
            <a:ext cx="646331" cy="369332"/>
          </a:xfrm>
          <a:prstGeom prst="rect">
            <a:avLst/>
          </a:prstGeom>
          <a:noFill/>
        </p:spPr>
        <p:txBody>
          <a:bodyPr wrap="none" rtlCol="0">
            <a:spAutoFit/>
          </a:bodyPr>
          <a:lstStyle/>
          <a:p>
            <a:r>
              <a:rPr kumimoji="1" lang="ja-JP" altLang="en-US" dirty="0"/>
              <a:t>湯川</a:t>
            </a:r>
          </a:p>
        </p:txBody>
      </p:sp>
      <p:sp>
        <p:nvSpPr>
          <p:cNvPr id="16" name="テキスト ボックス 15"/>
          <p:cNvSpPr txBox="1"/>
          <p:nvPr/>
        </p:nvSpPr>
        <p:spPr>
          <a:xfrm rot="18092743">
            <a:off x="4429001" y="4523067"/>
            <a:ext cx="1338828" cy="646331"/>
          </a:xfrm>
          <a:prstGeom prst="rect">
            <a:avLst/>
          </a:prstGeom>
          <a:noFill/>
        </p:spPr>
        <p:txBody>
          <a:bodyPr wrap="none" rtlCol="0">
            <a:spAutoFit/>
          </a:bodyPr>
          <a:lstStyle/>
          <a:p>
            <a:r>
              <a:rPr lang="ja-JP" altLang="en-US" dirty="0"/>
              <a:t>白砂</a:t>
            </a:r>
            <a:r>
              <a:rPr kumimoji="1" lang="ja-JP" altLang="en-US" dirty="0"/>
              <a:t>川</a:t>
            </a:r>
            <a:endParaRPr kumimoji="1" lang="en-US" altLang="ja-JP" dirty="0"/>
          </a:p>
          <a:p>
            <a:r>
              <a:rPr lang="ja-JP" altLang="en-US" dirty="0"/>
              <a:t>（吾妻川へ）</a:t>
            </a:r>
            <a:endParaRPr kumimoji="1" lang="ja-JP" altLang="en-US" dirty="0"/>
          </a:p>
        </p:txBody>
      </p:sp>
      <p:cxnSp>
        <p:nvCxnSpPr>
          <p:cNvPr id="18" name="直線コネクタ 17"/>
          <p:cNvCxnSpPr/>
          <p:nvPr/>
        </p:nvCxnSpPr>
        <p:spPr>
          <a:xfrm flipV="1">
            <a:off x="106017" y="2104873"/>
            <a:ext cx="7652096" cy="4677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V="1">
            <a:off x="7302799" y="2185835"/>
            <a:ext cx="599557" cy="4116652"/>
          </a:xfrm>
          <a:prstGeom prst="line">
            <a:avLst/>
          </a:prstGeom>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a:off x="570668" y="3649083"/>
            <a:ext cx="661785" cy="357809"/>
          </a:xfrm>
          <a:prstGeom prst="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4" name="四角形吹き出し 23"/>
          <p:cNvSpPr/>
          <p:nvPr/>
        </p:nvSpPr>
        <p:spPr>
          <a:xfrm>
            <a:off x="952085" y="2954339"/>
            <a:ext cx="810454" cy="382370"/>
          </a:xfrm>
          <a:prstGeom prst="wedgeRectCallout">
            <a:avLst>
              <a:gd name="adj1" fmla="val -61756"/>
              <a:gd name="adj2" fmla="val 154049"/>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dirty="0"/>
              <a:t>pH 1</a:t>
            </a:r>
            <a:r>
              <a:rPr lang="en-US" altLang="ja-JP" dirty="0"/>
              <a:t>.2</a:t>
            </a:r>
            <a:endParaRPr kumimoji="1" lang="en-US" altLang="ja-JP" dirty="0"/>
          </a:p>
        </p:txBody>
      </p:sp>
      <p:sp>
        <p:nvSpPr>
          <p:cNvPr id="25" name="四角形吹き出し 24"/>
          <p:cNvSpPr/>
          <p:nvPr/>
        </p:nvSpPr>
        <p:spPr>
          <a:xfrm>
            <a:off x="4100123" y="3689444"/>
            <a:ext cx="810454" cy="382370"/>
          </a:xfrm>
          <a:prstGeom prst="wedgeRectCallout">
            <a:avLst>
              <a:gd name="adj1" fmla="val -61756"/>
              <a:gd name="adj2" fmla="val 154049"/>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dirty="0"/>
              <a:t>pH 5.5</a:t>
            </a:r>
          </a:p>
        </p:txBody>
      </p:sp>
      <p:sp>
        <p:nvSpPr>
          <p:cNvPr id="27" name="正方形/長方形 26"/>
          <p:cNvSpPr/>
          <p:nvPr/>
        </p:nvSpPr>
        <p:spPr>
          <a:xfrm>
            <a:off x="3995325" y="4252094"/>
            <a:ext cx="787798" cy="343567"/>
          </a:xfrm>
          <a:prstGeom prst="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202756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13911" y="6299609"/>
            <a:ext cx="8668578" cy="430887"/>
          </a:xfrm>
          <a:prstGeom prst="rect">
            <a:avLst/>
          </a:prstGeom>
        </p:spPr>
        <p:txBody>
          <a:bodyPr wrap="square">
            <a:spAutoFit/>
          </a:bodyPr>
          <a:lstStyle/>
          <a:p>
            <a:r>
              <a:rPr lang="ja-JP" altLang="en-US" sz="1100" b="1" dirty="0">
                <a:solidFill>
                  <a:srgbClr val="203744"/>
                </a:solidFill>
                <a:latin typeface="Meiryo" panose="020B0604030504040204" pitchFamily="50" charset="-128"/>
                <a:ea typeface="Meiryo" panose="020B0604030504040204" pitchFamily="50" charset="-128"/>
              </a:rPr>
              <a:t>出典：国土交通省　関東地方整備局　品木ダム水質管理所　ホームページ</a:t>
            </a:r>
            <a:r>
              <a:rPr lang="en-US" altLang="ja-JP" sz="1100" b="1" dirty="0">
                <a:solidFill>
                  <a:srgbClr val="203744"/>
                </a:solidFill>
                <a:latin typeface="Meiryo" panose="020B0604030504040204" pitchFamily="50" charset="-128"/>
                <a:ea typeface="Meiryo" panose="020B0604030504040204" pitchFamily="50" charset="-128"/>
              </a:rPr>
              <a:t>https://www.ktr.mlit.go.jp/sinaki/sinaki00017.html</a:t>
            </a:r>
            <a:endParaRPr lang="ja-JP" altLang="en-US" sz="1100" dirty="0"/>
          </a:p>
        </p:txBody>
      </p:sp>
      <p:sp>
        <p:nvSpPr>
          <p:cNvPr id="4" name="テキスト ボックス 3"/>
          <p:cNvSpPr txBox="1"/>
          <p:nvPr/>
        </p:nvSpPr>
        <p:spPr>
          <a:xfrm>
            <a:off x="151572" y="183168"/>
            <a:ext cx="2339102" cy="523220"/>
          </a:xfrm>
          <a:prstGeom prst="rect">
            <a:avLst/>
          </a:prstGeom>
          <a:noFill/>
        </p:spPr>
        <p:txBody>
          <a:bodyPr wrap="none" rtlCol="0">
            <a:spAutoFit/>
          </a:bodyPr>
          <a:lstStyle/>
          <a:p>
            <a:r>
              <a:rPr lang="ja-JP" altLang="en-US" sz="2800" dirty="0"/>
              <a:t>草津中和工場</a:t>
            </a:r>
            <a:endParaRPr kumimoji="1" lang="ja-JP" altLang="en-US" sz="2800" dirty="0"/>
          </a:p>
        </p:txBody>
      </p:sp>
      <p:pic>
        <p:nvPicPr>
          <p:cNvPr id="8" name="図 7"/>
          <p:cNvPicPr>
            <a:picLocks noChangeAspect="1"/>
          </p:cNvPicPr>
          <p:nvPr/>
        </p:nvPicPr>
        <p:blipFill>
          <a:blip r:embed="rId2"/>
          <a:stretch>
            <a:fillRect/>
          </a:stretch>
        </p:blipFill>
        <p:spPr>
          <a:xfrm>
            <a:off x="503997" y="3465513"/>
            <a:ext cx="5505450" cy="2609850"/>
          </a:xfrm>
          <a:prstGeom prst="rect">
            <a:avLst/>
          </a:prstGeom>
        </p:spPr>
      </p:pic>
      <p:sp>
        <p:nvSpPr>
          <p:cNvPr id="5" name="正方形/長方形 4"/>
          <p:cNvSpPr/>
          <p:nvPr/>
        </p:nvSpPr>
        <p:spPr>
          <a:xfrm>
            <a:off x="244018" y="742727"/>
            <a:ext cx="9661982" cy="3139321"/>
          </a:xfrm>
          <a:prstGeom prst="rect">
            <a:avLst/>
          </a:prstGeom>
        </p:spPr>
        <p:txBody>
          <a:bodyPr wrap="square">
            <a:spAutoFit/>
          </a:bodyPr>
          <a:lstStyle/>
          <a:p>
            <a:r>
              <a:rPr lang="ja-JP" altLang="en-US" dirty="0">
                <a:solidFill>
                  <a:srgbClr val="000000"/>
                </a:solidFill>
                <a:latin typeface="+mn-ea"/>
              </a:rPr>
              <a:t>草津中和工場では、火山由来の塩酸や硫酸で酸性になった湯川の水を石灰石粉（主な成分：炭酸カルシウム）で中和しています。中和剤が投入された湯川の水は白く濁って流れて行きます。そして、下流に作られた品木ダムへ流入するまでの約</a:t>
            </a:r>
            <a:r>
              <a:rPr lang="en-US" altLang="ja-JP" dirty="0">
                <a:solidFill>
                  <a:srgbClr val="000000"/>
                </a:solidFill>
                <a:latin typeface="+mn-ea"/>
              </a:rPr>
              <a:t>3 km</a:t>
            </a:r>
            <a:r>
              <a:rPr lang="ja-JP" altLang="en-US" dirty="0">
                <a:solidFill>
                  <a:srgbClr val="000000"/>
                </a:solidFill>
                <a:latin typeface="+mn-ea"/>
              </a:rPr>
              <a:t>の間に中和反応はゆっくりと進み、品木ダムに入る頃</a:t>
            </a:r>
            <a:r>
              <a:rPr lang="en-US" altLang="ja-JP" dirty="0">
                <a:solidFill>
                  <a:srgbClr val="000000"/>
                </a:solidFill>
                <a:latin typeface="+mn-ea"/>
              </a:rPr>
              <a:t>pH5.5</a:t>
            </a:r>
            <a:r>
              <a:rPr lang="ja-JP" altLang="en-US" dirty="0">
                <a:solidFill>
                  <a:srgbClr val="000000"/>
                </a:solidFill>
                <a:latin typeface="+mn-ea"/>
              </a:rPr>
              <a:t>程度になります。</a:t>
            </a:r>
          </a:p>
          <a:p>
            <a:r>
              <a:rPr lang="ja-JP" altLang="en-US" dirty="0">
                <a:solidFill>
                  <a:srgbClr val="000000"/>
                </a:solidFill>
                <a:latin typeface="+mn-ea"/>
              </a:rPr>
              <a:t>品木ダムは中和反応の促進と中和生成物の収容を行う中和緩衝池の機能を持っています。また、ダムの水は発電にも用いられています。</a:t>
            </a:r>
          </a:p>
          <a:p>
            <a:r>
              <a:rPr lang="ja-JP" altLang="en-US" dirty="0">
                <a:solidFill>
                  <a:srgbClr val="000000"/>
                </a:solidFill>
                <a:latin typeface="+mn-ea"/>
              </a:rPr>
              <a:t>　品木ダムには、草津中和工場で投入された石灰石粉の成分である「炭酸カルシウム」と湯川の酸性成分である「硫酸、塩酸」などとの中和反応によって生じる「硫酸カルシウムと塩化カルシウム」などの中和生成物が沈殿・堆積します。そのほか河川からの流入土砂もあるため、定期的に浚渫が行われています。</a:t>
            </a:r>
            <a:endParaRPr lang="en-US" altLang="ja-JP" dirty="0">
              <a:solidFill>
                <a:srgbClr val="000000"/>
              </a:solidFill>
              <a:latin typeface="+mn-ea"/>
            </a:endParaRPr>
          </a:p>
          <a:p>
            <a:endParaRPr lang="ja-JP" altLang="en-US" dirty="0">
              <a:latin typeface="+mn-ea"/>
            </a:endParaRPr>
          </a:p>
        </p:txBody>
      </p:sp>
      <p:sp>
        <p:nvSpPr>
          <p:cNvPr id="6" name="正方形/長方形 5"/>
          <p:cNvSpPr/>
          <p:nvPr/>
        </p:nvSpPr>
        <p:spPr>
          <a:xfrm>
            <a:off x="3910428" y="5021375"/>
            <a:ext cx="5995572" cy="461665"/>
          </a:xfrm>
          <a:prstGeom prst="rect">
            <a:avLst/>
          </a:prstGeom>
        </p:spPr>
        <p:txBody>
          <a:bodyPr wrap="square">
            <a:spAutoFit/>
          </a:bodyPr>
          <a:lstStyle/>
          <a:p>
            <a:pPr marL="400050" algn="just"/>
            <a:r>
              <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rPr>
              <a:t>H</a:t>
            </a:r>
            <a:r>
              <a:rPr lang="en-US" altLang="ja-JP" sz="2400" kern="100" baseline="-25000" dirty="0">
                <a:latin typeface="Times New Roman" panose="02020603050405020304" pitchFamily="18" charset="0"/>
                <a:ea typeface="ＭＳ 明朝" panose="02020609040205080304" pitchFamily="17" charset="-128"/>
                <a:cs typeface="Times New Roman" panose="02020603050405020304" pitchFamily="18" charset="0"/>
              </a:rPr>
              <a:t>2</a:t>
            </a:r>
            <a:r>
              <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rPr>
              <a:t>SO</a:t>
            </a:r>
            <a:r>
              <a:rPr lang="en-US" altLang="ja-JP" sz="2400" kern="100" baseline="-25000" dirty="0">
                <a:latin typeface="Times New Roman" panose="02020603050405020304" pitchFamily="18" charset="0"/>
                <a:ea typeface="ＭＳ 明朝" panose="02020609040205080304" pitchFamily="17" charset="-128"/>
                <a:cs typeface="Times New Roman" panose="02020603050405020304" pitchFamily="18" charset="0"/>
              </a:rPr>
              <a:t>4</a:t>
            </a:r>
            <a:r>
              <a:rPr lang="ja-JP" altLang="ja-JP" sz="2400" kern="100" dirty="0">
                <a:latin typeface="Times New Roman" panose="02020603050405020304" pitchFamily="18" charset="0"/>
                <a:ea typeface="ＭＳ 明朝" panose="02020609040205080304" pitchFamily="17" charset="-128"/>
                <a:cs typeface="Times New Roman" panose="02020603050405020304" pitchFamily="18" charset="0"/>
              </a:rPr>
              <a:t>＋</a:t>
            </a:r>
            <a:r>
              <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rPr>
              <a:t>CaCO</a:t>
            </a:r>
            <a:r>
              <a:rPr lang="en-US" altLang="ja-JP" sz="2400" kern="100" baseline="-25000" dirty="0">
                <a:latin typeface="Times New Roman" panose="02020603050405020304" pitchFamily="18" charset="0"/>
                <a:ea typeface="ＭＳ 明朝" panose="02020609040205080304" pitchFamily="17" charset="-128"/>
                <a:cs typeface="Times New Roman" panose="02020603050405020304" pitchFamily="18" charset="0"/>
              </a:rPr>
              <a:t>3</a:t>
            </a:r>
            <a:r>
              <a:rPr lang="ja-JP" altLang="en-US" sz="2400" kern="100" dirty="0">
                <a:latin typeface="Times New Roman" panose="02020603050405020304" pitchFamily="18" charset="0"/>
                <a:ea typeface="ＭＳ 明朝" panose="02020609040205080304" pitchFamily="17" charset="-128"/>
                <a:cs typeface="Times New Roman" panose="02020603050405020304" pitchFamily="18" charset="0"/>
              </a:rPr>
              <a:t>　</a:t>
            </a:r>
            <a:r>
              <a:rPr lang="ja-JP" altLang="ja-JP" sz="2400" kern="100" dirty="0">
                <a:latin typeface="Times New Roman" panose="02020603050405020304" pitchFamily="18" charset="0"/>
                <a:ea typeface="ＭＳ 明朝" panose="02020609040205080304" pitchFamily="17" charset="-128"/>
                <a:cs typeface="Times New Roman" panose="02020603050405020304" pitchFamily="18" charset="0"/>
              </a:rPr>
              <a:t>→</a:t>
            </a:r>
            <a:r>
              <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rPr>
              <a:t> CaSO</a:t>
            </a:r>
            <a:r>
              <a:rPr lang="en-US" altLang="ja-JP" sz="2400" kern="100" baseline="-25000" dirty="0">
                <a:latin typeface="Times New Roman" panose="02020603050405020304" pitchFamily="18" charset="0"/>
                <a:ea typeface="ＭＳ 明朝" panose="02020609040205080304" pitchFamily="17" charset="-128"/>
                <a:cs typeface="Times New Roman" panose="02020603050405020304" pitchFamily="18" charset="0"/>
              </a:rPr>
              <a:t>4</a:t>
            </a:r>
            <a:r>
              <a:rPr lang="ja-JP" altLang="ja-JP" sz="2400" kern="100" dirty="0">
                <a:latin typeface="Times New Roman" panose="02020603050405020304" pitchFamily="18" charset="0"/>
                <a:ea typeface="ＭＳ 明朝" panose="02020609040205080304" pitchFamily="17" charset="-128"/>
                <a:cs typeface="Times New Roman" panose="02020603050405020304" pitchFamily="18" charset="0"/>
              </a:rPr>
              <a:t>＋</a:t>
            </a:r>
            <a:r>
              <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rPr>
              <a:t>CO</a:t>
            </a:r>
            <a:r>
              <a:rPr lang="en-US" altLang="ja-JP" sz="2400" kern="100" baseline="-25000" dirty="0">
                <a:latin typeface="Times New Roman" panose="02020603050405020304" pitchFamily="18" charset="0"/>
                <a:ea typeface="ＭＳ 明朝" panose="02020609040205080304" pitchFamily="17" charset="-128"/>
                <a:cs typeface="Times New Roman" panose="02020603050405020304" pitchFamily="18" charset="0"/>
              </a:rPr>
              <a:t>2 </a:t>
            </a:r>
            <a:r>
              <a:rPr lang="ja-JP" altLang="ja-JP" sz="2400" kern="100" dirty="0">
                <a:latin typeface="Times New Roman" panose="02020603050405020304" pitchFamily="18" charset="0"/>
                <a:ea typeface="ＭＳ 明朝" panose="02020609040205080304" pitchFamily="17" charset="-128"/>
                <a:cs typeface="Times New Roman" panose="02020603050405020304" pitchFamily="18" charset="0"/>
              </a:rPr>
              <a:t>＋</a:t>
            </a:r>
            <a:r>
              <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rPr>
              <a:t>H</a:t>
            </a:r>
            <a:r>
              <a:rPr lang="en-US" altLang="ja-JP" sz="2400" kern="100" baseline="-25000" dirty="0">
                <a:latin typeface="Times New Roman" panose="02020603050405020304" pitchFamily="18" charset="0"/>
                <a:ea typeface="ＭＳ 明朝" panose="02020609040205080304" pitchFamily="17" charset="-128"/>
                <a:cs typeface="Times New Roman" panose="02020603050405020304" pitchFamily="18" charset="0"/>
              </a:rPr>
              <a:t>2</a:t>
            </a:r>
            <a:r>
              <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rPr>
              <a:t>O</a:t>
            </a:r>
            <a:endParaRPr lang="ja-JP" altLang="ja-JP" sz="2400" kern="100" baseline="-2500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7" name="正方形/長方形 6"/>
          <p:cNvSpPr/>
          <p:nvPr/>
        </p:nvSpPr>
        <p:spPr>
          <a:xfrm>
            <a:off x="3910428" y="5595163"/>
            <a:ext cx="5727628" cy="461665"/>
          </a:xfrm>
          <a:prstGeom prst="rect">
            <a:avLst/>
          </a:prstGeom>
        </p:spPr>
        <p:txBody>
          <a:bodyPr wrap="square">
            <a:spAutoFit/>
          </a:bodyPr>
          <a:lstStyle/>
          <a:p>
            <a:pPr marL="400050" algn="just">
              <a:spcAft>
                <a:spcPts val="0"/>
              </a:spcAft>
            </a:pPr>
            <a:r>
              <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rPr>
              <a:t>2HCl</a:t>
            </a:r>
            <a:r>
              <a:rPr lang="ja-JP" altLang="ja-JP" sz="2400" kern="100" dirty="0">
                <a:latin typeface="Times New Roman" panose="02020603050405020304" pitchFamily="18" charset="0"/>
                <a:ea typeface="ＭＳ 明朝" panose="02020609040205080304" pitchFamily="17" charset="-128"/>
                <a:cs typeface="Times New Roman" panose="02020603050405020304" pitchFamily="18" charset="0"/>
              </a:rPr>
              <a:t>＋</a:t>
            </a:r>
            <a:r>
              <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rPr>
              <a:t>CaCO</a:t>
            </a:r>
            <a:r>
              <a:rPr lang="en-US" altLang="ja-JP" sz="2400" kern="100" baseline="-25000" dirty="0">
                <a:latin typeface="Times New Roman" panose="02020603050405020304" pitchFamily="18" charset="0"/>
                <a:ea typeface="ＭＳ 明朝" panose="02020609040205080304" pitchFamily="17" charset="-128"/>
                <a:cs typeface="Times New Roman" panose="02020603050405020304" pitchFamily="18" charset="0"/>
              </a:rPr>
              <a:t>3</a:t>
            </a:r>
            <a:r>
              <a:rPr lang="ja-JP" altLang="en-US" sz="2400" kern="100" dirty="0">
                <a:latin typeface="Times New Roman" panose="02020603050405020304" pitchFamily="18" charset="0"/>
                <a:ea typeface="ＭＳ 明朝" panose="02020609040205080304" pitchFamily="17" charset="-128"/>
                <a:cs typeface="Times New Roman" panose="02020603050405020304" pitchFamily="18" charset="0"/>
              </a:rPr>
              <a:t>　</a:t>
            </a:r>
            <a:r>
              <a:rPr lang="ja-JP" altLang="ja-JP" sz="2400" kern="100" dirty="0">
                <a:latin typeface="Times New Roman" panose="02020603050405020304" pitchFamily="18" charset="0"/>
                <a:ea typeface="ＭＳ 明朝" panose="02020609040205080304" pitchFamily="17" charset="-128"/>
                <a:cs typeface="Times New Roman" panose="02020603050405020304" pitchFamily="18" charset="0"/>
              </a:rPr>
              <a:t>→</a:t>
            </a:r>
            <a:r>
              <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rPr>
              <a:t> CaCl</a:t>
            </a:r>
            <a:r>
              <a:rPr lang="en-US" altLang="ja-JP" sz="2400" kern="100" baseline="-25000" dirty="0">
                <a:latin typeface="Times New Roman" panose="02020603050405020304" pitchFamily="18" charset="0"/>
                <a:ea typeface="ＭＳ 明朝" panose="02020609040205080304" pitchFamily="17" charset="-128"/>
                <a:cs typeface="Times New Roman" panose="02020603050405020304" pitchFamily="18" charset="0"/>
              </a:rPr>
              <a:t>2</a:t>
            </a:r>
            <a:r>
              <a:rPr lang="ja-JP" altLang="ja-JP" sz="2400" kern="100" dirty="0">
                <a:latin typeface="Times New Roman" panose="02020603050405020304" pitchFamily="18" charset="0"/>
                <a:ea typeface="ＭＳ 明朝" panose="02020609040205080304" pitchFamily="17" charset="-128"/>
                <a:cs typeface="Times New Roman" panose="02020603050405020304" pitchFamily="18" charset="0"/>
              </a:rPr>
              <a:t>＋</a:t>
            </a:r>
            <a:r>
              <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rPr>
              <a:t>CO</a:t>
            </a:r>
            <a:r>
              <a:rPr lang="en-US" altLang="ja-JP" sz="2400" kern="100" baseline="-25000" dirty="0">
                <a:latin typeface="Times New Roman" panose="02020603050405020304" pitchFamily="18" charset="0"/>
                <a:ea typeface="ＭＳ 明朝" panose="02020609040205080304" pitchFamily="17" charset="-128"/>
                <a:cs typeface="Times New Roman" panose="02020603050405020304" pitchFamily="18" charset="0"/>
              </a:rPr>
              <a:t>2</a:t>
            </a:r>
            <a:r>
              <a:rPr lang="ja-JP" altLang="ja-JP" sz="2400" kern="100" dirty="0">
                <a:latin typeface="Times New Roman" panose="02020603050405020304" pitchFamily="18" charset="0"/>
                <a:ea typeface="ＭＳ 明朝" panose="02020609040205080304" pitchFamily="17" charset="-128"/>
                <a:cs typeface="Times New Roman" panose="02020603050405020304" pitchFamily="18" charset="0"/>
              </a:rPr>
              <a:t> ＋</a:t>
            </a:r>
            <a:r>
              <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rPr>
              <a:t>H</a:t>
            </a:r>
            <a:r>
              <a:rPr lang="en-US" altLang="ja-JP" sz="2400" kern="100" baseline="-25000" dirty="0">
                <a:latin typeface="Times New Roman" panose="02020603050405020304" pitchFamily="18" charset="0"/>
                <a:ea typeface="ＭＳ 明朝" panose="02020609040205080304" pitchFamily="17" charset="-128"/>
                <a:cs typeface="Times New Roman" panose="02020603050405020304" pitchFamily="18" charset="0"/>
              </a:rPr>
              <a:t>2</a:t>
            </a:r>
            <a:r>
              <a:rPr lang="en-US" altLang="ja-JP" sz="2400" kern="100" dirty="0">
                <a:latin typeface="Times New Roman" panose="02020603050405020304" pitchFamily="18" charset="0"/>
                <a:ea typeface="ＭＳ 明朝" panose="02020609040205080304" pitchFamily="17" charset="-128"/>
                <a:cs typeface="Times New Roman" panose="02020603050405020304" pitchFamily="18" charset="0"/>
              </a:rPr>
              <a:t>O</a:t>
            </a:r>
            <a:endParaRPr lang="ja-JP" altLang="ja-JP" sz="2400" kern="100" baseline="-25000" dirty="0">
              <a:latin typeface="Times New Roman" panose="020206030504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77489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072252" y="0"/>
            <a:ext cx="7569378" cy="6858000"/>
          </a:xfrm>
          <a:prstGeom prst="rect">
            <a:avLst/>
          </a:prstGeom>
        </p:spPr>
      </p:pic>
      <p:sp>
        <p:nvSpPr>
          <p:cNvPr id="5" name="テキスト ボックス 4"/>
          <p:cNvSpPr txBox="1"/>
          <p:nvPr/>
        </p:nvSpPr>
        <p:spPr>
          <a:xfrm>
            <a:off x="42240" y="0"/>
            <a:ext cx="4291221" cy="523220"/>
          </a:xfrm>
          <a:prstGeom prst="rect">
            <a:avLst/>
          </a:prstGeom>
          <a:solidFill>
            <a:schemeClr val="bg1"/>
          </a:solidFill>
        </p:spPr>
        <p:txBody>
          <a:bodyPr wrap="square" rtlCol="0">
            <a:spAutoFit/>
          </a:bodyPr>
          <a:lstStyle/>
          <a:p>
            <a:r>
              <a:rPr kumimoji="1" lang="ja-JP" altLang="en-US" sz="2800" dirty="0"/>
              <a:t>日本の降水中の</a:t>
            </a:r>
            <a:r>
              <a:rPr kumimoji="1" lang="en-US" altLang="ja-JP" sz="2800" dirty="0"/>
              <a:t>pH</a:t>
            </a:r>
            <a:r>
              <a:rPr kumimoji="1" lang="ja-JP" altLang="en-US" sz="2800" dirty="0"/>
              <a:t>分布図</a:t>
            </a:r>
          </a:p>
        </p:txBody>
      </p:sp>
      <p:sp>
        <p:nvSpPr>
          <p:cNvPr id="6" name="正方形/長方形 5"/>
          <p:cNvSpPr/>
          <p:nvPr/>
        </p:nvSpPr>
        <p:spPr>
          <a:xfrm>
            <a:off x="244018" y="709159"/>
            <a:ext cx="3046869" cy="1754326"/>
          </a:xfrm>
          <a:prstGeom prst="rect">
            <a:avLst/>
          </a:prstGeom>
        </p:spPr>
        <p:txBody>
          <a:bodyPr wrap="square">
            <a:spAutoFit/>
          </a:bodyPr>
          <a:lstStyle/>
          <a:p>
            <a:r>
              <a:rPr lang="ja-JP" altLang="en-US" dirty="0">
                <a:solidFill>
                  <a:srgbClr val="000000"/>
                </a:solidFill>
                <a:latin typeface="Meiryo" panose="020B0604030504040204" pitchFamily="50" charset="-128"/>
                <a:ea typeface="Meiryo" panose="020B0604030504040204" pitchFamily="50" charset="-128"/>
              </a:rPr>
              <a:t>日本の降水中の</a:t>
            </a:r>
            <a:r>
              <a:rPr lang="en-US" altLang="ja-JP" dirty="0">
                <a:solidFill>
                  <a:srgbClr val="000000"/>
                </a:solidFill>
                <a:latin typeface="Meiryo" panose="020B0604030504040204" pitchFamily="50" charset="-128"/>
                <a:ea typeface="Meiryo" panose="020B0604030504040204" pitchFamily="50" charset="-128"/>
              </a:rPr>
              <a:t>pH</a:t>
            </a:r>
            <a:r>
              <a:rPr lang="ja-JP" altLang="en-US" dirty="0">
                <a:solidFill>
                  <a:srgbClr val="000000"/>
                </a:solidFill>
                <a:latin typeface="Meiryo" panose="020B0604030504040204" pitchFamily="50" charset="-128"/>
                <a:ea typeface="Meiryo" panose="020B0604030504040204" pitchFamily="50" charset="-128"/>
              </a:rPr>
              <a:t>は、</a:t>
            </a:r>
            <a:r>
              <a:rPr lang="en-US" altLang="ja-JP" dirty="0">
                <a:solidFill>
                  <a:srgbClr val="000000"/>
                </a:solidFill>
                <a:latin typeface="Meiryo" panose="020B0604030504040204" pitchFamily="50" charset="-128"/>
                <a:ea typeface="Meiryo" panose="020B0604030504040204" pitchFamily="50" charset="-128"/>
              </a:rPr>
              <a:t>1960</a:t>
            </a:r>
            <a:r>
              <a:rPr lang="ja-JP" altLang="en-US" dirty="0">
                <a:solidFill>
                  <a:srgbClr val="000000"/>
                </a:solidFill>
                <a:latin typeface="Meiryo" panose="020B0604030504040204" pitchFamily="50" charset="-128"/>
                <a:ea typeface="Meiryo" panose="020B0604030504040204" pitchFamily="50" charset="-128"/>
              </a:rPr>
              <a:t>年代は</a:t>
            </a:r>
            <a:r>
              <a:rPr lang="en-US" altLang="ja-JP" dirty="0">
                <a:solidFill>
                  <a:srgbClr val="000000"/>
                </a:solidFill>
                <a:latin typeface="Meiryo" panose="020B0604030504040204" pitchFamily="50" charset="-128"/>
                <a:ea typeface="Meiryo" panose="020B0604030504040204" pitchFamily="50" charset="-128"/>
              </a:rPr>
              <a:t>pH6</a:t>
            </a:r>
            <a:r>
              <a:rPr lang="ja-JP" altLang="en-US" dirty="0">
                <a:solidFill>
                  <a:srgbClr val="000000"/>
                </a:solidFill>
                <a:latin typeface="Meiryo" panose="020B0604030504040204" pitchFamily="50" charset="-128"/>
                <a:ea typeface="Meiryo" panose="020B0604030504040204" pitchFamily="50" charset="-128"/>
              </a:rPr>
              <a:t>～</a:t>
            </a:r>
            <a:r>
              <a:rPr lang="en-US" altLang="ja-JP" dirty="0">
                <a:solidFill>
                  <a:srgbClr val="000000"/>
                </a:solidFill>
                <a:latin typeface="Meiryo" panose="020B0604030504040204" pitchFamily="50" charset="-128"/>
                <a:ea typeface="Meiryo" panose="020B0604030504040204" pitchFamily="50" charset="-128"/>
              </a:rPr>
              <a:t>7</a:t>
            </a:r>
            <a:r>
              <a:rPr lang="ja-JP" altLang="en-US" dirty="0">
                <a:solidFill>
                  <a:srgbClr val="000000"/>
                </a:solidFill>
                <a:latin typeface="Meiryo" panose="020B0604030504040204" pitchFamily="50" charset="-128"/>
                <a:ea typeface="Meiryo" panose="020B0604030504040204" pitchFamily="50" charset="-128"/>
              </a:rPr>
              <a:t>でしたが、環境庁が全国的調査を開始した昭和</a:t>
            </a:r>
            <a:r>
              <a:rPr lang="en-US" altLang="ja-JP" dirty="0">
                <a:solidFill>
                  <a:srgbClr val="000000"/>
                </a:solidFill>
                <a:latin typeface="Meiryo" panose="020B0604030504040204" pitchFamily="50" charset="-128"/>
                <a:ea typeface="Meiryo" panose="020B0604030504040204" pitchFamily="50" charset="-128"/>
              </a:rPr>
              <a:t>58</a:t>
            </a:r>
            <a:r>
              <a:rPr lang="ja-JP" altLang="en-US" dirty="0">
                <a:solidFill>
                  <a:srgbClr val="000000"/>
                </a:solidFill>
                <a:latin typeface="Meiryo" panose="020B0604030504040204" pitchFamily="50" charset="-128"/>
                <a:ea typeface="Meiryo" panose="020B0604030504040204" pitchFamily="50" charset="-128"/>
              </a:rPr>
              <a:t>年度からは</a:t>
            </a:r>
            <a:r>
              <a:rPr lang="en-US" altLang="ja-JP" dirty="0">
                <a:solidFill>
                  <a:srgbClr val="000000"/>
                </a:solidFill>
                <a:latin typeface="Meiryo" panose="020B0604030504040204" pitchFamily="50" charset="-128"/>
                <a:ea typeface="Meiryo" panose="020B0604030504040204" pitchFamily="50" charset="-128"/>
              </a:rPr>
              <a:t>pH4</a:t>
            </a:r>
            <a:r>
              <a:rPr lang="ja-JP" altLang="en-US" dirty="0">
                <a:solidFill>
                  <a:srgbClr val="000000"/>
                </a:solidFill>
                <a:latin typeface="Meiryo" panose="020B0604030504040204" pitchFamily="50" charset="-128"/>
                <a:ea typeface="Meiryo" panose="020B0604030504040204" pitchFamily="50" charset="-128"/>
              </a:rPr>
              <a:t>後半から</a:t>
            </a:r>
            <a:r>
              <a:rPr lang="en-US" altLang="ja-JP" dirty="0">
                <a:solidFill>
                  <a:srgbClr val="000000"/>
                </a:solidFill>
                <a:latin typeface="Meiryo" panose="020B0604030504040204" pitchFamily="50" charset="-128"/>
                <a:ea typeface="Meiryo" panose="020B0604030504040204" pitchFamily="50" charset="-128"/>
              </a:rPr>
              <a:t>5</a:t>
            </a:r>
            <a:r>
              <a:rPr lang="ja-JP" altLang="en-US" dirty="0">
                <a:solidFill>
                  <a:srgbClr val="000000"/>
                </a:solidFill>
                <a:latin typeface="Meiryo" panose="020B0604030504040204" pitchFamily="50" charset="-128"/>
                <a:ea typeface="Meiryo" panose="020B0604030504040204" pitchFamily="50" charset="-128"/>
              </a:rPr>
              <a:t>を超えるレベルで推移しています。</a:t>
            </a:r>
            <a:endParaRPr lang="ja-JP" altLang="en-US" dirty="0"/>
          </a:p>
        </p:txBody>
      </p:sp>
      <p:sp>
        <p:nvSpPr>
          <p:cNvPr id="4" name="正方形/長方形 3"/>
          <p:cNvSpPr/>
          <p:nvPr/>
        </p:nvSpPr>
        <p:spPr>
          <a:xfrm>
            <a:off x="3290887" y="6550223"/>
            <a:ext cx="7624764" cy="307777"/>
          </a:xfrm>
          <a:prstGeom prst="rect">
            <a:avLst/>
          </a:prstGeom>
        </p:spPr>
        <p:txBody>
          <a:bodyPr wrap="square">
            <a:spAutoFit/>
          </a:bodyPr>
          <a:lstStyle/>
          <a:p>
            <a:r>
              <a:rPr lang="en-US" altLang="ja-JP" sz="1400" dirty="0"/>
              <a:t>https://www.env.go.jp/policy/hakusyo/r06/html/hj24020407.html#n2_4_7_1</a:t>
            </a:r>
            <a:endParaRPr lang="ja-JP" altLang="en-US" sz="1400" dirty="0"/>
          </a:p>
        </p:txBody>
      </p:sp>
    </p:spTree>
    <p:extLst>
      <p:ext uri="{BB962C8B-B14F-4D97-AF65-F5344CB8AC3E}">
        <p14:creationId xmlns:p14="http://schemas.microsoft.com/office/powerpoint/2010/main" val="973124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円/楕円 38"/>
          <p:cNvSpPr/>
          <p:nvPr/>
        </p:nvSpPr>
        <p:spPr>
          <a:xfrm rot="20978960">
            <a:off x="4260114" y="4629493"/>
            <a:ext cx="5713570" cy="2007070"/>
          </a:xfrm>
          <a:prstGeom prst="ellipse">
            <a:avLst/>
          </a:prstGeom>
          <a:noFill/>
          <a:ln w="28575">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p:cNvGrpSpPr/>
          <p:nvPr/>
        </p:nvGrpSpPr>
        <p:grpSpPr>
          <a:xfrm>
            <a:off x="2674749" y="1494203"/>
            <a:ext cx="7010546" cy="5451786"/>
            <a:chOff x="2674749" y="1494203"/>
            <a:chExt cx="7010546" cy="5451786"/>
          </a:xfrm>
        </p:grpSpPr>
        <p:sp>
          <p:nvSpPr>
            <p:cNvPr id="3" name="正方形/長方形 2"/>
            <p:cNvSpPr/>
            <p:nvPr/>
          </p:nvSpPr>
          <p:spPr>
            <a:xfrm>
              <a:off x="2972855" y="2189363"/>
              <a:ext cx="887260" cy="548836"/>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ja-JP" sz="2800" dirty="0"/>
                <a:t>N</a:t>
              </a:r>
              <a:r>
                <a:rPr lang="en-US" altLang="ja-JP" sz="2800" dirty="0"/>
                <a:t>O</a:t>
              </a:r>
              <a:r>
                <a:rPr lang="en-US" altLang="ja-JP" sz="2800" baseline="-25000" dirty="0"/>
                <a:t>2</a:t>
              </a:r>
              <a:endParaRPr lang="ja-JP" altLang="en-US" sz="2800" baseline="-25000" dirty="0"/>
            </a:p>
          </p:txBody>
        </p:sp>
        <p:sp>
          <p:nvSpPr>
            <p:cNvPr id="6" name="テキスト ボックス 5"/>
            <p:cNvSpPr txBox="1"/>
            <p:nvPr/>
          </p:nvSpPr>
          <p:spPr>
            <a:xfrm>
              <a:off x="2674749" y="2745955"/>
              <a:ext cx="1483471" cy="338554"/>
            </a:xfrm>
            <a:prstGeom prst="rect">
              <a:avLst/>
            </a:prstGeom>
            <a:noFill/>
          </p:spPr>
          <p:txBody>
            <a:bodyPr wrap="square" rtlCol="0">
              <a:spAutoFit/>
            </a:bodyPr>
            <a:lstStyle/>
            <a:p>
              <a:pPr algn="ctr"/>
              <a:r>
                <a:rPr lang="ja-JP" altLang="en-US" sz="1600" dirty="0"/>
                <a:t>二</a:t>
              </a:r>
              <a:r>
                <a:rPr kumimoji="1" lang="ja-JP" altLang="en-US" sz="1600" dirty="0"/>
                <a:t>酸化窒素</a:t>
              </a:r>
            </a:p>
          </p:txBody>
        </p:sp>
        <p:sp>
          <p:nvSpPr>
            <p:cNvPr id="4" name="正方形/長方形 3"/>
            <p:cNvSpPr/>
            <p:nvPr/>
          </p:nvSpPr>
          <p:spPr>
            <a:xfrm>
              <a:off x="6877878" y="1494203"/>
              <a:ext cx="821636" cy="548836"/>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ja-JP" sz="2800" dirty="0"/>
                <a:t>SO</a:t>
              </a:r>
              <a:r>
                <a:rPr lang="en-US" altLang="ja-JP" sz="2800" baseline="-25000" dirty="0"/>
                <a:t>2</a:t>
              </a:r>
              <a:endParaRPr lang="ja-JP" altLang="en-US" sz="2800" baseline="-25000" dirty="0"/>
            </a:p>
          </p:txBody>
        </p:sp>
        <p:sp>
          <p:nvSpPr>
            <p:cNvPr id="7" name="テキスト ボックス 6"/>
            <p:cNvSpPr txBox="1"/>
            <p:nvPr/>
          </p:nvSpPr>
          <p:spPr>
            <a:xfrm>
              <a:off x="6548255" y="2164483"/>
              <a:ext cx="1323536" cy="338554"/>
            </a:xfrm>
            <a:prstGeom prst="rect">
              <a:avLst/>
            </a:prstGeom>
            <a:noFill/>
          </p:spPr>
          <p:txBody>
            <a:bodyPr wrap="square" rtlCol="0">
              <a:spAutoFit/>
            </a:bodyPr>
            <a:lstStyle/>
            <a:p>
              <a:pPr algn="ctr"/>
              <a:r>
                <a:rPr lang="ja-JP" altLang="en-US" sz="1600" dirty="0"/>
                <a:t>二</a:t>
              </a:r>
              <a:r>
                <a:rPr kumimoji="1" lang="ja-JP" altLang="en-US" sz="1600" dirty="0"/>
                <a:t>酸化硫黄</a:t>
              </a:r>
              <a:endParaRPr kumimoji="1" lang="en-US" altLang="ja-JP" sz="1600" dirty="0"/>
            </a:p>
          </p:txBody>
        </p:sp>
        <p:sp>
          <p:nvSpPr>
            <p:cNvPr id="20" name="正方形/長方形 19"/>
            <p:cNvSpPr/>
            <p:nvPr/>
          </p:nvSpPr>
          <p:spPr>
            <a:xfrm>
              <a:off x="4827704" y="3597062"/>
              <a:ext cx="1193691" cy="459998"/>
            </a:xfrm>
            <a:prstGeom prst="rect">
              <a:avLst/>
            </a:prstGeom>
            <a:solidFill>
              <a:schemeClr val="accent4">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ja-JP" sz="2200" dirty="0"/>
                <a:t>NH</a:t>
              </a:r>
              <a:r>
                <a:rPr kumimoji="1" lang="en-US" altLang="ja-JP" sz="2200" baseline="-25000" dirty="0"/>
                <a:t>4</a:t>
              </a:r>
              <a:r>
                <a:rPr kumimoji="1" lang="en-US" altLang="ja-JP" sz="2200" dirty="0"/>
                <a:t>N</a:t>
              </a:r>
              <a:r>
                <a:rPr lang="en-US" altLang="ja-JP" sz="2200" dirty="0"/>
                <a:t>O</a:t>
              </a:r>
              <a:r>
                <a:rPr lang="en-US" altLang="ja-JP" sz="2200" baseline="-25000" dirty="0"/>
                <a:t>3</a:t>
              </a:r>
              <a:endParaRPr lang="ja-JP" altLang="en-US" sz="2200" baseline="-25000" dirty="0"/>
            </a:p>
          </p:txBody>
        </p:sp>
        <p:pic>
          <p:nvPicPr>
            <p:cNvPr id="27" name="図 26"/>
            <p:cNvPicPr>
              <a:picLocks noChangeAspect="1"/>
            </p:cNvPicPr>
            <p:nvPr/>
          </p:nvPicPr>
          <p:blipFill>
            <a:blip r:embed="rId2"/>
            <a:stretch>
              <a:fillRect/>
            </a:stretch>
          </p:blipFill>
          <p:spPr>
            <a:xfrm>
              <a:off x="6469029" y="4357613"/>
              <a:ext cx="1323975" cy="1495425"/>
            </a:xfrm>
            <a:prstGeom prst="rect">
              <a:avLst/>
            </a:prstGeom>
          </p:spPr>
        </p:pic>
        <p:sp>
          <p:nvSpPr>
            <p:cNvPr id="28" name="正方形/長方形 27"/>
            <p:cNvSpPr/>
            <p:nvPr/>
          </p:nvSpPr>
          <p:spPr>
            <a:xfrm>
              <a:off x="5199741" y="2086679"/>
              <a:ext cx="926468" cy="459998"/>
            </a:xfrm>
            <a:prstGeom prst="rect">
              <a:avLst/>
            </a:prstGeom>
            <a:solidFill>
              <a:srgbClr val="993366"/>
            </a:solidFill>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ja-JP" sz="2200" dirty="0"/>
                <a:t>NH</a:t>
              </a:r>
              <a:r>
                <a:rPr lang="en-US" altLang="ja-JP" sz="2200" baseline="-25000" dirty="0"/>
                <a:t>3</a:t>
              </a:r>
              <a:endParaRPr lang="ja-JP" altLang="en-US" sz="2200" baseline="-25000" dirty="0"/>
            </a:p>
          </p:txBody>
        </p:sp>
        <p:sp>
          <p:nvSpPr>
            <p:cNvPr id="29" name="正方形/長方形 28"/>
            <p:cNvSpPr/>
            <p:nvPr/>
          </p:nvSpPr>
          <p:spPr>
            <a:xfrm>
              <a:off x="7535494" y="3063920"/>
              <a:ext cx="1362075" cy="470906"/>
            </a:xfrm>
            <a:prstGeom prst="rect">
              <a:avLst/>
            </a:prstGeom>
            <a:solidFill>
              <a:schemeClr val="accent4">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ja-JP" sz="2200" dirty="0"/>
                <a:t>(NH</a:t>
              </a:r>
              <a:r>
                <a:rPr kumimoji="1" lang="en-US" altLang="ja-JP" sz="2200" baseline="-25000" dirty="0"/>
                <a:t>4</a:t>
              </a:r>
              <a:r>
                <a:rPr kumimoji="1" lang="en-US" altLang="ja-JP" sz="2200" dirty="0"/>
                <a:t>)</a:t>
              </a:r>
              <a:r>
                <a:rPr kumimoji="1" lang="en-US" altLang="ja-JP" sz="2200" baseline="-25000" dirty="0"/>
                <a:t>2</a:t>
              </a:r>
              <a:r>
                <a:rPr lang="en-US" altLang="ja-JP" sz="2200" dirty="0"/>
                <a:t>SO</a:t>
              </a:r>
              <a:r>
                <a:rPr lang="en-US" altLang="ja-JP" sz="2200" baseline="-25000" dirty="0"/>
                <a:t>4</a:t>
              </a:r>
              <a:endParaRPr lang="ja-JP" altLang="en-US" sz="2200" baseline="-25000" dirty="0"/>
            </a:p>
          </p:txBody>
        </p:sp>
        <p:sp>
          <p:nvSpPr>
            <p:cNvPr id="30" name="正方形/長方形 29"/>
            <p:cNvSpPr/>
            <p:nvPr/>
          </p:nvSpPr>
          <p:spPr>
            <a:xfrm>
              <a:off x="5599094" y="5016800"/>
              <a:ext cx="727821" cy="459998"/>
            </a:xfrm>
            <a:prstGeom prst="rect">
              <a:avLst/>
            </a:prstGeom>
            <a:solidFill>
              <a:schemeClr val="accent5">
                <a:lumMod val="5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ja-JP" sz="2200" dirty="0"/>
                <a:t>N</a:t>
              </a:r>
              <a:r>
                <a:rPr lang="en-US" altLang="ja-JP" sz="2200" dirty="0"/>
                <a:t>O</a:t>
              </a:r>
              <a:r>
                <a:rPr lang="en-US" altLang="ja-JP" sz="2200" baseline="-25000" dirty="0"/>
                <a:t>3</a:t>
              </a:r>
              <a:r>
                <a:rPr lang="en-US" altLang="ja-JP" sz="2200" baseline="30000" dirty="0"/>
                <a:t>-</a:t>
              </a:r>
              <a:endParaRPr lang="ja-JP" altLang="en-US" sz="2200" baseline="30000" dirty="0"/>
            </a:p>
          </p:txBody>
        </p:sp>
        <p:sp>
          <p:nvSpPr>
            <p:cNvPr id="31" name="正方形/長方形 30"/>
            <p:cNvSpPr/>
            <p:nvPr/>
          </p:nvSpPr>
          <p:spPr>
            <a:xfrm>
              <a:off x="8123949" y="4583583"/>
              <a:ext cx="879592" cy="459998"/>
            </a:xfrm>
            <a:prstGeom prst="rect">
              <a:avLst/>
            </a:prstGeom>
            <a:solidFill>
              <a:schemeClr val="accent5">
                <a:lumMod val="5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ja-JP" sz="2200" dirty="0"/>
                <a:t>SO</a:t>
              </a:r>
              <a:r>
                <a:rPr lang="en-US" altLang="ja-JP" sz="2200" baseline="-25000" dirty="0"/>
                <a:t>4</a:t>
              </a:r>
              <a:r>
                <a:rPr lang="en-US" altLang="ja-JP" sz="2200" baseline="30000" dirty="0"/>
                <a:t>2-</a:t>
              </a:r>
              <a:endParaRPr lang="ja-JP" altLang="en-US" sz="2200" baseline="30000" dirty="0"/>
            </a:p>
          </p:txBody>
        </p:sp>
        <p:sp>
          <p:nvSpPr>
            <p:cNvPr id="32" name="下矢印 31"/>
            <p:cNvSpPr/>
            <p:nvPr/>
          </p:nvSpPr>
          <p:spPr>
            <a:xfrm rot="18989878">
              <a:off x="4218688" y="2687905"/>
              <a:ext cx="342928" cy="90114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下矢印 32"/>
            <p:cNvSpPr/>
            <p:nvPr/>
          </p:nvSpPr>
          <p:spPr>
            <a:xfrm rot="19679862">
              <a:off x="7211983" y="2473082"/>
              <a:ext cx="342928" cy="644061"/>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右カーブ矢印 35"/>
            <p:cNvSpPr/>
            <p:nvPr/>
          </p:nvSpPr>
          <p:spPr>
            <a:xfrm rot="1734306">
              <a:off x="4525598" y="2299783"/>
              <a:ext cx="324838" cy="841819"/>
            </a:xfrm>
            <a:prstGeom prst="curv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7" name="右カーブ矢印 36"/>
            <p:cNvSpPr/>
            <p:nvPr/>
          </p:nvSpPr>
          <p:spPr>
            <a:xfrm rot="17643215">
              <a:off x="6490700" y="2176343"/>
              <a:ext cx="362356" cy="1161252"/>
            </a:xfrm>
            <a:prstGeom prst="curv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円/楕円 37"/>
            <p:cNvSpPr/>
            <p:nvPr/>
          </p:nvSpPr>
          <p:spPr>
            <a:xfrm rot="20978960">
              <a:off x="3971725" y="2856304"/>
              <a:ext cx="5713570" cy="1455837"/>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下矢印 39"/>
            <p:cNvSpPr/>
            <p:nvPr/>
          </p:nvSpPr>
          <p:spPr>
            <a:xfrm rot="19611130">
              <a:off x="5525074" y="4346567"/>
              <a:ext cx="342928" cy="71318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下矢印 40"/>
            <p:cNvSpPr/>
            <p:nvPr/>
          </p:nvSpPr>
          <p:spPr>
            <a:xfrm rot="20618993">
              <a:off x="8081907" y="3627108"/>
              <a:ext cx="342928" cy="90114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爆発 1 41"/>
            <p:cNvSpPr/>
            <p:nvPr/>
          </p:nvSpPr>
          <p:spPr>
            <a:xfrm>
              <a:off x="3955614" y="5687033"/>
              <a:ext cx="2504352" cy="1258956"/>
            </a:xfrm>
            <a:prstGeom prst="irregularSeal1">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酸性雨</a:t>
              </a:r>
            </a:p>
          </p:txBody>
        </p:sp>
        <p:sp>
          <p:nvSpPr>
            <p:cNvPr id="44" name="角丸四角形 43"/>
            <p:cNvSpPr/>
            <p:nvPr/>
          </p:nvSpPr>
          <p:spPr>
            <a:xfrm>
              <a:off x="6125376" y="3845416"/>
              <a:ext cx="2088964" cy="400705"/>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SPM,PM2.5</a:t>
              </a:r>
              <a:r>
                <a:rPr kumimoji="1" lang="ja-JP" altLang="en-US" dirty="0"/>
                <a:t>の成分</a:t>
              </a:r>
            </a:p>
          </p:txBody>
        </p:sp>
        <p:sp>
          <p:nvSpPr>
            <p:cNvPr id="45" name="テキスト ボックス 44"/>
            <p:cNvSpPr txBox="1"/>
            <p:nvPr/>
          </p:nvSpPr>
          <p:spPr>
            <a:xfrm>
              <a:off x="5048112" y="2525986"/>
              <a:ext cx="1323536" cy="338554"/>
            </a:xfrm>
            <a:prstGeom prst="rect">
              <a:avLst/>
            </a:prstGeom>
            <a:noFill/>
          </p:spPr>
          <p:txBody>
            <a:bodyPr wrap="square" rtlCol="0">
              <a:spAutoFit/>
            </a:bodyPr>
            <a:lstStyle/>
            <a:p>
              <a:pPr algn="ctr"/>
              <a:r>
                <a:rPr kumimoji="1" lang="ja-JP" altLang="en-US" sz="1600" dirty="0"/>
                <a:t>アンモニア</a:t>
              </a:r>
              <a:endParaRPr kumimoji="1" lang="en-US" altLang="ja-JP" sz="1600" dirty="0"/>
            </a:p>
          </p:txBody>
        </p:sp>
        <p:sp>
          <p:nvSpPr>
            <p:cNvPr id="46" name="テキスト ボックス 45"/>
            <p:cNvSpPr txBox="1"/>
            <p:nvPr/>
          </p:nvSpPr>
          <p:spPr>
            <a:xfrm>
              <a:off x="4601129" y="4043696"/>
              <a:ext cx="1568624" cy="338554"/>
            </a:xfrm>
            <a:prstGeom prst="rect">
              <a:avLst/>
            </a:prstGeom>
            <a:noFill/>
          </p:spPr>
          <p:txBody>
            <a:bodyPr wrap="square" rtlCol="0">
              <a:spAutoFit/>
            </a:bodyPr>
            <a:lstStyle/>
            <a:p>
              <a:pPr algn="ctr"/>
              <a:r>
                <a:rPr kumimoji="1" lang="ja-JP" altLang="en-US" sz="1600" dirty="0"/>
                <a:t>硝酸ｱﾝﾓﾆｳﾑ</a:t>
              </a:r>
              <a:endParaRPr kumimoji="1" lang="en-US" altLang="ja-JP" sz="1600" dirty="0"/>
            </a:p>
          </p:txBody>
        </p:sp>
        <p:sp>
          <p:nvSpPr>
            <p:cNvPr id="47" name="テキスト ボックス 46"/>
            <p:cNvSpPr txBox="1"/>
            <p:nvPr/>
          </p:nvSpPr>
          <p:spPr>
            <a:xfrm>
              <a:off x="7419993" y="3453674"/>
              <a:ext cx="1568624" cy="338554"/>
            </a:xfrm>
            <a:prstGeom prst="rect">
              <a:avLst/>
            </a:prstGeom>
            <a:noFill/>
          </p:spPr>
          <p:txBody>
            <a:bodyPr wrap="square" rtlCol="0">
              <a:spAutoFit/>
            </a:bodyPr>
            <a:lstStyle/>
            <a:p>
              <a:pPr algn="ctr"/>
              <a:r>
                <a:rPr kumimoji="1" lang="ja-JP" altLang="en-US" sz="1600" dirty="0"/>
                <a:t>硫酸ｱﾝﾓﾆｳﾑ</a:t>
              </a:r>
              <a:endParaRPr kumimoji="1" lang="en-US" altLang="ja-JP" sz="1600" dirty="0"/>
            </a:p>
          </p:txBody>
        </p:sp>
        <p:sp>
          <p:nvSpPr>
            <p:cNvPr id="50" name="テキスト ボックス 49"/>
            <p:cNvSpPr txBox="1"/>
            <p:nvPr/>
          </p:nvSpPr>
          <p:spPr>
            <a:xfrm>
              <a:off x="5157523" y="5438971"/>
              <a:ext cx="1568624" cy="338554"/>
            </a:xfrm>
            <a:prstGeom prst="rect">
              <a:avLst/>
            </a:prstGeom>
            <a:noFill/>
          </p:spPr>
          <p:txBody>
            <a:bodyPr wrap="square" rtlCol="0">
              <a:spAutoFit/>
            </a:bodyPr>
            <a:lstStyle/>
            <a:p>
              <a:pPr algn="ctr"/>
              <a:r>
                <a:rPr kumimoji="1" lang="ja-JP" altLang="en-US" sz="1600" dirty="0"/>
                <a:t>硝酸イオン</a:t>
              </a:r>
              <a:endParaRPr kumimoji="1" lang="en-US" altLang="ja-JP" sz="1600" dirty="0"/>
            </a:p>
          </p:txBody>
        </p:sp>
        <p:sp>
          <p:nvSpPr>
            <p:cNvPr id="51" name="テキスト ボックス 50"/>
            <p:cNvSpPr txBox="1"/>
            <p:nvPr/>
          </p:nvSpPr>
          <p:spPr>
            <a:xfrm>
              <a:off x="7811145" y="5020232"/>
              <a:ext cx="1568624" cy="338554"/>
            </a:xfrm>
            <a:prstGeom prst="rect">
              <a:avLst/>
            </a:prstGeom>
            <a:noFill/>
          </p:spPr>
          <p:txBody>
            <a:bodyPr wrap="square" rtlCol="0">
              <a:spAutoFit/>
            </a:bodyPr>
            <a:lstStyle/>
            <a:p>
              <a:pPr algn="ctr"/>
              <a:r>
                <a:rPr lang="ja-JP" altLang="en-US" sz="1600" dirty="0"/>
                <a:t>硫酸</a:t>
              </a:r>
              <a:r>
                <a:rPr kumimoji="1" lang="ja-JP" altLang="en-US" sz="1600" dirty="0"/>
                <a:t>イオン</a:t>
              </a:r>
              <a:endParaRPr kumimoji="1" lang="en-US" altLang="ja-JP" sz="1600" dirty="0"/>
            </a:p>
          </p:txBody>
        </p:sp>
        <p:sp>
          <p:nvSpPr>
            <p:cNvPr id="53" name="テキスト ボックス 52"/>
            <p:cNvSpPr txBox="1"/>
            <p:nvPr/>
          </p:nvSpPr>
          <p:spPr>
            <a:xfrm>
              <a:off x="6371648" y="5719740"/>
              <a:ext cx="3275935" cy="1077218"/>
            </a:xfrm>
            <a:prstGeom prst="rect">
              <a:avLst/>
            </a:prstGeom>
            <a:noFill/>
          </p:spPr>
          <p:txBody>
            <a:bodyPr wrap="square" rtlCol="0">
              <a:spAutoFit/>
            </a:bodyPr>
            <a:lstStyle/>
            <a:p>
              <a:r>
                <a:rPr lang="ja-JP" altLang="en-US" sz="1600" dirty="0"/>
                <a:t>大気中で硝酸や硫酸にまで酸化された大気汚染物質は、雨に取り込まれると「酸性雨」の成分となり、環境を酸性化していきます。</a:t>
              </a:r>
              <a:endParaRPr kumimoji="1" lang="ja-JP" altLang="en-US" sz="1600" dirty="0"/>
            </a:p>
          </p:txBody>
        </p:sp>
      </p:grpSp>
      <p:sp>
        <p:nvSpPr>
          <p:cNvPr id="54" name="コンテンツ プレースホルダー 2"/>
          <p:cNvSpPr txBox="1">
            <a:spLocks/>
          </p:cNvSpPr>
          <p:nvPr/>
        </p:nvSpPr>
        <p:spPr>
          <a:xfrm>
            <a:off x="172298" y="600829"/>
            <a:ext cx="9597294" cy="973708"/>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a:t>雨を酸性化する人工的な原因は化石燃料の燃焼です。石油や石炭に含まれる窒素や硫黄が酸化されて雨に取り込まれるのです。実際に雨を分析すると硝酸イオンや硫酸イオンが検出されます。</a:t>
            </a:r>
          </a:p>
        </p:txBody>
      </p:sp>
      <p:sp>
        <p:nvSpPr>
          <p:cNvPr id="48" name="テキスト ボックス 47"/>
          <p:cNvSpPr txBox="1"/>
          <p:nvPr/>
        </p:nvSpPr>
        <p:spPr>
          <a:xfrm>
            <a:off x="42240" y="0"/>
            <a:ext cx="4291221" cy="523220"/>
          </a:xfrm>
          <a:prstGeom prst="rect">
            <a:avLst/>
          </a:prstGeom>
          <a:solidFill>
            <a:schemeClr val="bg1"/>
          </a:solidFill>
        </p:spPr>
        <p:txBody>
          <a:bodyPr wrap="square" rtlCol="0">
            <a:spAutoFit/>
          </a:bodyPr>
          <a:lstStyle/>
          <a:p>
            <a:r>
              <a:rPr kumimoji="1" lang="ja-JP" altLang="en-US" sz="2800" dirty="0"/>
              <a:t>酸性雨の原因</a:t>
            </a:r>
          </a:p>
        </p:txBody>
      </p:sp>
      <p:sp>
        <p:nvSpPr>
          <p:cNvPr id="49" name="コンテンツ プレースホルダー 2"/>
          <p:cNvSpPr txBox="1">
            <a:spLocks/>
          </p:cNvSpPr>
          <p:nvPr/>
        </p:nvSpPr>
        <p:spPr>
          <a:xfrm>
            <a:off x="172298" y="1587368"/>
            <a:ext cx="2665889" cy="2744150"/>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Font typeface="Arial" panose="020B0604020202020204" pitchFamily="34" charset="0"/>
              <a:buNone/>
            </a:pPr>
            <a:endParaRPr lang="ja-JP" altLang="en-US" sz="2000" dirty="0"/>
          </a:p>
        </p:txBody>
      </p:sp>
      <p:sp>
        <p:nvSpPr>
          <p:cNvPr id="55" name="コンテンツ プレースホルダー 2"/>
          <p:cNvSpPr txBox="1">
            <a:spLocks/>
          </p:cNvSpPr>
          <p:nvPr/>
        </p:nvSpPr>
        <p:spPr>
          <a:xfrm>
            <a:off x="174206" y="1481537"/>
            <a:ext cx="2527947" cy="2310691"/>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altLang="ja-JP" sz="2000" dirty="0"/>
              <a:t>19</a:t>
            </a:r>
            <a:r>
              <a:rPr lang="ja-JP" altLang="en-US" sz="2000" dirty="0"/>
              <a:t>世紀の英国における歴史的な研究では、産業革命後の都市で硫酸で酸性となった雨が観測されたと報告されています。</a:t>
            </a:r>
            <a:endParaRPr lang="en-US" altLang="ja-JP" sz="2000" dirty="0"/>
          </a:p>
          <a:p>
            <a:pPr marL="0" indent="0">
              <a:buNone/>
            </a:pPr>
            <a:r>
              <a:rPr lang="ja-JP" altLang="en-US" sz="2000" dirty="0"/>
              <a:t>日本の四日市や熊本市における雨の観測では</a:t>
            </a:r>
            <a:r>
              <a:rPr lang="en-US" altLang="ja-JP" sz="2000" dirty="0"/>
              <a:t>1960</a:t>
            </a:r>
            <a:r>
              <a:rPr lang="ja-JP" altLang="en-US" sz="2000" dirty="0"/>
              <a:t>年代から</a:t>
            </a:r>
            <a:r>
              <a:rPr lang="en-US" altLang="ja-JP" sz="2000" dirty="0"/>
              <a:t>1970</a:t>
            </a:r>
            <a:r>
              <a:rPr lang="ja-JP" altLang="en-US" sz="2000" dirty="0"/>
              <a:t>年代の高度経済成長の期間に雨が酸性化したことを示しています。</a:t>
            </a:r>
          </a:p>
        </p:txBody>
      </p:sp>
      <p:sp>
        <p:nvSpPr>
          <p:cNvPr id="56" name="正方形/長方形 55"/>
          <p:cNvSpPr/>
          <p:nvPr/>
        </p:nvSpPr>
        <p:spPr>
          <a:xfrm>
            <a:off x="122994" y="6609864"/>
            <a:ext cx="8668578" cy="261610"/>
          </a:xfrm>
          <a:prstGeom prst="rect">
            <a:avLst/>
          </a:prstGeom>
        </p:spPr>
        <p:txBody>
          <a:bodyPr wrap="square">
            <a:spAutoFit/>
          </a:bodyPr>
          <a:lstStyle/>
          <a:p>
            <a:r>
              <a:rPr lang="ja-JP" altLang="en-US" sz="1100" b="1" dirty="0">
                <a:solidFill>
                  <a:srgbClr val="203744"/>
                </a:solidFill>
                <a:latin typeface="Meiryo" panose="020B0604030504040204" pitchFamily="50" charset="-128"/>
                <a:ea typeface="Meiryo" panose="020B0604030504040204" pitchFamily="50" charset="-128"/>
              </a:rPr>
              <a:t>出典：酸性雨</a:t>
            </a:r>
            <a:r>
              <a:rPr lang="en-US" altLang="ja-JP" sz="1100" b="1" dirty="0">
                <a:solidFill>
                  <a:srgbClr val="203744"/>
                </a:solidFill>
                <a:latin typeface="Meiryo" panose="020B0604030504040204" pitchFamily="50" charset="-128"/>
                <a:ea typeface="Meiryo" panose="020B0604030504040204" pitchFamily="50" charset="-128"/>
              </a:rPr>
              <a:t>-</a:t>
            </a:r>
            <a:r>
              <a:rPr lang="ja-JP" altLang="en-US" sz="1100" b="1" dirty="0">
                <a:solidFill>
                  <a:srgbClr val="203744"/>
                </a:solidFill>
                <a:latin typeface="Meiryo" panose="020B0604030504040204" pitchFamily="50" charset="-128"/>
                <a:ea typeface="Meiryo" panose="020B0604030504040204" pitchFamily="50" charset="-128"/>
              </a:rPr>
              <a:t>地球環境の行方</a:t>
            </a:r>
            <a:r>
              <a:rPr lang="en-US" altLang="ja-JP" sz="1100" b="1" dirty="0">
                <a:solidFill>
                  <a:srgbClr val="203744"/>
                </a:solidFill>
                <a:latin typeface="Meiryo" panose="020B0604030504040204" pitchFamily="50" charset="-128"/>
                <a:ea typeface="Meiryo" panose="020B0604030504040204" pitchFamily="50" charset="-128"/>
              </a:rPr>
              <a:t>-</a:t>
            </a:r>
            <a:r>
              <a:rPr lang="ja-JP" altLang="en-US" sz="1100" b="1" dirty="0">
                <a:solidFill>
                  <a:srgbClr val="203744"/>
                </a:solidFill>
                <a:latin typeface="Meiryo" panose="020B0604030504040204" pitchFamily="50" charset="-128"/>
                <a:ea typeface="Meiryo" panose="020B0604030504040204" pitchFamily="50" charset="-128"/>
              </a:rPr>
              <a:t>　環境庁地球環境部　平成</a:t>
            </a:r>
            <a:r>
              <a:rPr lang="en-US" altLang="ja-JP" sz="1100" b="1" dirty="0">
                <a:solidFill>
                  <a:srgbClr val="203744"/>
                </a:solidFill>
                <a:latin typeface="Meiryo" panose="020B0604030504040204" pitchFamily="50" charset="-128"/>
                <a:ea typeface="Meiryo" panose="020B0604030504040204" pitchFamily="50" charset="-128"/>
              </a:rPr>
              <a:t>9</a:t>
            </a:r>
            <a:r>
              <a:rPr lang="ja-JP" altLang="en-US" sz="1100" b="1" dirty="0">
                <a:solidFill>
                  <a:srgbClr val="203744"/>
                </a:solidFill>
                <a:latin typeface="Meiryo" panose="020B0604030504040204" pitchFamily="50" charset="-128"/>
                <a:ea typeface="Meiryo" panose="020B0604030504040204" pitchFamily="50" charset="-128"/>
              </a:rPr>
              <a:t>年</a:t>
            </a:r>
            <a:r>
              <a:rPr lang="en-US" altLang="ja-JP" sz="1100" b="1" dirty="0">
                <a:solidFill>
                  <a:srgbClr val="203744"/>
                </a:solidFill>
                <a:latin typeface="Meiryo" panose="020B0604030504040204" pitchFamily="50" charset="-128"/>
                <a:ea typeface="Meiryo" panose="020B0604030504040204" pitchFamily="50" charset="-128"/>
              </a:rPr>
              <a:t>11</a:t>
            </a:r>
            <a:r>
              <a:rPr lang="ja-JP" altLang="en-US" sz="1100" b="1" dirty="0">
                <a:solidFill>
                  <a:srgbClr val="203744"/>
                </a:solidFill>
                <a:latin typeface="Meiryo" panose="020B0604030504040204" pitchFamily="50" charset="-128"/>
                <a:ea typeface="Meiryo" panose="020B0604030504040204" pitchFamily="50" charset="-128"/>
              </a:rPr>
              <a:t>月</a:t>
            </a:r>
            <a:r>
              <a:rPr lang="en-US" altLang="ja-JP" sz="1100" b="1" dirty="0">
                <a:solidFill>
                  <a:srgbClr val="203744"/>
                </a:solidFill>
                <a:latin typeface="Meiryo" panose="020B0604030504040204" pitchFamily="50" charset="-128"/>
                <a:ea typeface="Meiryo" panose="020B0604030504040204" pitchFamily="50" charset="-128"/>
              </a:rPr>
              <a:t>1</a:t>
            </a:r>
            <a:r>
              <a:rPr lang="ja-JP" altLang="en-US" sz="1100" b="1" dirty="0">
                <a:solidFill>
                  <a:srgbClr val="203744"/>
                </a:solidFill>
                <a:latin typeface="Meiryo" panose="020B0604030504040204" pitchFamily="50" charset="-128"/>
                <a:ea typeface="Meiryo" panose="020B0604030504040204" pitchFamily="50" charset="-128"/>
              </a:rPr>
              <a:t>月発行</a:t>
            </a:r>
            <a:endParaRPr lang="ja-JP" altLang="en-US" sz="1100" dirty="0"/>
          </a:p>
        </p:txBody>
      </p:sp>
    </p:spTree>
    <p:extLst>
      <p:ext uri="{BB962C8B-B14F-4D97-AF65-F5344CB8AC3E}">
        <p14:creationId xmlns:p14="http://schemas.microsoft.com/office/powerpoint/2010/main" val="87160272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508</TotalTime>
  <Words>1857</Words>
  <Application>Microsoft Office PowerPoint</Application>
  <PresentationFormat>A4 210 x 297 mm</PresentationFormat>
  <Paragraphs>218</Paragraphs>
  <Slides>27</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27</vt:i4>
      </vt:variant>
    </vt:vector>
  </HeadingPairs>
  <TitlesOfParts>
    <vt:vector size="39" baseType="lpstr">
      <vt:lpstr>ＭＳ Ｐゴシック</vt:lpstr>
      <vt:lpstr>ＭＳ 明朝</vt:lpstr>
      <vt:lpstr>Noto Sans JP</vt:lpstr>
      <vt:lpstr>Meiryo</vt:lpstr>
      <vt:lpstr>游明朝</vt:lpstr>
      <vt:lpstr>Arial</vt:lpstr>
      <vt:lpstr>Calibri</vt:lpstr>
      <vt:lpstr>Calibri Light</vt:lpstr>
      <vt:lpstr>Cambria Math</vt:lpstr>
      <vt:lpstr>Times New Roman</vt:lpstr>
      <vt:lpstr>Verdana</vt:lpstr>
      <vt:lpstr>Office テーマ</vt:lpstr>
      <vt:lpstr>13　環境対策と酸、塩基</vt:lpstr>
      <vt:lpstr>PowerPoint プレゼンテーション</vt:lpstr>
      <vt:lpstr>この資料の活用例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混合物の分離と環境分析</dc:title>
  <dc:creator>森 淳子</dc:creator>
  <cp:lastModifiedBy>森 淳子</cp:lastModifiedBy>
  <cp:revision>81</cp:revision>
  <dcterms:created xsi:type="dcterms:W3CDTF">2023-04-05T04:57:38Z</dcterms:created>
  <dcterms:modified xsi:type="dcterms:W3CDTF">2025-05-02T12:00:05Z</dcterms:modified>
</cp:coreProperties>
</file>