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1"/>
  </p:notesMasterIdLst>
  <p:sldIdLst>
    <p:sldId id="303" r:id="rId2"/>
    <p:sldId id="304" r:id="rId3"/>
    <p:sldId id="316" r:id="rId4"/>
    <p:sldId id="272" r:id="rId5"/>
    <p:sldId id="274" r:id="rId6"/>
    <p:sldId id="279" r:id="rId7"/>
    <p:sldId id="281" r:id="rId8"/>
    <p:sldId id="315" r:id="rId9"/>
    <p:sldId id="276" r:id="rId10"/>
    <p:sldId id="284" r:id="rId11"/>
    <p:sldId id="317" r:id="rId12"/>
    <p:sldId id="318" r:id="rId13"/>
    <p:sldId id="319" r:id="rId14"/>
    <p:sldId id="320" r:id="rId15"/>
    <p:sldId id="321" r:id="rId16"/>
    <p:sldId id="322" r:id="rId17"/>
    <p:sldId id="323" r:id="rId18"/>
    <p:sldId id="337" r:id="rId19"/>
    <p:sldId id="324" r:id="rId20"/>
    <p:sldId id="328" r:id="rId21"/>
    <p:sldId id="326" r:id="rId22"/>
    <p:sldId id="329" r:id="rId23"/>
    <p:sldId id="330" r:id="rId24"/>
    <p:sldId id="331" r:id="rId25"/>
    <p:sldId id="332" r:id="rId26"/>
    <p:sldId id="333" r:id="rId27"/>
    <p:sldId id="334" r:id="rId28"/>
    <p:sldId id="335" r:id="rId29"/>
    <p:sldId id="336" r:id="rId30"/>
  </p:sldIdLst>
  <p:sldSz cx="9906000" cy="6858000" type="A4"/>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73" userDrawn="1">
          <p15:clr>
            <a:srgbClr val="A4A3A4"/>
          </p15:clr>
        </p15:guide>
        <p15:guide id="2" pos="31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2410" autoAdjust="0"/>
  </p:normalViewPr>
  <p:slideViewPr>
    <p:cSldViewPr snapToGrid="0" showGuides="1">
      <p:cViewPr varScale="1">
        <p:scale>
          <a:sx n="66" d="100"/>
          <a:sy n="66" d="100"/>
        </p:scale>
        <p:origin x="1206" y="72"/>
      </p:cViewPr>
      <p:guideLst>
        <p:guide orient="horz" pos="2273"/>
        <p:guide pos="312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AD8651-2006-477C-A2C2-BB37EE13185C}" type="datetimeFigureOut">
              <a:rPr kumimoji="1" lang="ja-JP" altLang="en-US" smtClean="0"/>
              <a:t>2025/5/12</a:t>
            </a:fld>
            <a:endParaRPr kumimoji="1" lang="ja-JP" altLang="en-US"/>
          </a:p>
        </p:txBody>
      </p:sp>
      <p:sp>
        <p:nvSpPr>
          <p:cNvPr id="4" name="スライド イメージ プレースホルダー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A3BF37-2D7B-40C2-94CD-1D06AADA02DE}" type="slidenum">
              <a:rPr kumimoji="1" lang="ja-JP" altLang="en-US" smtClean="0"/>
              <a:t>‹#›</a:t>
            </a:fld>
            <a:endParaRPr kumimoji="1" lang="ja-JP" altLang="en-US"/>
          </a:p>
        </p:txBody>
      </p:sp>
    </p:spTree>
    <p:extLst>
      <p:ext uri="{BB962C8B-B14F-4D97-AF65-F5344CB8AC3E}">
        <p14:creationId xmlns:p14="http://schemas.microsoft.com/office/powerpoint/2010/main" val="376097016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kern="1200" dirty="0">
                <a:solidFill>
                  <a:schemeClr val="tx1"/>
                </a:solidFill>
                <a:effectLst/>
                <a:latin typeface="+mn-lt"/>
                <a:ea typeface="+mn-ea"/>
                <a:cs typeface="+mn-cs"/>
              </a:rPr>
              <a:t>(※1) McKinsey &amp; Company and Ocean Conservancy (2015)</a:t>
            </a:r>
            <a:r>
              <a:rPr lang="en-US" altLang="ja-JP" dirty="0"/>
              <a:t/>
            </a:r>
            <a:br>
              <a:rPr lang="en-US" altLang="ja-JP" dirty="0"/>
            </a:br>
            <a:r>
              <a:rPr kumimoji="1" lang="en-US" altLang="ja-JP" sz="1200" b="0" i="0" kern="1200" dirty="0">
                <a:solidFill>
                  <a:schemeClr val="tx1"/>
                </a:solidFill>
                <a:effectLst/>
                <a:latin typeface="+mn-lt"/>
                <a:ea typeface="+mn-ea"/>
                <a:cs typeface="+mn-cs"/>
              </a:rPr>
              <a:t>(※2) WORLD ECONOMIC FORUM(2016)</a:t>
            </a:r>
            <a:r>
              <a:rPr lang="en-US" altLang="ja-JP" dirty="0"/>
              <a:t/>
            </a:r>
            <a:br>
              <a:rPr lang="en-US" altLang="ja-JP" dirty="0"/>
            </a:br>
            <a:r>
              <a:rPr kumimoji="1" lang="en-US" altLang="ja-JP" sz="1200" b="0" i="0" kern="1200" dirty="0">
                <a:solidFill>
                  <a:schemeClr val="tx1"/>
                </a:solidFill>
                <a:effectLst/>
                <a:latin typeface="+mn-lt"/>
                <a:ea typeface="+mn-ea"/>
                <a:cs typeface="+mn-cs"/>
              </a:rPr>
              <a:t>(※3) World Economic Forum(2016) The New Plastics </a:t>
            </a:r>
            <a:r>
              <a:rPr kumimoji="1" lang="en-US" altLang="ja-JP" sz="1200" b="0" i="0" kern="1200" dirty="0" err="1">
                <a:solidFill>
                  <a:schemeClr val="tx1"/>
                </a:solidFill>
                <a:effectLst/>
                <a:latin typeface="+mn-lt"/>
                <a:ea typeface="+mn-ea"/>
                <a:cs typeface="+mn-cs"/>
              </a:rPr>
              <a:t>Economy:Rethinking</a:t>
            </a:r>
            <a:r>
              <a:rPr kumimoji="1" lang="en-US" altLang="ja-JP" sz="1200" b="0" i="0" kern="1200" dirty="0">
                <a:solidFill>
                  <a:schemeClr val="tx1"/>
                </a:solidFill>
                <a:effectLst/>
                <a:latin typeface="+mn-lt"/>
                <a:ea typeface="+mn-ea"/>
                <a:cs typeface="+mn-cs"/>
              </a:rPr>
              <a:t> the future of </a:t>
            </a:r>
            <a:r>
              <a:rPr kumimoji="1" lang="en-US" altLang="ja-JP" sz="1200" b="0" i="0" kern="1200" dirty="0" err="1">
                <a:solidFill>
                  <a:schemeClr val="tx1"/>
                </a:solidFill>
                <a:effectLst/>
                <a:latin typeface="+mn-lt"/>
                <a:ea typeface="+mn-ea"/>
                <a:cs typeface="+mn-cs"/>
              </a:rPr>
              <a:t>pastics</a:t>
            </a:r>
            <a:r>
              <a:rPr lang="en-US" altLang="ja-JP" dirty="0"/>
              <a:t/>
            </a:r>
            <a:br>
              <a:rPr lang="en-US" altLang="ja-JP" dirty="0"/>
            </a:br>
            <a:r>
              <a:rPr kumimoji="1" lang="en-US" altLang="ja-JP" sz="1200" b="0" i="0" kern="1200" dirty="0">
                <a:solidFill>
                  <a:schemeClr val="tx1"/>
                </a:solidFill>
                <a:effectLst/>
                <a:latin typeface="+mn-lt"/>
                <a:ea typeface="+mn-ea"/>
                <a:cs typeface="+mn-cs"/>
              </a:rPr>
              <a:t>(※4) Gall &amp; Thompson (2015)</a:t>
            </a:r>
            <a:r>
              <a:rPr lang="en-US" altLang="ja-JP" dirty="0"/>
              <a:t/>
            </a:r>
            <a:br>
              <a:rPr lang="en-US" altLang="ja-JP" dirty="0"/>
            </a:br>
            <a:r>
              <a:rPr kumimoji="1" lang="en-US" altLang="ja-JP" sz="1200" b="0" i="0" kern="1200" dirty="0">
                <a:solidFill>
                  <a:schemeClr val="tx1"/>
                </a:solidFill>
                <a:effectLst/>
                <a:latin typeface="+mn-lt"/>
                <a:ea typeface="+mn-ea"/>
                <a:cs typeface="+mn-cs"/>
              </a:rPr>
              <a:t>(※5) Schuyler, Qamar A., et al.</a:t>
            </a:r>
            <a:r>
              <a:rPr lang="en-US" altLang="ja-JP" dirty="0"/>
              <a:t/>
            </a:r>
            <a:br>
              <a:rPr lang="en-US" altLang="ja-JP" dirty="0"/>
            </a:br>
            <a:r>
              <a:rPr kumimoji="1" lang="en-US" altLang="ja-JP" sz="1200" b="0" i="0" kern="1200" dirty="0">
                <a:solidFill>
                  <a:schemeClr val="tx1"/>
                </a:solidFill>
                <a:effectLst/>
                <a:latin typeface="+mn-lt"/>
                <a:ea typeface="+mn-ea"/>
                <a:cs typeface="+mn-cs"/>
              </a:rPr>
              <a:t>(※6) Wilcox, Chris, Erik Van </a:t>
            </a:r>
            <a:r>
              <a:rPr kumimoji="1" lang="en-US" altLang="ja-JP" sz="1200" b="0" i="0" kern="1200" dirty="0" err="1">
                <a:solidFill>
                  <a:schemeClr val="tx1"/>
                </a:solidFill>
                <a:effectLst/>
                <a:latin typeface="+mn-lt"/>
                <a:ea typeface="+mn-ea"/>
                <a:cs typeface="+mn-cs"/>
              </a:rPr>
              <a:t>Sebille</a:t>
            </a:r>
            <a:r>
              <a:rPr kumimoji="1" lang="en-US" altLang="ja-JP" sz="1200" b="0" i="0" kern="1200" dirty="0">
                <a:solidFill>
                  <a:schemeClr val="tx1"/>
                </a:solidFill>
                <a:effectLst/>
                <a:latin typeface="+mn-lt"/>
                <a:ea typeface="+mn-ea"/>
                <a:cs typeface="+mn-cs"/>
              </a:rPr>
              <a:t>, and Britta Denise Hardesty. (2015)</a:t>
            </a:r>
          </a:p>
          <a:p>
            <a:endParaRPr kumimoji="1" lang="ja-JP" altLang="en-US" dirty="0"/>
          </a:p>
        </p:txBody>
      </p:sp>
      <p:sp>
        <p:nvSpPr>
          <p:cNvPr id="4" name="スライド番号プレースホルダー 3"/>
          <p:cNvSpPr>
            <a:spLocks noGrp="1"/>
          </p:cNvSpPr>
          <p:nvPr>
            <p:ph type="sldNum" sz="quarter" idx="10"/>
          </p:nvPr>
        </p:nvSpPr>
        <p:spPr/>
        <p:txBody>
          <a:bodyPr/>
          <a:lstStyle/>
          <a:p>
            <a:fld id="{6DBC8E6B-0307-43DA-8110-0914EB23B753}" type="slidenum">
              <a:rPr kumimoji="1" lang="ja-JP" altLang="en-US" smtClean="0"/>
              <a:t>17</a:t>
            </a:fld>
            <a:endParaRPr kumimoji="1" lang="ja-JP" altLang="en-US"/>
          </a:p>
        </p:txBody>
      </p:sp>
    </p:spTree>
    <p:extLst>
      <p:ext uri="{BB962C8B-B14F-4D97-AF65-F5344CB8AC3E}">
        <p14:creationId xmlns:p14="http://schemas.microsoft.com/office/powerpoint/2010/main" val="926713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238250" y="1124530"/>
            <a:ext cx="7429500" cy="2387600"/>
          </a:xfrm>
        </p:spPr>
        <p:txBody>
          <a:bodyPr anchor="b">
            <a:normAutofit/>
          </a:bodyPr>
          <a:lstStyle>
            <a:lvl1pPr algn="ctr">
              <a:defRPr sz="4875"/>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normAutofit/>
          </a:bodyPr>
          <a:lstStyle>
            <a:lvl1pPr marL="0" indent="0" algn="ctr">
              <a:buNone/>
              <a:defRPr sz="1950">
                <a:solidFill>
                  <a:schemeClr val="tx1">
                    <a:lumMod val="75000"/>
                    <a:lumOff val="25000"/>
                  </a:schemeClr>
                </a:solidFill>
              </a:defRPr>
            </a:lvl1pPr>
            <a:lvl2pPr marL="371475" indent="0" algn="ctr">
              <a:buNone/>
              <a:defRPr sz="2275"/>
            </a:lvl2pPr>
            <a:lvl3pPr marL="742950" indent="0" algn="ctr">
              <a:buNone/>
              <a:defRPr sz="1950"/>
            </a:lvl3pPr>
            <a:lvl4pPr marL="1114425" indent="0" algn="ctr">
              <a:buNone/>
              <a:defRPr sz="1625"/>
            </a:lvl4pPr>
            <a:lvl5pPr marL="1485900" indent="0" algn="ctr">
              <a:buNone/>
              <a:defRPr sz="1625"/>
            </a:lvl5pPr>
            <a:lvl6pPr marL="1857375" indent="0" algn="ctr">
              <a:buNone/>
              <a:defRPr sz="1625"/>
            </a:lvl6pPr>
            <a:lvl7pPr marL="2228850" indent="0" algn="ctr">
              <a:buNone/>
              <a:defRPr sz="1625"/>
            </a:lvl7pPr>
            <a:lvl8pPr marL="2600325" indent="0" algn="ctr">
              <a:buNone/>
              <a:defRPr sz="1625"/>
            </a:lvl8pPr>
            <a:lvl9pPr marL="2971800" indent="0" algn="ctr">
              <a:buNone/>
              <a:defRPr sz="1625"/>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DD069B03-255D-4CD7-B2CA-4198C9388E01}" type="datetimeFigureOut">
              <a:rPr kumimoji="1" lang="ja-JP" altLang="en-US" smtClean="0"/>
              <a:t>2025/5/12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563A8A3-8AEE-483B-9841-C9E253F2FDCE}" type="slidenum">
              <a:rPr kumimoji="1" lang="ja-JP" altLang="en-US" smtClean="0"/>
              <a:t>‹#›</a:t>
            </a:fld>
            <a:endParaRPr kumimoji="1" lang="ja-JP" altLang="en-US"/>
          </a:p>
        </p:txBody>
      </p:sp>
    </p:spTree>
    <p:extLst>
      <p:ext uri="{BB962C8B-B14F-4D97-AF65-F5344CB8AC3E}">
        <p14:creationId xmlns:p14="http://schemas.microsoft.com/office/powerpoint/2010/main" val="3217279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D069B03-255D-4CD7-B2CA-4198C9388E01}" type="datetimeFigureOut">
              <a:rPr kumimoji="1" lang="ja-JP" altLang="en-US" smtClean="0"/>
              <a:t>2025/5/12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563A8A3-8AEE-483B-9841-C9E253F2FDCE}" type="slidenum">
              <a:rPr kumimoji="1" lang="ja-JP" altLang="en-US" smtClean="0"/>
              <a:t>‹#›</a:t>
            </a:fld>
            <a:endParaRPr kumimoji="1" lang="ja-JP" altLang="en-US"/>
          </a:p>
        </p:txBody>
      </p:sp>
    </p:spTree>
    <p:extLst>
      <p:ext uri="{BB962C8B-B14F-4D97-AF65-F5344CB8AC3E}">
        <p14:creationId xmlns:p14="http://schemas.microsoft.com/office/powerpoint/2010/main" val="471837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1" y="360362"/>
            <a:ext cx="2135981"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681037" y="360363"/>
            <a:ext cx="6284119" cy="581183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DD069B03-255D-4CD7-B2CA-4198C9388E01}" type="datetimeFigureOut">
              <a:rPr kumimoji="1" lang="ja-JP" altLang="en-US" smtClean="0"/>
              <a:t>2025/5/12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563A8A3-8AEE-483B-9841-C9E253F2FDCE}" type="slidenum">
              <a:rPr kumimoji="1" lang="ja-JP" altLang="en-US" smtClean="0"/>
              <a:t>‹#›</a:t>
            </a:fld>
            <a:endParaRPr kumimoji="1" lang="ja-JP" altLang="en-US"/>
          </a:p>
        </p:txBody>
      </p:sp>
    </p:spTree>
    <p:extLst>
      <p:ext uri="{BB962C8B-B14F-4D97-AF65-F5344CB8AC3E}">
        <p14:creationId xmlns:p14="http://schemas.microsoft.com/office/powerpoint/2010/main" val="3318717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D069B03-255D-4CD7-B2CA-4198C9388E01}" type="datetimeFigureOut">
              <a:rPr kumimoji="1" lang="ja-JP" altLang="en-US" smtClean="0"/>
              <a:t>2025/5/12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563A8A3-8AEE-483B-9841-C9E253F2FDCE}" type="slidenum">
              <a:rPr kumimoji="1" lang="ja-JP" altLang="en-US" smtClean="0"/>
              <a:t>‹#›</a:t>
            </a:fld>
            <a:endParaRPr kumimoji="1" lang="ja-JP" altLang="en-US"/>
          </a:p>
        </p:txBody>
      </p:sp>
    </p:spTree>
    <p:extLst>
      <p:ext uri="{BB962C8B-B14F-4D97-AF65-F5344CB8AC3E}">
        <p14:creationId xmlns:p14="http://schemas.microsoft.com/office/powerpoint/2010/main" val="1634978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8" y="1712423"/>
            <a:ext cx="8543925" cy="2851208"/>
          </a:xfrm>
        </p:spPr>
        <p:txBody>
          <a:bodyPr anchor="b">
            <a:normAutofit/>
          </a:bodyPr>
          <a:lstStyle>
            <a:lvl1pPr>
              <a:defRPr sz="4875" b="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8" y="4552634"/>
            <a:ext cx="8543925" cy="1500187"/>
          </a:xfrm>
        </p:spPr>
        <p:txBody>
          <a:bodyPr anchor="t">
            <a:normAutofit/>
          </a:bodyPr>
          <a:lstStyle>
            <a:lvl1pPr marL="0" indent="0">
              <a:buNone/>
              <a:defRPr sz="1950">
                <a:solidFill>
                  <a:schemeClr val="tx1">
                    <a:lumMod val="75000"/>
                    <a:lumOff val="25000"/>
                  </a:schemeClr>
                </a:solidFill>
              </a:defRPr>
            </a:lvl1pPr>
            <a:lvl2pPr marL="371475" indent="0">
              <a:buNone/>
              <a:defRPr sz="1463">
                <a:solidFill>
                  <a:schemeClr val="tx1">
                    <a:tint val="75000"/>
                  </a:schemeClr>
                </a:solidFill>
              </a:defRPr>
            </a:lvl2pPr>
            <a:lvl3pPr marL="742950" indent="0">
              <a:buNone/>
              <a:defRPr sz="1300">
                <a:solidFill>
                  <a:schemeClr val="tx1">
                    <a:tint val="75000"/>
                  </a:schemeClr>
                </a:solidFill>
              </a:defRPr>
            </a:lvl3pPr>
            <a:lvl4pPr marL="1114425" indent="0">
              <a:buNone/>
              <a:defRPr sz="1138">
                <a:solidFill>
                  <a:schemeClr val="tx1">
                    <a:tint val="75000"/>
                  </a:schemeClr>
                </a:solidFill>
              </a:defRPr>
            </a:lvl4pPr>
            <a:lvl5pPr marL="1485900" indent="0">
              <a:buNone/>
              <a:defRPr sz="1138">
                <a:solidFill>
                  <a:schemeClr val="tx1">
                    <a:tint val="75000"/>
                  </a:schemeClr>
                </a:solidFill>
              </a:defRPr>
            </a:lvl5pPr>
            <a:lvl6pPr marL="1857375" indent="0">
              <a:buNone/>
              <a:defRPr sz="1138">
                <a:solidFill>
                  <a:schemeClr val="tx1">
                    <a:tint val="75000"/>
                  </a:schemeClr>
                </a:solidFill>
              </a:defRPr>
            </a:lvl6pPr>
            <a:lvl7pPr marL="2228850" indent="0">
              <a:buNone/>
              <a:defRPr sz="1138">
                <a:solidFill>
                  <a:schemeClr val="tx1">
                    <a:tint val="75000"/>
                  </a:schemeClr>
                </a:solidFill>
              </a:defRPr>
            </a:lvl7pPr>
            <a:lvl8pPr marL="2600325" indent="0">
              <a:buNone/>
              <a:defRPr sz="1138">
                <a:solidFill>
                  <a:schemeClr val="tx1">
                    <a:tint val="75000"/>
                  </a:schemeClr>
                </a:solidFill>
              </a:defRPr>
            </a:lvl8pPr>
            <a:lvl9pPr marL="2971800" indent="0">
              <a:buNone/>
              <a:defRPr sz="1138">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DD069B03-255D-4CD7-B2CA-4198C9388E01}" type="datetimeFigureOut">
              <a:rPr kumimoji="1" lang="ja-JP" altLang="en-US" smtClean="0"/>
              <a:t>2025/5/12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563A8A3-8AEE-483B-9841-C9E253F2FDCE}" type="slidenum">
              <a:rPr kumimoji="1" lang="ja-JP" altLang="en-US" smtClean="0"/>
              <a:t>‹#›</a:t>
            </a:fld>
            <a:endParaRPr kumimoji="1" lang="ja-JP" altLang="en-US"/>
          </a:p>
        </p:txBody>
      </p:sp>
    </p:spTree>
    <p:extLst>
      <p:ext uri="{BB962C8B-B14F-4D97-AF65-F5344CB8AC3E}">
        <p14:creationId xmlns:p14="http://schemas.microsoft.com/office/powerpoint/2010/main" val="3742049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6666" y="1828801"/>
            <a:ext cx="421005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8801"/>
            <a:ext cx="421005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DD069B03-255D-4CD7-B2CA-4198C9388E01}" type="datetimeFigureOut">
              <a:rPr kumimoji="1" lang="ja-JP" altLang="en-US" smtClean="0"/>
              <a:t>2025/5/12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563A8A3-8AEE-483B-9841-C9E253F2FDCE}" type="slidenum">
              <a:rPr kumimoji="1" lang="ja-JP" altLang="en-US" smtClean="0"/>
              <a:t>‹#›</a:t>
            </a:fld>
            <a:endParaRPr kumimoji="1" lang="ja-JP" altLang="en-US"/>
          </a:p>
        </p:txBody>
      </p:sp>
    </p:spTree>
    <p:extLst>
      <p:ext uri="{BB962C8B-B14F-4D97-AF65-F5344CB8AC3E}">
        <p14:creationId xmlns:p14="http://schemas.microsoft.com/office/powerpoint/2010/main" val="2805801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6665" y="1681851"/>
            <a:ext cx="4189413" cy="825699"/>
          </a:xfrm>
        </p:spPr>
        <p:txBody>
          <a:bodyPr anchor="b">
            <a:normAutofit/>
          </a:bodyPr>
          <a:lstStyle>
            <a:lvl1pPr marL="0" indent="0">
              <a:spcBef>
                <a:spcPts val="0"/>
              </a:spcBef>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ja-JP" altLang="en-US"/>
              <a:t>マスター テキストの書式設定</a:t>
            </a:r>
          </a:p>
        </p:txBody>
      </p:sp>
      <p:sp>
        <p:nvSpPr>
          <p:cNvPr id="4" name="Content Placeholder 3"/>
          <p:cNvSpPr>
            <a:spLocks noGrp="1"/>
          </p:cNvSpPr>
          <p:nvPr>
            <p:ph sz="half" idx="2"/>
          </p:nvPr>
        </p:nvSpPr>
        <p:spPr>
          <a:xfrm>
            <a:off x="686665" y="2507551"/>
            <a:ext cx="4189413"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851"/>
            <a:ext cx="4210051" cy="825698"/>
          </a:xfrm>
        </p:spPr>
        <p:txBody>
          <a:bodyPr anchor="b"/>
          <a:lstStyle>
            <a:lvl1pPr marL="0" indent="0">
              <a:spcBef>
                <a:spcPts val="0"/>
              </a:spcBef>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7551"/>
            <a:ext cx="4210051"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DD069B03-255D-4CD7-B2CA-4198C9388E01}" type="datetimeFigureOut">
              <a:rPr kumimoji="1" lang="ja-JP" altLang="en-US" smtClean="0"/>
              <a:t>2025/5/12</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563A8A3-8AEE-483B-9841-C9E253F2FDCE}" type="slidenum">
              <a:rPr kumimoji="1" lang="ja-JP" altLang="en-US" smtClean="0"/>
              <a:t>‹#›</a:t>
            </a:fld>
            <a:endParaRPr kumimoji="1" lang="ja-JP" altLang="en-US"/>
          </a:p>
        </p:txBody>
      </p:sp>
      <p:sp>
        <p:nvSpPr>
          <p:cNvPr id="10" name="Title 9"/>
          <p:cNvSpPr>
            <a:spLocks noGrp="1"/>
          </p:cNvSpPr>
          <p:nvPr>
            <p:ph type="title"/>
          </p:nvPr>
        </p:nvSpPr>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1785695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D069B03-255D-4CD7-B2CA-4198C9388E01}" type="datetimeFigureOut">
              <a:rPr kumimoji="1" lang="ja-JP" altLang="en-US" smtClean="0"/>
              <a:t>2025/5/12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563A8A3-8AEE-483B-9841-C9E253F2FDCE}" type="slidenum">
              <a:rPr kumimoji="1" lang="ja-JP" altLang="en-US" smtClean="0"/>
              <a:t>‹#›</a:t>
            </a:fld>
            <a:endParaRPr kumimoji="1" lang="ja-JP" altLang="en-US"/>
          </a:p>
        </p:txBody>
      </p:sp>
      <p:sp>
        <p:nvSpPr>
          <p:cNvPr id="6" name="Title 5"/>
          <p:cNvSpPr>
            <a:spLocks noGrp="1"/>
          </p:cNvSpPr>
          <p:nvPr>
            <p:ph type="title"/>
          </p:nvPr>
        </p:nvSpPr>
        <p:spPr/>
        <p:txBody>
          <a:bodyPr/>
          <a:lstStyle/>
          <a:p>
            <a:r>
              <a:rPr lang="ja-JP" altLang="en-US"/>
              <a:t>マスター タイトルの書式設定</a:t>
            </a:r>
            <a:endParaRPr lang="en-US"/>
          </a:p>
        </p:txBody>
      </p:sp>
    </p:spTree>
    <p:extLst>
      <p:ext uri="{BB962C8B-B14F-4D97-AF65-F5344CB8AC3E}">
        <p14:creationId xmlns:p14="http://schemas.microsoft.com/office/powerpoint/2010/main" val="2117574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069B03-255D-4CD7-B2CA-4198C9388E01}" type="datetimeFigureOut">
              <a:rPr kumimoji="1" lang="ja-JP" altLang="en-US" smtClean="0"/>
              <a:t>2025/5/12</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563A8A3-8AEE-483B-9841-C9E253F2FDCE}" type="slidenum">
              <a:rPr kumimoji="1" lang="ja-JP" altLang="en-US" smtClean="0"/>
              <a:t>‹#›</a:t>
            </a:fld>
            <a:endParaRPr kumimoji="1" lang="ja-JP" altLang="en-US"/>
          </a:p>
        </p:txBody>
      </p:sp>
    </p:spTree>
    <p:extLst>
      <p:ext uri="{BB962C8B-B14F-4D97-AF65-F5344CB8AC3E}">
        <p14:creationId xmlns:p14="http://schemas.microsoft.com/office/powerpoint/2010/main" val="902802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3514" y="457201"/>
            <a:ext cx="3194685" cy="1600197"/>
          </a:xfrm>
        </p:spPr>
        <p:txBody>
          <a:bodyPr anchor="b">
            <a:normAutofit/>
          </a:bodyPr>
          <a:lstStyle>
            <a:lvl1pPr>
              <a:defRPr sz="2600" b="0"/>
            </a:lvl1pPr>
          </a:lstStyle>
          <a:p>
            <a:r>
              <a:rPr lang="ja-JP" altLang="en-US"/>
              <a:t>マスター タイトルの書式設定</a:t>
            </a:r>
            <a:endParaRPr lang="en-US" dirty="0"/>
          </a:p>
        </p:txBody>
      </p:sp>
      <p:sp>
        <p:nvSpPr>
          <p:cNvPr id="3" name="Content Placeholder 2"/>
          <p:cNvSpPr>
            <a:spLocks noGrp="1"/>
          </p:cNvSpPr>
          <p:nvPr>
            <p:ph idx="1"/>
          </p:nvPr>
        </p:nvSpPr>
        <p:spPr>
          <a:xfrm>
            <a:off x="4210050" y="990600"/>
            <a:ext cx="5014913" cy="4876800"/>
          </a:xfr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3514" y="2057399"/>
            <a:ext cx="3194685" cy="3810001"/>
          </a:xfrm>
        </p:spPr>
        <p:txBody>
          <a:bodyPr>
            <a:normAutofit/>
          </a:bodyPr>
          <a:lstStyle>
            <a:lvl1pPr marL="0" indent="0">
              <a:lnSpc>
                <a:spcPct val="90000"/>
              </a:lnSpc>
              <a:buNone/>
              <a:defRPr sz="1300"/>
            </a:lvl1pPr>
            <a:lvl2pPr marL="371475" indent="0">
              <a:buNone/>
              <a:defRPr sz="975"/>
            </a:lvl2pPr>
            <a:lvl3pPr marL="742950" indent="0">
              <a:buNone/>
              <a:defRPr sz="813"/>
            </a:lvl3pPr>
            <a:lvl4pPr marL="1114425" indent="0">
              <a:buNone/>
              <a:defRPr sz="731"/>
            </a:lvl4pPr>
            <a:lvl5pPr marL="1485900" indent="0">
              <a:buNone/>
              <a:defRPr sz="731"/>
            </a:lvl5pPr>
            <a:lvl6pPr marL="1857375" indent="0">
              <a:buNone/>
              <a:defRPr sz="731"/>
            </a:lvl6pPr>
            <a:lvl7pPr marL="2228850" indent="0">
              <a:buNone/>
              <a:defRPr sz="731"/>
            </a:lvl7pPr>
            <a:lvl8pPr marL="2600325" indent="0">
              <a:buNone/>
              <a:defRPr sz="731"/>
            </a:lvl8pPr>
            <a:lvl9pPr marL="2971800" indent="0">
              <a:buNone/>
              <a:defRPr sz="731"/>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D069B03-255D-4CD7-B2CA-4198C9388E01}" type="datetimeFigureOut">
              <a:rPr kumimoji="1" lang="ja-JP" altLang="en-US" smtClean="0"/>
              <a:t>2025/5/12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563A8A3-8AEE-483B-9841-C9E253F2FDCE}" type="slidenum">
              <a:rPr kumimoji="1" lang="ja-JP" altLang="en-US" smtClean="0"/>
              <a:t>‹#›</a:t>
            </a:fld>
            <a:endParaRPr kumimoji="1" lang="ja-JP" altLang="en-US"/>
          </a:p>
        </p:txBody>
      </p:sp>
    </p:spTree>
    <p:extLst>
      <p:ext uri="{BB962C8B-B14F-4D97-AF65-F5344CB8AC3E}">
        <p14:creationId xmlns:p14="http://schemas.microsoft.com/office/powerpoint/2010/main" val="1500132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3514" y="457200"/>
            <a:ext cx="3194685" cy="1600200"/>
          </a:xfrm>
        </p:spPr>
        <p:txBody>
          <a:bodyPr anchor="b">
            <a:normAutofit/>
          </a:bodyPr>
          <a:lstStyle>
            <a:lvl1pPr>
              <a:defRPr sz="2600" b="0"/>
            </a:lvl1pPr>
          </a:lstStyle>
          <a:p>
            <a:r>
              <a:rPr lang="ja-JP" altLang="en-US"/>
              <a:t>マスター タイトルの書式設定</a:t>
            </a:r>
            <a:endParaRPr lang="en-US" dirty="0"/>
          </a:p>
        </p:txBody>
      </p:sp>
      <p:sp>
        <p:nvSpPr>
          <p:cNvPr id="3" name="Picture Placeholder 2"/>
          <p:cNvSpPr>
            <a:spLocks noGrp="1"/>
          </p:cNvSpPr>
          <p:nvPr>
            <p:ph type="pic" idx="1"/>
          </p:nvPr>
        </p:nvSpPr>
        <p:spPr>
          <a:xfrm>
            <a:off x="4210050" y="990600"/>
            <a:ext cx="5014913" cy="4876800"/>
          </a:xfrm>
        </p:spPr>
        <p:txBody>
          <a:bodyPr/>
          <a:lstStyle>
            <a:lvl1pPr marL="0" indent="0">
              <a:buNone/>
              <a:defRPr sz="2600"/>
            </a:lvl1pPr>
            <a:lvl2pPr marL="371475" indent="0">
              <a:buNone/>
              <a:defRPr sz="2275"/>
            </a:lvl2pPr>
            <a:lvl3pPr marL="742950" indent="0">
              <a:buNone/>
              <a:defRPr sz="1950"/>
            </a:lvl3pPr>
            <a:lvl4pPr marL="1114425" indent="0">
              <a:buNone/>
              <a:defRPr sz="1625"/>
            </a:lvl4pPr>
            <a:lvl5pPr marL="1485900" indent="0">
              <a:buNone/>
              <a:defRPr sz="1625"/>
            </a:lvl5pPr>
            <a:lvl6pPr marL="1857375" indent="0">
              <a:buNone/>
              <a:defRPr sz="1625"/>
            </a:lvl6pPr>
            <a:lvl7pPr marL="2228850" indent="0">
              <a:buNone/>
              <a:defRPr sz="1625"/>
            </a:lvl7pPr>
            <a:lvl8pPr marL="2600325" indent="0">
              <a:buNone/>
              <a:defRPr sz="1625"/>
            </a:lvl8pPr>
            <a:lvl9pPr marL="2971800" indent="0">
              <a:buNone/>
              <a:defRPr sz="1625"/>
            </a:lvl9pPr>
          </a:lstStyle>
          <a:p>
            <a:r>
              <a:rPr lang="ja-JP" altLang="en-US"/>
              <a:t>図を追加</a:t>
            </a:r>
            <a:endParaRPr lang="en-US" dirty="0"/>
          </a:p>
        </p:txBody>
      </p:sp>
      <p:sp>
        <p:nvSpPr>
          <p:cNvPr id="4" name="Text Placeholder 3"/>
          <p:cNvSpPr>
            <a:spLocks noGrp="1"/>
          </p:cNvSpPr>
          <p:nvPr>
            <p:ph type="body" sz="half" idx="2"/>
          </p:nvPr>
        </p:nvSpPr>
        <p:spPr>
          <a:xfrm>
            <a:off x="683514" y="2057400"/>
            <a:ext cx="3194685" cy="3810000"/>
          </a:xfrm>
        </p:spPr>
        <p:txBody>
          <a:bodyPr>
            <a:normAutofit/>
          </a:bodyPr>
          <a:lstStyle>
            <a:lvl1pPr marL="0" indent="0">
              <a:lnSpc>
                <a:spcPct val="90000"/>
              </a:lnSpc>
              <a:buNone/>
              <a:defRPr sz="1300"/>
            </a:lvl1pPr>
            <a:lvl2pPr marL="371475" indent="0">
              <a:buNone/>
              <a:defRPr sz="975"/>
            </a:lvl2pPr>
            <a:lvl3pPr marL="742950" indent="0">
              <a:buNone/>
              <a:defRPr sz="813"/>
            </a:lvl3pPr>
            <a:lvl4pPr marL="1114425" indent="0">
              <a:buNone/>
              <a:defRPr sz="731"/>
            </a:lvl4pPr>
            <a:lvl5pPr marL="1485900" indent="0">
              <a:buNone/>
              <a:defRPr sz="731"/>
            </a:lvl5pPr>
            <a:lvl6pPr marL="1857375" indent="0">
              <a:buNone/>
              <a:defRPr sz="731"/>
            </a:lvl6pPr>
            <a:lvl7pPr marL="2228850" indent="0">
              <a:buNone/>
              <a:defRPr sz="731"/>
            </a:lvl7pPr>
            <a:lvl8pPr marL="2600325" indent="0">
              <a:buNone/>
              <a:defRPr sz="731"/>
            </a:lvl8pPr>
            <a:lvl9pPr marL="2971800" indent="0">
              <a:buNone/>
              <a:defRPr sz="731"/>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D069B03-255D-4CD7-B2CA-4198C9388E01}" type="datetimeFigureOut">
              <a:rPr kumimoji="1" lang="ja-JP" altLang="en-US" smtClean="0"/>
              <a:t>2025/5/12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563A8A3-8AEE-483B-9841-C9E253F2FDCE}" type="slidenum">
              <a:rPr kumimoji="1" lang="ja-JP" altLang="en-US" smtClean="0"/>
              <a:t>‹#›</a:t>
            </a:fld>
            <a:endParaRPr kumimoji="1" lang="ja-JP" altLang="en-US"/>
          </a:p>
        </p:txBody>
      </p:sp>
    </p:spTree>
    <p:extLst>
      <p:ext uri="{BB962C8B-B14F-4D97-AF65-F5344CB8AC3E}">
        <p14:creationId xmlns:p14="http://schemas.microsoft.com/office/powerpoint/2010/main" val="212059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6666" y="365760"/>
            <a:ext cx="8543925" cy="132556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6666" y="1828801"/>
            <a:ext cx="8543925" cy="435133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1"/>
            <a:ext cx="2228850" cy="365125"/>
          </a:xfrm>
          <a:prstGeom prst="rect">
            <a:avLst/>
          </a:prstGeom>
        </p:spPr>
        <p:txBody>
          <a:bodyPr vert="horz" lIns="91440" tIns="45720" rIns="91440" bIns="45720" rtlCol="0" anchor="ctr"/>
          <a:lstStyle>
            <a:lvl1pPr algn="l">
              <a:defRPr sz="894">
                <a:solidFill>
                  <a:schemeClr val="tx1">
                    <a:lumMod val="65000"/>
                    <a:lumOff val="35000"/>
                  </a:schemeClr>
                </a:solidFill>
              </a:defRPr>
            </a:lvl1pPr>
          </a:lstStyle>
          <a:p>
            <a:fld id="{DD069B03-255D-4CD7-B2CA-4198C9388E01}" type="datetimeFigureOut">
              <a:rPr kumimoji="1" lang="ja-JP" altLang="en-US" smtClean="0"/>
              <a:t>2025/5/12</a:t>
            </a:fld>
            <a:endParaRPr kumimoji="1" lang="ja-JP" altLang="en-US"/>
          </a:p>
        </p:txBody>
      </p:sp>
      <p:sp>
        <p:nvSpPr>
          <p:cNvPr id="5" name="Footer Placeholder 4"/>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894">
                <a:solidFill>
                  <a:schemeClr val="tx1">
                    <a:lumMod val="65000"/>
                    <a:lumOff val="35000"/>
                  </a:schemeClr>
                </a:solidFill>
              </a:defRPr>
            </a:lvl1pPr>
          </a:lstStyle>
          <a:p>
            <a:endParaRPr kumimoji="1" lang="ja-JP" altLang="en-US"/>
          </a:p>
        </p:txBody>
      </p:sp>
      <p:sp>
        <p:nvSpPr>
          <p:cNvPr id="6" name="Slide Number Placeholder 5"/>
          <p:cNvSpPr>
            <a:spLocks noGrp="1"/>
          </p:cNvSpPr>
          <p:nvPr>
            <p:ph type="sldNum" sz="quarter" idx="4"/>
          </p:nvPr>
        </p:nvSpPr>
        <p:spPr>
          <a:xfrm>
            <a:off x="7001741" y="6356351"/>
            <a:ext cx="2228850" cy="365125"/>
          </a:xfrm>
          <a:prstGeom prst="rect">
            <a:avLst/>
          </a:prstGeom>
        </p:spPr>
        <p:txBody>
          <a:bodyPr vert="horz" lIns="91440" tIns="45720" rIns="91440" bIns="45720" rtlCol="0" anchor="ctr"/>
          <a:lstStyle>
            <a:lvl1pPr algn="r">
              <a:defRPr sz="894">
                <a:solidFill>
                  <a:schemeClr val="tx1">
                    <a:tint val="75000"/>
                  </a:schemeClr>
                </a:solidFill>
              </a:defRPr>
            </a:lvl1pPr>
          </a:lstStyle>
          <a:p>
            <a:fld id="{0563A8A3-8AEE-483B-9841-C9E253F2FDCE}" type="slidenum">
              <a:rPr kumimoji="1" lang="ja-JP" altLang="en-US" smtClean="0"/>
              <a:t>‹#›</a:t>
            </a:fld>
            <a:endParaRPr kumimoji="1" lang="ja-JP" altLang="en-US"/>
          </a:p>
        </p:txBody>
      </p:sp>
    </p:spTree>
    <p:extLst>
      <p:ext uri="{BB962C8B-B14F-4D97-AF65-F5344CB8AC3E}">
        <p14:creationId xmlns:p14="http://schemas.microsoft.com/office/powerpoint/2010/main" val="265077435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p:titleStyle>
    <p:bodyStyle>
      <a:lvl1pPr marL="185738" indent="-185738" algn="l" defTabSz="742950" rtl="0" eaLnBrk="1" latinLnBrk="0" hangingPunct="1">
        <a:lnSpc>
          <a:spcPct val="90000"/>
        </a:lnSpc>
        <a:spcBef>
          <a:spcPts val="813"/>
        </a:spcBef>
        <a:buFont typeface="Wingdings 2" pitchFamily="18" charset="2"/>
        <a:buChar char=""/>
        <a:defRPr kumimoji="1"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Wingdings 2" pitchFamily="18" charset="2"/>
        <a:buChar char=""/>
        <a:defRPr kumimoji="1"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Wingdings 2" pitchFamily="18" charset="2"/>
        <a:buChar char=""/>
        <a:defRPr kumimoji="1"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Wingdings 2" pitchFamily="18" charset="2"/>
        <a:buChar char=""/>
        <a:defRPr kumimoji="1"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Wingdings 2" pitchFamily="18" charset="2"/>
        <a:buChar char=""/>
        <a:defRPr kumimoji="1" sz="1463" kern="1200">
          <a:solidFill>
            <a:schemeClr val="tx1"/>
          </a:solidFill>
          <a:latin typeface="+mn-lt"/>
          <a:ea typeface="+mn-ea"/>
          <a:cs typeface="+mn-cs"/>
        </a:defRPr>
      </a:lvl5pPr>
      <a:lvl6pPr marL="2043113" indent="-185738" algn="l" defTabSz="742950" rtl="0" eaLnBrk="1" latinLnBrk="0" hangingPunct="1">
        <a:spcBef>
          <a:spcPct val="20000"/>
        </a:spcBef>
        <a:buFont typeface="Wingdings 2" pitchFamily="18" charset="2"/>
        <a:buChar char=""/>
        <a:defRPr kumimoji="1" sz="1463" kern="1200">
          <a:solidFill>
            <a:schemeClr val="tx1"/>
          </a:solidFill>
          <a:latin typeface="+mn-lt"/>
          <a:ea typeface="+mn-ea"/>
          <a:cs typeface="+mn-cs"/>
        </a:defRPr>
      </a:lvl6pPr>
      <a:lvl7pPr marL="2414588" indent="-185738" algn="l" defTabSz="742950" rtl="0" eaLnBrk="1" latinLnBrk="0" hangingPunct="1">
        <a:spcBef>
          <a:spcPct val="20000"/>
        </a:spcBef>
        <a:buFont typeface="Wingdings 2" pitchFamily="18" charset="2"/>
        <a:buChar char=""/>
        <a:defRPr kumimoji="1" sz="1463" kern="1200">
          <a:solidFill>
            <a:schemeClr val="tx1"/>
          </a:solidFill>
          <a:latin typeface="+mn-lt"/>
          <a:ea typeface="+mn-ea"/>
          <a:cs typeface="+mn-cs"/>
        </a:defRPr>
      </a:lvl7pPr>
      <a:lvl8pPr marL="2786063" indent="-185738" algn="l" defTabSz="742950" rtl="0" eaLnBrk="1" latinLnBrk="0" hangingPunct="1">
        <a:spcBef>
          <a:spcPct val="20000"/>
        </a:spcBef>
        <a:buFont typeface="Wingdings 2" pitchFamily="18" charset="2"/>
        <a:buChar char=""/>
        <a:defRPr kumimoji="1" sz="1463" kern="1200">
          <a:solidFill>
            <a:schemeClr val="tx1"/>
          </a:solidFill>
          <a:latin typeface="+mn-lt"/>
          <a:ea typeface="+mn-ea"/>
          <a:cs typeface="+mn-cs"/>
        </a:defRPr>
      </a:lvl8pPr>
      <a:lvl9pPr marL="3157538" indent="-185738" algn="l" defTabSz="742950" rtl="0" eaLnBrk="1" latinLnBrk="0" hangingPunct="1">
        <a:spcBef>
          <a:spcPct val="20000"/>
        </a:spcBef>
        <a:buFont typeface="Wingdings 2" pitchFamily="18" charset="2"/>
        <a:buChar char=""/>
        <a:defRPr kumimoji="1" sz="1463" kern="1200">
          <a:solidFill>
            <a:schemeClr val="tx1"/>
          </a:solidFill>
          <a:latin typeface="+mn-lt"/>
          <a:ea typeface="+mn-ea"/>
          <a:cs typeface="+mn-cs"/>
        </a:defRPr>
      </a:lvl9pPr>
    </p:bodyStyle>
    <p:otherStyle>
      <a:defPPr>
        <a:defRPr lang="en-US"/>
      </a:defPPr>
      <a:lvl1pPr marL="0" algn="l" defTabSz="742950" rtl="0" eaLnBrk="1" latinLnBrk="0" hangingPunct="1">
        <a:defRPr kumimoji="1" sz="1463" kern="1200">
          <a:solidFill>
            <a:schemeClr val="tx1"/>
          </a:solidFill>
          <a:latin typeface="+mn-lt"/>
          <a:ea typeface="+mn-ea"/>
          <a:cs typeface="+mn-cs"/>
        </a:defRPr>
      </a:lvl1pPr>
      <a:lvl2pPr marL="371475" algn="l" defTabSz="742950" rtl="0" eaLnBrk="1" latinLnBrk="0" hangingPunct="1">
        <a:defRPr kumimoji="1" sz="1463" kern="1200">
          <a:solidFill>
            <a:schemeClr val="tx1"/>
          </a:solidFill>
          <a:latin typeface="+mn-lt"/>
          <a:ea typeface="+mn-ea"/>
          <a:cs typeface="+mn-cs"/>
        </a:defRPr>
      </a:lvl2pPr>
      <a:lvl3pPr marL="742950" algn="l" defTabSz="742950" rtl="0" eaLnBrk="1" latinLnBrk="0" hangingPunct="1">
        <a:defRPr kumimoji="1" sz="1463" kern="1200">
          <a:solidFill>
            <a:schemeClr val="tx1"/>
          </a:solidFill>
          <a:latin typeface="+mn-lt"/>
          <a:ea typeface="+mn-ea"/>
          <a:cs typeface="+mn-cs"/>
        </a:defRPr>
      </a:lvl3pPr>
      <a:lvl4pPr marL="1114425" algn="l" defTabSz="742950" rtl="0" eaLnBrk="1" latinLnBrk="0" hangingPunct="1">
        <a:defRPr kumimoji="1" sz="1463" kern="1200">
          <a:solidFill>
            <a:schemeClr val="tx1"/>
          </a:solidFill>
          <a:latin typeface="+mn-lt"/>
          <a:ea typeface="+mn-ea"/>
          <a:cs typeface="+mn-cs"/>
        </a:defRPr>
      </a:lvl4pPr>
      <a:lvl5pPr marL="1485900" algn="l" defTabSz="742950" rtl="0" eaLnBrk="1" latinLnBrk="0" hangingPunct="1">
        <a:defRPr kumimoji="1" sz="1463" kern="1200">
          <a:solidFill>
            <a:schemeClr val="tx1"/>
          </a:solidFill>
          <a:latin typeface="+mn-lt"/>
          <a:ea typeface="+mn-ea"/>
          <a:cs typeface="+mn-cs"/>
        </a:defRPr>
      </a:lvl5pPr>
      <a:lvl6pPr marL="1857375" algn="l" defTabSz="742950" rtl="0" eaLnBrk="1" latinLnBrk="0" hangingPunct="1">
        <a:defRPr kumimoji="1" sz="1463" kern="1200">
          <a:solidFill>
            <a:schemeClr val="tx1"/>
          </a:solidFill>
          <a:latin typeface="+mn-lt"/>
          <a:ea typeface="+mn-ea"/>
          <a:cs typeface="+mn-cs"/>
        </a:defRPr>
      </a:lvl6pPr>
      <a:lvl7pPr marL="2228850" algn="l" defTabSz="742950" rtl="0" eaLnBrk="1" latinLnBrk="0" hangingPunct="1">
        <a:defRPr kumimoji="1" sz="1463" kern="1200">
          <a:solidFill>
            <a:schemeClr val="tx1"/>
          </a:solidFill>
          <a:latin typeface="+mn-lt"/>
          <a:ea typeface="+mn-ea"/>
          <a:cs typeface="+mn-cs"/>
        </a:defRPr>
      </a:lvl7pPr>
      <a:lvl8pPr marL="2600325" algn="l" defTabSz="742950" rtl="0" eaLnBrk="1" latinLnBrk="0" hangingPunct="1">
        <a:defRPr kumimoji="1" sz="1463" kern="1200">
          <a:solidFill>
            <a:schemeClr val="tx1"/>
          </a:solidFill>
          <a:latin typeface="+mn-lt"/>
          <a:ea typeface="+mn-ea"/>
          <a:cs typeface="+mn-cs"/>
        </a:defRPr>
      </a:lvl8pPr>
      <a:lvl9pPr marL="2971800" algn="l" defTabSz="742950" rtl="0" eaLnBrk="1" latinLnBrk="0" hangingPunct="1">
        <a:defRPr kumimoji="1" sz="146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gif"/><Relationship Id="rId1" Type="http://schemas.openxmlformats.org/officeDocument/2006/relationships/slideLayout" Target="../slideLayouts/slideLayout7.xml"/><Relationship Id="rId5" Type="http://schemas.openxmlformats.org/officeDocument/2006/relationships/image" Target="../media/image16.gif"/><Relationship Id="rId4" Type="http://schemas.openxmlformats.org/officeDocument/2006/relationships/image" Target="../media/image15.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596349" y="1124530"/>
            <a:ext cx="8892208" cy="2387600"/>
          </a:xfrm>
        </p:spPr>
        <p:txBody>
          <a:bodyPr/>
          <a:lstStyle/>
          <a:p>
            <a:r>
              <a:rPr lang="ja-JP" altLang="en-US" dirty="0"/>
              <a:t>１２　さまざまなプラスチック　</a:t>
            </a:r>
            <a:br>
              <a:rPr lang="ja-JP" altLang="en-US" dirty="0"/>
            </a:br>
            <a:endParaRPr kumimoji="1" lang="ja-JP" altLang="en-US" dirty="0"/>
          </a:p>
        </p:txBody>
      </p:sp>
      <p:sp>
        <p:nvSpPr>
          <p:cNvPr id="3" name="サブタイトル 2"/>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3904102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89570" y="0"/>
            <a:ext cx="8543925" cy="1325563"/>
          </a:xfrm>
        </p:spPr>
        <p:txBody>
          <a:bodyPr/>
          <a:lstStyle/>
          <a:p>
            <a:pPr>
              <a:spcAft>
                <a:spcPts val="0"/>
              </a:spcAft>
            </a:pPr>
            <a:r>
              <a:rPr lang="ja-JP" altLang="ja-JP" sz="3600" kern="100" dirty="0" smtClean="0"/>
              <a:t>ポリエチレンテレフタ</a:t>
            </a:r>
            <a:r>
              <a:rPr lang="ja-JP" altLang="en-US" sz="3600" kern="100" dirty="0" smtClean="0"/>
              <a:t>ラ</a:t>
            </a:r>
            <a:r>
              <a:rPr lang="ja-JP" altLang="ja-JP" sz="3600" kern="100" dirty="0" smtClean="0"/>
              <a:t>ート</a:t>
            </a:r>
            <a:r>
              <a:rPr lang="ja-JP" altLang="ja-JP" sz="3600" kern="100" dirty="0"/>
              <a:t>（</a:t>
            </a:r>
            <a:r>
              <a:rPr lang="en-US" altLang="ja-JP" sz="3600" kern="100" dirty="0">
                <a:latin typeface="+mn-ea"/>
                <a:ea typeface="+mn-ea"/>
              </a:rPr>
              <a:t>PET</a:t>
            </a:r>
            <a:r>
              <a:rPr lang="ja-JP" altLang="ja-JP" sz="3600" kern="100" dirty="0"/>
              <a:t>）</a:t>
            </a:r>
            <a:endParaRPr lang="ja-JP" altLang="ja-JP" sz="3600" kern="100" dirty="0">
              <a:latin typeface="Century Old Style Std"/>
              <a:ea typeface="ＭＳ 明朝" panose="02020609040205080304" pitchFamily="17" charset="-128"/>
              <a:cs typeface="Times New Roman" panose="02020603050405020304" pitchFamily="18" charset="0"/>
            </a:endParaRPr>
          </a:p>
        </p:txBody>
      </p:sp>
      <p:sp>
        <p:nvSpPr>
          <p:cNvPr id="3" name="コンテンツ プレースホルダー 2"/>
          <p:cNvSpPr>
            <a:spLocks noGrp="1"/>
          </p:cNvSpPr>
          <p:nvPr>
            <p:ph idx="1"/>
          </p:nvPr>
        </p:nvSpPr>
        <p:spPr>
          <a:xfrm>
            <a:off x="375306" y="1325563"/>
            <a:ext cx="8222284" cy="4023360"/>
          </a:xfrm>
        </p:spPr>
        <p:txBody>
          <a:bodyPr>
            <a:normAutofit/>
          </a:bodyPr>
          <a:lstStyle/>
          <a:p>
            <a:pPr algn="just">
              <a:spcAft>
                <a:spcPts val="0"/>
              </a:spcAft>
            </a:pPr>
            <a:r>
              <a:rPr lang="ja-JP" altLang="en-US" dirty="0"/>
              <a:t>用途　</a:t>
            </a:r>
            <a:r>
              <a:rPr lang="ja-JP" altLang="ja-JP" sz="2400" kern="100" dirty="0"/>
              <a:t>ペットボトル，飲料用カップ</a:t>
            </a:r>
            <a:endParaRPr lang="ja-JP" altLang="ja-JP" sz="2400" kern="100" dirty="0">
              <a:latin typeface="Century Old Style Std"/>
              <a:ea typeface="ＭＳ 明朝" panose="02020609040205080304" pitchFamily="17" charset="-128"/>
              <a:cs typeface="Times New Roman" panose="02020603050405020304" pitchFamily="18" charset="0"/>
            </a:endParaRPr>
          </a:p>
          <a:p>
            <a:pPr marL="0" indent="0">
              <a:buNone/>
            </a:pPr>
            <a:endParaRPr lang="en-US" altLang="ja-JP" dirty="0"/>
          </a:p>
          <a:p>
            <a:pPr algn="just"/>
            <a:r>
              <a:rPr kumimoji="1" lang="ja-JP" altLang="en-US" dirty="0"/>
              <a:t>性質　</a:t>
            </a:r>
            <a:r>
              <a:rPr lang="en-US" altLang="ja-JP" sz="2400" kern="100" dirty="0" err="1"/>
              <a:t>透明</a:t>
            </a:r>
            <a:r>
              <a:rPr lang="ja-JP" altLang="ja-JP" sz="2400" kern="100" dirty="0"/>
              <a:t>で圧力に強い。</a:t>
            </a:r>
            <a:endParaRPr lang="ja-JP" altLang="ja-JP" sz="2400" kern="100" dirty="0">
              <a:latin typeface="Century Old Style Std"/>
              <a:ea typeface="ＭＳ 明朝" panose="02020609040205080304" pitchFamily="17" charset="-128"/>
              <a:cs typeface="Times New Roman" panose="02020603050405020304" pitchFamily="18" charset="0"/>
            </a:endParaRPr>
          </a:p>
          <a:p>
            <a:pPr marL="0" indent="0" algn="just">
              <a:spcAft>
                <a:spcPts val="0"/>
              </a:spcAft>
              <a:buNone/>
            </a:pPr>
            <a:endParaRPr kumimoji="1" lang="en-US" altLang="ja-JP" dirty="0"/>
          </a:p>
          <a:p>
            <a:r>
              <a:rPr lang="ja-JP" altLang="en-US" dirty="0"/>
              <a:t>合成方法　</a:t>
            </a:r>
            <a:r>
              <a:rPr lang="ja-JP" altLang="en-US" dirty="0">
                <a:solidFill>
                  <a:srgbClr val="FF0000"/>
                </a:solidFill>
              </a:rPr>
              <a:t>縮合</a:t>
            </a:r>
            <a:r>
              <a:rPr lang="ja-JP" altLang="en-US" dirty="0"/>
              <a:t>重合</a:t>
            </a:r>
            <a:endParaRPr kumimoji="1" lang="ja-JP" altLang="en-US" dirty="0"/>
          </a:p>
        </p:txBody>
      </p:sp>
      <p:pic>
        <p:nvPicPr>
          <p:cNvPr id="4" name="図 3"/>
          <p:cNvPicPr>
            <a:picLocks noChangeAspect="1"/>
          </p:cNvPicPr>
          <p:nvPr/>
        </p:nvPicPr>
        <p:blipFill>
          <a:blip r:embed="rId2"/>
          <a:stretch>
            <a:fillRect/>
          </a:stretch>
        </p:blipFill>
        <p:spPr>
          <a:xfrm>
            <a:off x="2356091" y="4452387"/>
            <a:ext cx="1669361" cy="1669361"/>
          </a:xfrm>
          <a:prstGeom prst="rect">
            <a:avLst/>
          </a:prstGeom>
        </p:spPr>
      </p:pic>
      <p:pic>
        <p:nvPicPr>
          <p:cNvPr id="5" name="図 4"/>
          <p:cNvPicPr>
            <a:picLocks noChangeAspect="1"/>
          </p:cNvPicPr>
          <p:nvPr/>
        </p:nvPicPr>
        <p:blipFill>
          <a:blip r:embed="rId3"/>
          <a:stretch>
            <a:fillRect/>
          </a:stretch>
        </p:blipFill>
        <p:spPr>
          <a:xfrm>
            <a:off x="5881914" y="2458911"/>
            <a:ext cx="3629025" cy="4325669"/>
          </a:xfrm>
          <a:prstGeom prst="rect">
            <a:avLst/>
          </a:prstGeom>
        </p:spPr>
      </p:pic>
      <p:grpSp>
        <p:nvGrpSpPr>
          <p:cNvPr id="6" name="グループ化 5"/>
          <p:cNvGrpSpPr/>
          <p:nvPr/>
        </p:nvGrpSpPr>
        <p:grpSpPr>
          <a:xfrm>
            <a:off x="682197" y="4439936"/>
            <a:ext cx="1395757" cy="1817973"/>
            <a:chOff x="6560483" y="981765"/>
            <a:chExt cx="1395757" cy="1817973"/>
          </a:xfrm>
        </p:grpSpPr>
        <p:pic>
          <p:nvPicPr>
            <p:cNvPr id="8" name="図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0483" y="981765"/>
              <a:ext cx="1362075"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テキスト ボックス 8"/>
            <p:cNvSpPr txBox="1"/>
            <p:nvPr/>
          </p:nvSpPr>
          <p:spPr>
            <a:xfrm>
              <a:off x="6594166" y="2338073"/>
              <a:ext cx="1362074" cy="461665"/>
            </a:xfrm>
            <a:prstGeom prst="rect">
              <a:avLst/>
            </a:prstGeom>
            <a:solidFill>
              <a:schemeClr val="bg1"/>
            </a:solidFill>
          </p:spPr>
          <p:txBody>
            <a:bodyPr wrap="square" rtlCol="0">
              <a:spAutoFit/>
            </a:bodyPr>
            <a:lstStyle/>
            <a:p>
              <a:pPr algn="ctr"/>
              <a:r>
                <a:rPr kumimoji="1" lang="ja-JP" altLang="en-US" sz="2400" b="1" dirty="0"/>
                <a:t>ＰＥＴ</a:t>
              </a:r>
            </a:p>
          </p:txBody>
        </p:sp>
      </p:grpSp>
    </p:spTree>
    <p:extLst>
      <p:ext uri="{BB962C8B-B14F-4D97-AF65-F5344CB8AC3E}">
        <p14:creationId xmlns:p14="http://schemas.microsoft.com/office/powerpoint/2010/main" val="3792111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12495" y="1021594"/>
            <a:ext cx="8543925" cy="1325562"/>
          </a:xfrm>
        </p:spPr>
        <p:txBody>
          <a:bodyPr>
            <a:normAutofit/>
          </a:bodyPr>
          <a:lstStyle/>
          <a:p>
            <a:r>
              <a:rPr lang="ja-JP" altLang="en-US" dirty="0"/>
              <a:t>①三角の</a:t>
            </a:r>
            <a:r>
              <a:rPr lang="en-US" altLang="ja-JP" dirty="0">
                <a:latin typeface="+mn-ea"/>
                <a:ea typeface="+mn-ea"/>
              </a:rPr>
              <a:t>PET</a:t>
            </a:r>
            <a:r>
              <a:rPr lang="ja-JP" altLang="en-US" dirty="0"/>
              <a:t>マークの矢印の意味</a:t>
            </a:r>
            <a:r>
              <a:rPr lang="en-US" altLang="ja-JP" dirty="0"/>
              <a:t/>
            </a:r>
            <a:br>
              <a:rPr lang="en-US" altLang="ja-JP" dirty="0"/>
            </a:br>
            <a:endParaRPr kumimoji="1" lang="ja-JP" altLang="en-US" dirty="0"/>
          </a:p>
        </p:txBody>
      </p:sp>
      <p:sp>
        <p:nvSpPr>
          <p:cNvPr id="3" name="コンテンツ プレースホルダー 2"/>
          <p:cNvSpPr>
            <a:spLocks noGrp="1"/>
          </p:cNvSpPr>
          <p:nvPr>
            <p:ph idx="1"/>
          </p:nvPr>
        </p:nvSpPr>
        <p:spPr/>
        <p:txBody>
          <a:bodyPr/>
          <a:lstStyle/>
          <a:p>
            <a:r>
              <a:rPr lang="ja-JP" altLang="en-US" dirty="0"/>
              <a:t>三角マークの矢印はリサイクルを意味しています。</a:t>
            </a:r>
            <a:endParaRPr lang="en-US" altLang="ja-JP" dirty="0"/>
          </a:p>
          <a:p>
            <a:pPr marL="0" indent="0">
              <a:buNone/>
            </a:pPr>
            <a:r>
              <a:rPr lang="ja-JP" altLang="en-US" dirty="0"/>
              <a:t>　資源有効利用促進法に基づく政令により、指定された</a:t>
            </a:r>
            <a:r>
              <a:rPr lang="en-US" altLang="ja-JP" dirty="0"/>
              <a:t>PET</a:t>
            </a:r>
            <a:r>
              <a:rPr lang="ja-JP" altLang="en-US" dirty="0"/>
              <a:t>容器を類似の物品と分別して回収し、再生資源として利用するために表示が義務付けられています。</a:t>
            </a:r>
            <a:endParaRPr lang="en-US" altLang="ja-JP" dirty="0"/>
          </a:p>
        </p:txBody>
      </p:sp>
      <p:pic>
        <p:nvPicPr>
          <p:cNvPr id="1026" name="Picture 2" descr="https://www.petbottle-rec.gr.jp/qanda/img/qa10_img_0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3496" y="4109537"/>
            <a:ext cx="2002528" cy="2467404"/>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80874" y="0"/>
            <a:ext cx="9236824" cy="584775"/>
          </a:xfrm>
          <a:prstGeom prst="rect">
            <a:avLst/>
          </a:prstGeom>
          <a:noFill/>
        </p:spPr>
        <p:txBody>
          <a:bodyPr wrap="none" rtlCol="0">
            <a:spAutoFit/>
          </a:bodyPr>
          <a:lstStyle/>
          <a:p>
            <a:r>
              <a:rPr lang="ja-JP" altLang="en-US" sz="3200" dirty="0"/>
              <a:t>２</a:t>
            </a:r>
            <a:r>
              <a:rPr kumimoji="1" lang="ja-JP" altLang="en-US" sz="3200" dirty="0"/>
              <a:t>．容器包装プラスチックのリサイクルについて知ろう</a:t>
            </a:r>
          </a:p>
        </p:txBody>
      </p:sp>
    </p:spTree>
    <p:extLst>
      <p:ext uri="{BB962C8B-B14F-4D97-AF65-F5344CB8AC3E}">
        <p14:creationId xmlns:p14="http://schemas.microsoft.com/office/powerpoint/2010/main" val="36491134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5103" y="394788"/>
            <a:ext cx="8543925" cy="1325562"/>
          </a:xfrm>
        </p:spPr>
        <p:txBody>
          <a:bodyPr>
            <a:normAutofit/>
          </a:bodyPr>
          <a:lstStyle/>
          <a:p>
            <a:r>
              <a:rPr lang="ja-JP" altLang="en-US" dirty="0"/>
              <a:t>②数字の“１”の意味</a:t>
            </a:r>
            <a:r>
              <a:rPr lang="en-US" altLang="ja-JP" dirty="0"/>
              <a:t/>
            </a:r>
            <a:br>
              <a:rPr lang="en-US" altLang="ja-JP" dirty="0"/>
            </a:br>
            <a:endParaRPr kumimoji="1" lang="ja-JP" altLang="en-US" dirty="0"/>
          </a:p>
        </p:txBody>
      </p:sp>
      <p:sp>
        <p:nvSpPr>
          <p:cNvPr id="3" name="コンテンツ プレースホルダー 2"/>
          <p:cNvSpPr>
            <a:spLocks noGrp="1"/>
          </p:cNvSpPr>
          <p:nvPr>
            <p:ph idx="1"/>
          </p:nvPr>
        </p:nvSpPr>
        <p:spPr>
          <a:xfrm>
            <a:off x="375103" y="1494728"/>
            <a:ext cx="4395680" cy="5038593"/>
          </a:xfrm>
        </p:spPr>
        <p:txBody>
          <a:bodyPr>
            <a:normAutofit/>
          </a:bodyPr>
          <a:lstStyle/>
          <a:p>
            <a:r>
              <a:rPr lang="ja-JP" altLang="en-US" dirty="0"/>
              <a:t>三角マークの中の数字は、米国プラスチック産業協会（</a:t>
            </a:r>
            <a:r>
              <a:rPr lang="en-US" altLang="ja-JP" dirty="0"/>
              <a:t>SPI</a:t>
            </a:r>
            <a:r>
              <a:rPr lang="ja-JP" altLang="en-US" dirty="0"/>
              <a:t>）によるプラスチックを識別する数字で、</a:t>
            </a:r>
            <a:r>
              <a:rPr lang="en-US" altLang="ja-JP" dirty="0"/>
              <a:t>1</a:t>
            </a:r>
            <a:r>
              <a:rPr lang="ja-JP" altLang="en-US" dirty="0"/>
              <a:t>は</a:t>
            </a:r>
            <a:r>
              <a:rPr lang="en-US" altLang="ja-JP" dirty="0"/>
              <a:t>PET</a:t>
            </a:r>
            <a:r>
              <a:rPr lang="ja-JP" altLang="en-US" dirty="0"/>
              <a:t>（</a:t>
            </a:r>
            <a:r>
              <a:rPr lang="ja-JP" altLang="en-US" dirty="0" smtClean="0"/>
              <a:t>ポリエチレンテレフタラート</a:t>
            </a:r>
            <a:r>
              <a:rPr lang="ja-JP" altLang="en-US" dirty="0"/>
              <a:t>）を示します。</a:t>
            </a:r>
            <a:endParaRPr lang="en-US" altLang="ja-JP" dirty="0"/>
          </a:p>
          <a:p>
            <a:r>
              <a:rPr lang="ja-JP" altLang="en-US" dirty="0"/>
              <a:t>米国プラスチック産業協会（</a:t>
            </a:r>
            <a:r>
              <a:rPr lang="en-US" altLang="ja-JP" dirty="0"/>
              <a:t>SPI</a:t>
            </a:r>
            <a:r>
              <a:rPr lang="ja-JP" altLang="en-US" dirty="0"/>
              <a:t>）は</a:t>
            </a:r>
            <a:r>
              <a:rPr lang="en-US" altLang="ja-JP" dirty="0"/>
              <a:t>2</a:t>
            </a:r>
            <a:r>
              <a:rPr lang="ja-JP" altLang="en-US" dirty="0"/>
              <a:t>～</a:t>
            </a:r>
            <a:r>
              <a:rPr lang="en-US" altLang="ja-JP" dirty="0"/>
              <a:t>7</a:t>
            </a:r>
            <a:r>
              <a:rPr lang="ja-JP" altLang="en-US" dirty="0"/>
              <a:t>の数字を右図のように割り振っています。現在、日本では材質を表示する場合は</a:t>
            </a:r>
            <a:r>
              <a:rPr lang="en-US" altLang="ja-JP" dirty="0"/>
              <a:t>JIS </a:t>
            </a:r>
            <a:r>
              <a:rPr lang="ja-JP" altLang="en-US" dirty="0"/>
              <a:t>（日本産業規格）に準拠したアルファベットによる樹脂略号表記（</a:t>
            </a:r>
            <a:r>
              <a:rPr lang="en-US" altLang="ja-JP" dirty="0"/>
              <a:t>PP,PS</a:t>
            </a:r>
            <a:r>
              <a:rPr lang="ja-JP" altLang="en-US" dirty="0"/>
              <a:t>など）によることが推奨されています。</a:t>
            </a:r>
          </a:p>
        </p:txBody>
      </p:sp>
      <p:pic>
        <p:nvPicPr>
          <p:cNvPr id="5" name="図 4"/>
          <p:cNvPicPr>
            <a:picLocks noChangeAspect="1"/>
          </p:cNvPicPr>
          <p:nvPr/>
        </p:nvPicPr>
        <p:blipFill>
          <a:blip r:embed="rId2"/>
          <a:stretch>
            <a:fillRect/>
          </a:stretch>
        </p:blipFill>
        <p:spPr>
          <a:xfrm>
            <a:off x="4953000" y="1513569"/>
            <a:ext cx="4839629" cy="5202601"/>
          </a:xfrm>
          <a:prstGeom prst="rect">
            <a:avLst/>
          </a:prstGeom>
        </p:spPr>
      </p:pic>
    </p:spTree>
    <p:extLst>
      <p:ext uri="{BB962C8B-B14F-4D97-AF65-F5344CB8AC3E}">
        <p14:creationId xmlns:p14="http://schemas.microsoft.com/office/powerpoint/2010/main" val="3148248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7010" y="449316"/>
            <a:ext cx="8543925" cy="1325562"/>
          </a:xfrm>
        </p:spPr>
        <p:txBody>
          <a:bodyPr>
            <a:normAutofit/>
          </a:bodyPr>
          <a:lstStyle/>
          <a:p>
            <a:r>
              <a:rPr lang="ja-JP" altLang="en-US" dirty="0"/>
              <a:t>③四角のプラマークの意味</a:t>
            </a:r>
            <a:r>
              <a:rPr lang="en-US" altLang="ja-JP" dirty="0"/>
              <a:t/>
            </a:r>
            <a:br>
              <a:rPr lang="en-US" altLang="ja-JP" dirty="0"/>
            </a:br>
            <a:endParaRPr kumimoji="1" lang="ja-JP" altLang="en-US" dirty="0"/>
          </a:p>
        </p:txBody>
      </p:sp>
      <p:sp>
        <p:nvSpPr>
          <p:cNvPr id="4" name="コンテンツ プレースホルダー 3"/>
          <p:cNvSpPr>
            <a:spLocks noGrp="1"/>
          </p:cNvSpPr>
          <p:nvPr>
            <p:ph idx="1"/>
          </p:nvPr>
        </p:nvSpPr>
        <p:spPr>
          <a:xfrm>
            <a:off x="197010" y="1598494"/>
            <a:ext cx="8211172" cy="4351338"/>
          </a:xfrm>
        </p:spPr>
        <p:txBody>
          <a:bodyPr>
            <a:normAutofit/>
          </a:bodyPr>
          <a:lstStyle/>
          <a:p>
            <a:r>
              <a:rPr lang="ja-JP" altLang="en-US" dirty="0"/>
              <a:t>容器包装リサイクル法に基づき、特定事業者にリサイクルが義務付けられているプラスチック製容器包装であることの識別マークです。</a:t>
            </a:r>
            <a:endParaRPr lang="en-US" altLang="ja-JP" dirty="0"/>
          </a:p>
          <a:p>
            <a:r>
              <a:rPr lang="ja-JP" altLang="en-US" dirty="0"/>
              <a:t>消費者はこのマークによって分別を行います。</a:t>
            </a:r>
            <a:endParaRPr lang="en-US" altLang="ja-JP" dirty="0"/>
          </a:p>
          <a:p>
            <a:r>
              <a:rPr lang="ja-JP" altLang="en-US" dirty="0"/>
              <a:t>市町村は分別収集を行います。</a:t>
            </a:r>
            <a:endParaRPr lang="en-US" altLang="ja-JP" dirty="0"/>
          </a:p>
          <a:p>
            <a:r>
              <a:rPr lang="ja-JP" altLang="en-US" dirty="0"/>
              <a:t>特定事業者は回収されたものを、融解して成形加工する（マテリアルリサイクル）、化学反応により分解して資源として再利用する（ケミカルリサイクル）、燃焼させた熱を利用する（サーマルリサイクル）などして再利用します。</a:t>
            </a:r>
            <a:endParaRPr lang="en-US" altLang="ja-JP" dirty="0"/>
          </a:p>
          <a:p>
            <a:pPr marL="0" indent="0">
              <a:buNone/>
            </a:pPr>
            <a:endParaRPr lang="en-US" altLang="ja-JP" dirty="0"/>
          </a:p>
        </p:txBody>
      </p:sp>
      <p:pic>
        <p:nvPicPr>
          <p:cNvPr id="5" name="図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6916" y="625700"/>
            <a:ext cx="1362075"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746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3"/>
          <p:cNvSpPr>
            <a:spLocks noGrp="1"/>
          </p:cNvSpPr>
          <p:nvPr>
            <p:ph idx="1"/>
          </p:nvPr>
        </p:nvSpPr>
        <p:spPr>
          <a:xfrm>
            <a:off x="488557" y="1585242"/>
            <a:ext cx="9198781" cy="4364984"/>
          </a:xfrm>
        </p:spPr>
        <p:txBody>
          <a:bodyPr>
            <a:normAutofit/>
          </a:bodyPr>
          <a:lstStyle/>
          <a:p>
            <a:pPr marL="0" indent="0">
              <a:buNone/>
            </a:pPr>
            <a:r>
              <a:rPr lang="ja-JP" altLang="en-US" dirty="0"/>
              <a:t>一般社団法人プラスチック循環利用協会によると、</a:t>
            </a:r>
            <a:r>
              <a:rPr lang="en-US" altLang="ja-JP" dirty="0"/>
              <a:t>2023</a:t>
            </a:r>
            <a:r>
              <a:rPr lang="ja-JP" altLang="en-US" dirty="0"/>
              <a:t>年におけるプラスチックの生産量は</a:t>
            </a:r>
            <a:r>
              <a:rPr lang="en-US" altLang="ja-JP" dirty="0"/>
              <a:t>887</a:t>
            </a:r>
            <a:r>
              <a:rPr lang="ja-JP" altLang="en-US" dirty="0"/>
              <a:t>万トンと推定されています。「廃プラ総排出量」は、製品寿命の短い包装・容器分野の「国内樹脂製品消費量」減少の影響を受けて</a:t>
            </a:r>
            <a:r>
              <a:rPr lang="en-US" altLang="ja-JP" dirty="0"/>
              <a:t>769</a:t>
            </a:r>
            <a:r>
              <a:rPr lang="ja-JP" altLang="en-US" dirty="0"/>
              <a:t>万トンと前年比</a:t>
            </a:r>
            <a:r>
              <a:rPr lang="en-US" altLang="ja-JP" dirty="0"/>
              <a:t>52</a:t>
            </a:r>
            <a:r>
              <a:rPr lang="ja-JP" altLang="en-US" dirty="0"/>
              <a:t>万トン減となりました。</a:t>
            </a:r>
            <a:endParaRPr lang="en-US" altLang="ja-JP" dirty="0"/>
          </a:p>
          <a:p>
            <a:pPr marL="0" indent="0">
              <a:buNone/>
            </a:pPr>
            <a:r>
              <a:rPr lang="ja-JP" altLang="en-US" dirty="0"/>
              <a:t>排出されたプラスチックは「容器包装リサイクル法」の他、さまざまな法律に基づいて回収されています。</a:t>
            </a:r>
            <a:endParaRPr lang="en-US" altLang="ja-JP" dirty="0"/>
          </a:p>
          <a:p>
            <a:pPr marL="0" indent="0">
              <a:buNone/>
            </a:pPr>
            <a:r>
              <a:rPr lang="ja-JP" altLang="en-US" dirty="0"/>
              <a:t>回収後は</a:t>
            </a:r>
            <a:r>
              <a:rPr lang="en-US" altLang="ja-JP" dirty="0"/>
              <a:t>64 </a:t>
            </a:r>
            <a:r>
              <a:rPr lang="ja-JP" altLang="en-US" dirty="0"/>
              <a:t>％が発電焼却などのサーマルリサイクルなどとして、</a:t>
            </a:r>
            <a:r>
              <a:rPr lang="en-US" altLang="ja-JP" dirty="0"/>
              <a:t>22 </a:t>
            </a:r>
            <a:r>
              <a:rPr lang="ja-JP" altLang="en-US" dirty="0"/>
              <a:t>％が再生材料として（マテリアルリサイクル）、</a:t>
            </a:r>
            <a:r>
              <a:rPr lang="en-US" altLang="ja-JP" dirty="0"/>
              <a:t>3 </a:t>
            </a:r>
            <a:r>
              <a:rPr lang="ja-JP" altLang="en-US" dirty="0"/>
              <a:t>％が化学原料などとして（ケミカルリサイクル）有効活用されています。有効利用されていないものの処理・処分方法については、単純焼却が約</a:t>
            </a:r>
            <a:r>
              <a:rPr lang="en-US" altLang="ja-JP" dirty="0"/>
              <a:t>8 </a:t>
            </a:r>
            <a:r>
              <a:rPr lang="ja-JP" altLang="en-US" dirty="0"/>
              <a:t>％、埋立処理が約</a:t>
            </a:r>
            <a:r>
              <a:rPr lang="en-US" altLang="ja-JP" dirty="0"/>
              <a:t>3 </a:t>
            </a:r>
            <a:r>
              <a:rPr lang="ja-JP" altLang="en-US" dirty="0"/>
              <a:t>％と推計されています。</a:t>
            </a:r>
            <a:endParaRPr lang="en-US" altLang="ja-JP" dirty="0"/>
          </a:p>
        </p:txBody>
      </p:sp>
      <p:sp>
        <p:nvSpPr>
          <p:cNvPr id="6" name="正方形/長方形 5"/>
          <p:cNvSpPr/>
          <p:nvPr/>
        </p:nvSpPr>
        <p:spPr>
          <a:xfrm>
            <a:off x="255037" y="6541356"/>
            <a:ext cx="8993168" cy="276999"/>
          </a:xfrm>
          <a:prstGeom prst="rect">
            <a:avLst/>
          </a:prstGeom>
        </p:spPr>
        <p:txBody>
          <a:bodyPr wrap="none">
            <a:spAutoFit/>
          </a:bodyPr>
          <a:lstStyle/>
          <a:p>
            <a:r>
              <a:rPr lang="ja-JP" altLang="en-US" sz="1200" dirty="0"/>
              <a:t>出典：一般社団法人プラスチック循環利用協会</a:t>
            </a:r>
            <a:r>
              <a:rPr lang="en-US" altLang="ja-JP" sz="1200" dirty="0"/>
              <a:t>WEB</a:t>
            </a:r>
            <a:r>
              <a:rPr lang="ja-JP" altLang="en-US" sz="1200" dirty="0"/>
              <a:t>サイト　　プラスチックを取り巻く国内外の状況　令和２年１１月２０日　環境省資料</a:t>
            </a:r>
          </a:p>
        </p:txBody>
      </p:sp>
      <p:sp>
        <p:nvSpPr>
          <p:cNvPr id="5" name="テキスト ボックス 4"/>
          <p:cNvSpPr txBox="1"/>
          <p:nvPr/>
        </p:nvSpPr>
        <p:spPr>
          <a:xfrm>
            <a:off x="80874" y="0"/>
            <a:ext cx="7885492" cy="584775"/>
          </a:xfrm>
          <a:prstGeom prst="rect">
            <a:avLst/>
          </a:prstGeom>
          <a:noFill/>
        </p:spPr>
        <p:txBody>
          <a:bodyPr wrap="none" rtlCol="0">
            <a:spAutoFit/>
          </a:bodyPr>
          <a:lstStyle/>
          <a:p>
            <a:r>
              <a:rPr lang="ja-JP" altLang="en-US" sz="3200" dirty="0"/>
              <a:t>３</a:t>
            </a:r>
            <a:r>
              <a:rPr kumimoji="1" lang="ja-JP" altLang="en-US" sz="3200" dirty="0"/>
              <a:t>．容器包装以外のプラスチックのリサイクル</a:t>
            </a:r>
          </a:p>
        </p:txBody>
      </p:sp>
    </p:spTree>
    <p:extLst>
      <p:ext uri="{BB962C8B-B14F-4D97-AF65-F5344CB8AC3E}">
        <p14:creationId xmlns:p14="http://schemas.microsoft.com/office/powerpoint/2010/main" val="27822493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78295" y="0"/>
            <a:ext cx="7217040" cy="584775"/>
          </a:xfrm>
          <a:prstGeom prst="rect">
            <a:avLst/>
          </a:prstGeom>
          <a:noFill/>
        </p:spPr>
        <p:txBody>
          <a:bodyPr wrap="none" rtlCol="0">
            <a:spAutoFit/>
          </a:bodyPr>
          <a:lstStyle/>
          <a:p>
            <a:r>
              <a:rPr kumimoji="1" lang="ja-JP" altLang="en-US" sz="3200" dirty="0"/>
              <a:t>プラスチックのマテリアルフロー（</a:t>
            </a:r>
            <a:r>
              <a:rPr kumimoji="1" lang="en-US" altLang="ja-JP" sz="3200" dirty="0"/>
              <a:t>2023</a:t>
            </a:r>
            <a:r>
              <a:rPr kumimoji="1" lang="ja-JP" altLang="en-US" sz="3200" dirty="0"/>
              <a:t>年）</a:t>
            </a:r>
          </a:p>
        </p:txBody>
      </p:sp>
      <p:sp>
        <p:nvSpPr>
          <p:cNvPr id="3" name="正方形/長方形 2"/>
          <p:cNvSpPr/>
          <p:nvPr/>
        </p:nvSpPr>
        <p:spPr>
          <a:xfrm>
            <a:off x="2328666" y="950309"/>
            <a:ext cx="1968285" cy="442452"/>
          </a:xfrm>
          <a:prstGeom prst="rect">
            <a:avLst/>
          </a:prstGeom>
          <a:solidFill>
            <a:schemeClr val="accent5">
              <a:lumMod val="40000"/>
              <a:lumOff val="6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dirty="0"/>
              <a:t>使用・排出</a:t>
            </a:r>
          </a:p>
        </p:txBody>
      </p:sp>
      <p:sp>
        <p:nvSpPr>
          <p:cNvPr id="4" name="正方形/長方形 3"/>
          <p:cNvSpPr/>
          <p:nvPr/>
        </p:nvSpPr>
        <p:spPr>
          <a:xfrm>
            <a:off x="4776930" y="950309"/>
            <a:ext cx="1968285" cy="442452"/>
          </a:xfrm>
          <a:prstGeom prst="rect">
            <a:avLst/>
          </a:prstGeom>
          <a:solidFill>
            <a:schemeClr val="accent6">
              <a:lumMod val="60000"/>
              <a:lumOff val="4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dirty="0"/>
              <a:t>回収</a:t>
            </a:r>
          </a:p>
        </p:txBody>
      </p:sp>
      <p:sp>
        <p:nvSpPr>
          <p:cNvPr id="5" name="正方形/長方形 4"/>
          <p:cNvSpPr/>
          <p:nvPr/>
        </p:nvSpPr>
        <p:spPr>
          <a:xfrm>
            <a:off x="7225195" y="950309"/>
            <a:ext cx="2531270" cy="442452"/>
          </a:xfrm>
          <a:prstGeom prst="rect">
            <a:avLst/>
          </a:prstGeom>
          <a:solidFill>
            <a:schemeClr val="accent6">
              <a:lumMod val="60000"/>
              <a:lumOff val="4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dirty="0"/>
              <a:t>リサイクル・処理</a:t>
            </a:r>
          </a:p>
        </p:txBody>
      </p:sp>
      <p:sp>
        <p:nvSpPr>
          <p:cNvPr id="6" name="正方形/長方形 5"/>
          <p:cNvSpPr/>
          <p:nvPr/>
        </p:nvSpPr>
        <p:spPr>
          <a:xfrm>
            <a:off x="278295" y="1614682"/>
            <a:ext cx="1557077" cy="4126624"/>
          </a:xfrm>
          <a:prstGeom prst="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1600" dirty="0"/>
              <a:t>樹脂生産</a:t>
            </a:r>
            <a:endParaRPr kumimoji="1" lang="en-US" altLang="ja-JP" sz="1600" dirty="0"/>
          </a:p>
          <a:p>
            <a:pPr algn="ctr"/>
            <a:endParaRPr kumimoji="1" lang="en-US" altLang="ja-JP" sz="1600" dirty="0"/>
          </a:p>
          <a:p>
            <a:pPr algn="ctr"/>
            <a:r>
              <a:rPr lang="en-US" altLang="ja-JP" sz="1600" dirty="0"/>
              <a:t>887</a:t>
            </a:r>
            <a:r>
              <a:rPr lang="ja-JP" altLang="en-US" sz="1600" dirty="0"/>
              <a:t>万トン</a:t>
            </a:r>
            <a:endParaRPr kumimoji="1" lang="en-US" altLang="ja-JP" sz="1600" dirty="0"/>
          </a:p>
          <a:p>
            <a:pPr algn="ctr"/>
            <a:endParaRPr kumimoji="1" lang="ja-JP" altLang="en-US" sz="1600" dirty="0"/>
          </a:p>
        </p:txBody>
      </p:sp>
      <p:sp>
        <p:nvSpPr>
          <p:cNvPr id="7" name="正方形/長方形 6"/>
          <p:cNvSpPr/>
          <p:nvPr/>
        </p:nvSpPr>
        <p:spPr>
          <a:xfrm>
            <a:off x="278296" y="5800927"/>
            <a:ext cx="3044980" cy="544422"/>
          </a:xfrm>
          <a:prstGeom prst="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1400" dirty="0"/>
              <a:t>生産・加工ロス量</a:t>
            </a:r>
            <a:endParaRPr kumimoji="1" lang="en-US" altLang="ja-JP" sz="1400" dirty="0"/>
          </a:p>
          <a:p>
            <a:pPr algn="ctr"/>
            <a:r>
              <a:rPr lang="en-US" altLang="ja-JP" sz="1400" dirty="0"/>
              <a:t>58</a:t>
            </a:r>
            <a:r>
              <a:rPr lang="ja-JP" altLang="en-US" sz="1400" dirty="0"/>
              <a:t>万トン</a:t>
            </a:r>
            <a:endParaRPr kumimoji="1" lang="ja-JP" altLang="en-US" sz="1400" dirty="0"/>
          </a:p>
        </p:txBody>
      </p:sp>
      <p:sp>
        <p:nvSpPr>
          <p:cNvPr id="9" name="正方形/長方形 8"/>
          <p:cNvSpPr/>
          <p:nvPr/>
        </p:nvSpPr>
        <p:spPr>
          <a:xfrm>
            <a:off x="286293" y="950309"/>
            <a:ext cx="1550775" cy="442452"/>
          </a:xfrm>
          <a:prstGeom prst="rect">
            <a:avLst/>
          </a:prstGeom>
          <a:solidFill>
            <a:schemeClr val="accent5">
              <a:lumMod val="40000"/>
              <a:lumOff val="6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dirty="0"/>
              <a:t>生産</a:t>
            </a:r>
          </a:p>
        </p:txBody>
      </p:sp>
      <p:sp>
        <p:nvSpPr>
          <p:cNvPr id="10" name="正方形/長方形 9"/>
          <p:cNvSpPr/>
          <p:nvPr/>
        </p:nvSpPr>
        <p:spPr>
          <a:xfrm>
            <a:off x="2298788" y="1651106"/>
            <a:ext cx="994610" cy="3923555"/>
          </a:xfrm>
          <a:prstGeom prst="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1600" dirty="0"/>
              <a:t>使用済製品排出量</a:t>
            </a:r>
            <a:endParaRPr kumimoji="1" lang="en-US" altLang="ja-JP" sz="1600" dirty="0"/>
          </a:p>
          <a:p>
            <a:pPr algn="ctr"/>
            <a:endParaRPr kumimoji="1" lang="en-US" altLang="ja-JP" sz="1600" dirty="0"/>
          </a:p>
          <a:p>
            <a:pPr algn="ctr"/>
            <a:r>
              <a:rPr lang="en-US" altLang="ja-JP" sz="1400" dirty="0"/>
              <a:t>710</a:t>
            </a:r>
            <a:r>
              <a:rPr lang="ja-JP" altLang="en-US" sz="1400" dirty="0"/>
              <a:t>万トン</a:t>
            </a:r>
            <a:endParaRPr kumimoji="1" lang="en-US" altLang="ja-JP" sz="1400" dirty="0"/>
          </a:p>
          <a:p>
            <a:pPr algn="ctr"/>
            <a:endParaRPr kumimoji="1" lang="ja-JP" altLang="en-US" dirty="0"/>
          </a:p>
        </p:txBody>
      </p:sp>
      <p:sp>
        <p:nvSpPr>
          <p:cNvPr id="12" name="正方形/長方形 11"/>
          <p:cNvSpPr/>
          <p:nvPr/>
        </p:nvSpPr>
        <p:spPr>
          <a:xfrm>
            <a:off x="3358314" y="1651105"/>
            <a:ext cx="938637" cy="4694244"/>
          </a:xfrm>
          <a:prstGeom prst="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1600" dirty="0"/>
              <a:t>廃プラ総排出量</a:t>
            </a:r>
            <a:endParaRPr kumimoji="1" lang="en-US" altLang="ja-JP" sz="1600" dirty="0"/>
          </a:p>
          <a:p>
            <a:pPr algn="ctr"/>
            <a:endParaRPr lang="en-US" altLang="ja-JP" sz="1600" dirty="0"/>
          </a:p>
          <a:p>
            <a:pPr algn="ctr"/>
            <a:r>
              <a:rPr lang="en-US" altLang="ja-JP" sz="1400" dirty="0"/>
              <a:t>769</a:t>
            </a:r>
            <a:r>
              <a:rPr lang="ja-JP" altLang="en-US" sz="1400" dirty="0"/>
              <a:t>万トン</a:t>
            </a:r>
            <a:endParaRPr kumimoji="1" lang="en-US" altLang="ja-JP" sz="1400" dirty="0"/>
          </a:p>
          <a:p>
            <a:pPr algn="ctr"/>
            <a:endParaRPr kumimoji="1" lang="ja-JP" altLang="en-US" dirty="0"/>
          </a:p>
        </p:txBody>
      </p:sp>
      <p:sp>
        <p:nvSpPr>
          <p:cNvPr id="13" name="正方形/長方形 12"/>
          <p:cNvSpPr/>
          <p:nvPr/>
        </p:nvSpPr>
        <p:spPr>
          <a:xfrm>
            <a:off x="4804916" y="1614682"/>
            <a:ext cx="1912313" cy="723301"/>
          </a:xfrm>
          <a:prstGeom prst="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1400" dirty="0"/>
              <a:t>容器包装リサイクル法</a:t>
            </a:r>
          </a:p>
        </p:txBody>
      </p:sp>
      <p:sp>
        <p:nvSpPr>
          <p:cNvPr id="14" name="正方形/長方形 13"/>
          <p:cNvSpPr/>
          <p:nvPr/>
        </p:nvSpPr>
        <p:spPr>
          <a:xfrm>
            <a:off x="4804916" y="2414745"/>
            <a:ext cx="1912313" cy="723301"/>
          </a:xfrm>
          <a:prstGeom prst="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1400" dirty="0"/>
              <a:t>家電</a:t>
            </a:r>
            <a:r>
              <a:rPr kumimoji="1" lang="ja-JP" altLang="en-US" sz="1400" dirty="0"/>
              <a:t>リサイクル法</a:t>
            </a:r>
          </a:p>
        </p:txBody>
      </p:sp>
      <p:sp>
        <p:nvSpPr>
          <p:cNvPr id="15" name="正方形/長方形 14"/>
          <p:cNvSpPr/>
          <p:nvPr/>
        </p:nvSpPr>
        <p:spPr>
          <a:xfrm>
            <a:off x="4804916" y="4014871"/>
            <a:ext cx="1912313" cy="723301"/>
          </a:xfrm>
          <a:prstGeom prst="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1400" dirty="0"/>
              <a:t>自動車</a:t>
            </a:r>
            <a:r>
              <a:rPr kumimoji="1" lang="ja-JP" altLang="en-US" sz="1400" dirty="0"/>
              <a:t>リサイクル法</a:t>
            </a:r>
          </a:p>
        </p:txBody>
      </p:sp>
      <p:sp>
        <p:nvSpPr>
          <p:cNvPr id="16" name="正方形/長方形 15"/>
          <p:cNvSpPr/>
          <p:nvPr/>
        </p:nvSpPr>
        <p:spPr>
          <a:xfrm>
            <a:off x="4804916" y="3214808"/>
            <a:ext cx="1912313" cy="723301"/>
          </a:xfrm>
          <a:prstGeom prst="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1400" dirty="0"/>
              <a:t>小型家電</a:t>
            </a:r>
            <a:r>
              <a:rPr kumimoji="1" lang="ja-JP" altLang="en-US" sz="1400" dirty="0"/>
              <a:t>リサイクル法</a:t>
            </a:r>
          </a:p>
        </p:txBody>
      </p:sp>
      <p:sp>
        <p:nvSpPr>
          <p:cNvPr id="17" name="正方形/長方形 16"/>
          <p:cNvSpPr/>
          <p:nvPr/>
        </p:nvSpPr>
        <p:spPr>
          <a:xfrm>
            <a:off x="4804916" y="4814934"/>
            <a:ext cx="1912313" cy="723301"/>
          </a:xfrm>
          <a:prstGeom prst="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1400" dirty="0"/>
              <a:t>建設リサイクル法</a:t>
            </a:r>
          </a:p>
        </p:txBody>
      </p:sp>
      <p:sp>
        <p:nvSpPr>
          <p:cNvPr id="18" name="正方形/長方形 17"/>
          <p:cNvSpPr/>
          <p:nvPr/>
        </p:nvSpPr>
        <p:spPr>
          <a:xfrm>
            <a:off x="4804916" y="5614998"/>
            <a:ext cx="1912313" cy="723301"/>
          </a:xfrm>
          <a:prstGeom prst="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1400" dirty="0"/>
              <a:t>可燃ごみなど</a:t>
            </a:r>
          </a:p>
        </p:txBody>
      </p:sp>
      <p:sp>
        <p:nvSpPr>
          <p:cNvPr id="19" name="正方形/長方形 18"/>
          <p:cNvSpPr/>
          <p:nvPr/>
        </p:nvSpPr>
        <p:spPr>
          <a:xfrm>
            <a:off x="8041619" y="1614682"/>
            <a:ext cx="1658873" cy="872351"/>
          </a:xfrm>
          <a:prstGeom prst="rect">
            <a:avLst/>
          </a:prstGeom>
          <a:solidFill>
            <a:schemeClr val="accent6">
              <a:lumMod val="40000"/>
              <a:lumOff val="6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1400" dirty="0"/>
              <a:t>マテリアルリサイクル　</a:t>
            </a:r>
            <a:r>
              <a:rPr kumimoji="1" lang="en-US" altLang="ja-JP" sz="1400" dirty="0"/>
              <a:t>177</a:t>
            </a:r>
            <a:r>
              <a:rPr kumimoji="1" lang="ja-JP" altLang="en-US" sz="1400" dirty="0"/>
              <a:t>万トン</a:t>
            </a:r>
          </a:p>
        </p:txBody>
      </p:sp>
      <p:sp>
        <p:nvSpPr>
          <p:cNvPr id="20" name="正方形/長方形 19"/>
          <p:cNvSpPr/>
          <p:nvPr/>
        </p:nvSpPr>
        <p:spPr>
          <a:xfrm>
            <a:off x="8041619" y="2559904"/>
            <a:ext cx="1658873" cy="574251"/>
          </a:xfrm>
          <a:prstGeom prst="rect">
            <a:avLst/>
          </a:prstGeom>
          <a:solidFill>
            <a:schemeClr val="accent6">
              <a:lumMod val="40000"/>
              <a:lumOff val="6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1400" dirty="0"/>
              <a:t>ケミカルリサイクル　</a:t>
            </a:r>
            <a:r>
              <a:rPr lang="en-US" altLang="ja-JP" sz="1400" dirty="0"/>
              <a:t>26</a:t>
            </a:r>
            <a:r>
              <a:rPr lang="ja-JP" altLang="en-US" sz="1400" dirty="0"/>
              <a:t>万トン</a:t>
            </a:r>
            <a:endParaRPr kumimoji="1" lang="ja-JP" altLang="en-US" sz="1400" dirty="0"/>
          </a:p>
        </p:txBody>
      </p:sp>
      <p:sp>
        <p:nvSpPr>
          <p:cNvPr id="21" name="正方形/長方形 20"/>
          <p:cNvSpPr/>
          <p:nvPr/>
        </p:nvSpPr>
        <p:spPr>
          <a:xfrm>
            <a:off x="8041617" y="4079137"/>
            <a:ext cx="1658873" cy="725460"/>
          </a:xfrm>
          <a:prstGeom prst="rect">
            <a:avLst/>
          </a:prstGeom>
          <a:solidFill>
            <a:schemeClr val="accent4">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1400" dirty="0"/>
              <a:t>固形燃料等</a:t>
            </a:r>
            <a:endParaRPr lang="en-US" altLang="ja-JP" sz="1400" dirty="0"/>
          </a:p>
          <a:p>
            <a:pPr algn="ctr"/>
            <a:r>
              <a:rPr kumimoji="1" lang="en-US" altLang="ja-JP" sz="1400" dirty="0"/>
              <a:t>195</a:t>
            </a:r>
            <a:r>
              <a:rPr kumimoji="1" lang="ja-JP" altLang="en-US" sz="1400" dirty="0"/>
              <a:t>万トン</a:t>
            </a:r>
          </a:p>
        </p:txBody>
      </p:sp>
      <p:sp>
        <p:nvSpPr>
          <p:cNvPr id="22" name="正方形/長方形 21"/>
          <p:cNvSpPr/>
          <p:nvPr/>
        </p:nvSpPr>
        <p:spPr>
          <a:xfrm>
            <a:off x="8041619" y="3207026"/>
            <a:ext cx="1658873" cy="785011"/>
          </a:xfrm>
          <a:prstGeom prst="rect">
            <a:avLst/>
          </a:prstGeom>
          <a:solidFill>
            <a:schemeClr val="accent4">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1400" dirty="0"/>
              <a:t>発電焼却</a:t>
            </a:r>
            <a:endParaRPr lang="en-US" altLang="ja-JP" sz="1400" dirty="0"/>
          </a:p>
          <a:p>
            <a:pPr algn="ctr"/>
            <a:r>
              <a:rPr kumimoji="1" lang="en-US" altLang="ja-JP" sz="1400" dirty="0"/>
              <a:t>236</a:t>
            </a:r>
            <a:r>
              <a:rPr kumimoji="1" lang="ja-JP" altLang="en-US" sz="1400" dirty="0"/>
              <a:t>万トン</a:t>
            </a:r>
          </a:p>
        </p:txBody>
      </p:sp>
      <p:sp>
        <p:nvSpPr>
          <p:cNvPr id="24" name="正方形/長方形 23"/>
          <p:cNvSpPr/>
          <p:nvPr/>
        </p:nvSpPr>
        <p:spPr>
          <a:xfrm>
            <a:off x="8041619" y="5774420"/>
            <a:ext cx="1658873" cy="544424"/>
          </a:xfrm>
          <a:prstGeom prst="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1400" dirty="0"/>
              <a:t>単純焼却　埋立</a:t>
            </a:r>
            <a:endParaRPr lang="en-US" altLang="ja-JP" sz="1400" dirty="0"/>
          </a:p>
          <a:p>
            <a:pPr algn="ctr"/>
            <a:r>
              <a:rPr lang="en-US" altLang="ja-JP" sz="1400" dirty="0"/>
              <a:t>82</a:t>
            </a:r>
            <a:r>
              <a:rPr lang="ja-JP" altLang="en-US" sz="1400" dirty="0"/>
              <a:t>万トン</a:t>
            </a:r>
            <a:endParaRPr lang="en-US" altLang="ja-JP" sz="1400" dirty="0"/>
          </a:p>
        </p:txBody>
      </p:sp>
      <p:sp>
        <p:nvSpPr>
          <p:cNvPr id="25" name="テキスト ボックス 24"/>
          <p:cNvSpPr txBox="1"/>
          <p:nvPr/>
        </p:nvSpPr>
        <p:spPr>
          <a:xfrm>
            <a:off x="6847061" y="2087688"/>
            <a:ext cx="1194558" cy="646331"/>
          </a:xfrm>
          <a:prstGeom prst="rect">
            <a:avLst/>
          </a:prstGeom>
          <a:noFill/>
        </p:spPr>
        <p:txBody>
          <a:bodyPr wrap="none" rtlCol="0">
            <a:spAutoFit/>
          </a:bodyPr>
          <a:lstStyle/>
          <a:p>
            <a:pPr algn="ctr"/>
            <a:r>
              <a:rPr kumimoji="1" lang="ja-JP" altLang="en-US" b="1" dirty="0">
                <a:solidFill>
                  <a:schemeClr val="accent6">
                    <a:lumMod val="75000"/>
                  </a:schemeClr>
                </a:solidFill>
              </a:rPr>
              <a:t>リサイクル</a:t>
            </a:r>
            <a:endParaRPr kumimoji="1" lang="en-US" altLang="ja-JP" b="1" dirty="0">
              <a:solidFill>
                <a:schemeClr val="accent6">
                  <a:lumMod val="75000"/>
                </a:schemeClr>
              </a:solidFill>
            </a:endParaRPr>
          </a:p>
          <a:p>
            <a:pPr algn="ctr"/>
            <a:r>
              <a:rPr lang="en-US" altLang="ja-JP" b="1" dirty="0">
                <a:solidFill>
                  <a:schemeClr val="accent6">
                    <a:lumMod val="75000"/>
                  </a:schemeClr>
                </a:solidFill>
              </a:rPr>
              <a:t>25 </a:t>
            </a:r>
            <a:r>
              <a:rPr lang="ja-JP" altLang="en-US" b="1" dirty="0">
                <a:solidFill>
                  <a:schemeClr val="accent6">
                    <a:lumMod val="75000"/>
                  </a:schemeClr>
                </a:solidFill>
              </a:rPr>
              <a:t>％</a:t>
            </a:r>
            <a:endParaRPr kumimoji="1" lang="ja-JP" altLang="en-US" b="1" dirty="0">
              <a:solidFill>
                <a:schemeClr val="accent6">
                  <a:lumMod val="75000"/>
                </a:schemeClr>
              </a:solidFill>
            </a:endParaRPr>
          </a:p>
        </p:txBody>
      </p:sp>
      <p:sp>
        <p:nvSpPr>
          <p:cNvPr id="26" name="テキスト ボックス 25"/>
          <p:cNvSpPr txBox="1"/>
          <p:nvPr/>
        </p:nvSpPr>
        <p:spPr>
          <a:xfrm>
            <a:off x="7003356" y="5741306"/>
            <a:ext cx="881972" cy="646331"/>
          </a:xfrm>
          <a:prstGeom prst="rect">
            <a:avLst/>
          </a:prstGeom>
          <a:noFill/>
        </p:spPr>
        <p:txBody>
          <a:bodyPr wrap="none" rtlCol="0">
            <a:spAutoFit/>
          </a:bodyPr>
          <a:lstStyle/>
          <a:p>
            <a:pPr algn="ctr"/>
            <a:r>
              <a:rPr kumimoji="1" lang="ja-JP" altLang="en-US" b="1" dirty="0">
                <a:solidFill>
                  <a:schemeClr val="accent5">
                    <a:lumMod val="75000"/>
                  </a:schemeClr>
                </a:solidFill>
              </a:rPr>
              <a:t>未利用</a:t>
            </a:r>
            <a:endParaRPr kumimoji="1" lang="en-US" altLang="ja-JP" b="1" dirty="0">
              <a:solidFill>
                <a:schemeClr val="accent5">
                  <a:lumMod val="75000"/>
                </a:schemeClr>
              </a:solidFill>
            </a:endParaRPr>
          </a:p>
          <a:p>
            <a:pPr algn="ctr"/>
            <a:r>
              <a:rPr lang="en-US" altLang="ja-JP" b="1" dirty="0">
                <a:solidFill>
                  <a:schemeClr val="accent5">
                    <a:lumMod val="75000"/>
                  </a:schemeClr>
                </a:solidFill>
              </a:rPr>
              <a:t>11 </a:t>
            </a:r>
            <a:r>
              <a:rPr lang="ja-JP" altLang="en-US" b="1" dirty="0">
                <a:solidFill>
                  <a:schemeClr val="accent5">
                    <a:lumMod val="75000"/>
                  </a:schemeClr>
                </a:solidFill>
              </a:rPr>
              <a:t>％</a:t>
            </a:r>
            <a:endParaRPr kumimoji="1" lang="ja-JP" altLang="en-US" b="1" dirty="0">
              <a:solidFill>
                <a:schemeClr val="accent5">
                  <a:lumMod val="75000"/>
                </a:schemeClr>
              </a:solidFill>
            </a:endParaRPr>
          </a:p>
        </p:txBody>
      </p:sp>
      <p:sp>
        <p:nvSpPr>
          <p:cNvPr id="27" name="正方形/長方形 26"/>
          <p:cNvSpPr/>
          <p:nvPr/>
        </p:nvSpPr>
        <p:spPr>
          <a:xfrm>
            <a:off x="8041617" y="4891697"/>
            <a:ext cx="1658873" cy="723301"/>
          </a:xfrm>
          <a:prstGeom prst="rect">
            <a:avLst/>
          </a:prstGeom>
          <a:solidFill>
            <a:schemeClr val="accent4">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1400" dirty="0"/>
              <a:t>熱利用焼却 ガス化</a:t>
            </a:r>
            <a:endParaRPr lang="en-US" altLang="ja-JP" sz="1400" dirty="0"/>
          </a:p>
          <a:p>
            <a:pPr algn="ctr"/>
            <a:r>
              <a:rPr kumimoji="1" lang="en-US" altLang="ja-JP" sz="1400" dirty="0"/>
              <a:t>61</a:t>
            </a:r>
            <a:r>
              <a:rPr kumimoji="1" lang="ja-JP" altLang="en-US" sz="1400" dirty="0"/>
              <a:t>万トン</a:t>
            </a:r>
          </a:p>
        </p:txBody>
      </p:sp>
      <p:sp>
        <p:nvSpPr>
          <p:cNvPr id="28" name="テキスト ボックス 27"/>
          <p:cNvSpPr txBox="1"/>
          <p:nvPr/>
        </p:nvSpPr>
        <p:spPr>
          <a:xfrm>
            <a:off x="6946455" y="4053355"/>
            <a:ext cx="865942" cy="923330"/>
          </a:xfrm>
          <a:prstGeom prst="rect">
            <a:avLst/>
          </a:prstGeom>
          <a:noFill/>
        </p:spPr>
        <p:txBody>
          <a:bodyPr wrap="none" rtlCol="0">
            <a:spAutoFit/>
          </a:bodyPr>
          <a:lstStyle/>
          <a:p>
            <a:pPr algn="ctr"/>
            <a:r>
              <a:rPr kumimoji="1" lang="ja-JP" altLang="en-US" b="1" dirty="0">
                <a:solidFill>
                  <a:schemeClr val="accent4">
                    <a:lumMod val="75000"/>
                  </a:schemeClr>
                </a:solidFill>
              </a:rPr>
              <a:t>ｻｰﾏﾙ</a:t>
            </a:r>
            <a:endParaRPr kumimoji="1" lang="en-US" altLang="ja-JP" b="1" dirty="0">
              <a:solidFill>
                <a:schemeClr val="accent4">
                  <a:lumMod val="75000"/>
                </a:schemeClr>
              </a:solidFill>
            </a:endParaRPr>
          </a:p>
          <a:p>
            <a:pPr algn="ctr"/>
            <a:r>
              <a:rPr kumimoji="1" lang="ja-JP" altLang="en-US" b="1" dirty="0">
                <a:solidFill>
                  <a:schemeClr val="accent4">
                    <a:lumMod val="75000"/>
                  </a:schemeClr>
                </a:solidFill>
              </a:rPr>
              <a:t>ﾘｻｲｸﾙ</a:t>
            </a:r>
            <a:endParaRPr kumimoji="1" lang="en-US" altLang="ja-JP" b="1" dirty="0">
              <a:solidFill>
                <a:schemeClr val="accent4">
                  <a:lumMod val="75000"/>
                </a:schemeClr>
              </a:solidFill>
            </a:endParaRPr>
          </a:p>
          <a:p>
            <a:pPr algn="ctr"/>
            <a:r>
              <a:rPr lang="en-US" altLang="ja-JP" b="1" dirty="0">
                <a:solidFill>
                  <a:schemeClr val="accent4">
                    <a:lumMod val="75000"/>
                  </a:schemeClr>
                </a:solidFill>
              </a:rPr>
              <a:t>64 </a:t>
            </a:r>
            <a:r>
              <a:rPr lang="ja-JP" altLang="en-US" b="1" dirty="0">
                <a:solidFill>
                  <a:schemeClr val="accent4">
                    <a:lumMod val="75000"/>
                  </a:schemeClr>
                </a:solidFill>
              </a:rPr>
              <a:t>％</a:t>
            </a:r>
            <a:endParaRPr kumimoji="1" lang="ja-JP" altLang="en-US" b="1" dirty="0">
              <a:solidFill>
                <a:schemeClr val="accent4">
                  <a:lumMod val="75000"/>
                </a:schemeClr>
              </a:solidFill>
            </a:endParaRPr>
          </a:p>
        </p:txBody>
      </p:sp>
      <p:sp>
        <p:nvSpPr>
          <p:cNvPr id="29" name="左中かっこ 28"/>
          <p:cNvSpPr/>
          <p:nvPr/>
        </p:nvSpPr>
        <p:spPr>
          <a:xfrm>
            <a:off x="7885328" y="1614681"/>
            <a:ext cx="156289" cy="151947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0" name="左中かっこ 29"/>
          <p:cNvSpPr/>
          <p:nvPr/>
        </p:nvSpPr>
        <p:spPr>
          <a:xfrm>
            <a:off x="7835084" y="3239540"/>
            <a:ext cx="206533" cy="237545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1" name="正方形/長方形 30"/>
          <p:cNvSpPr/>
          <p:nvPr/>
        </p:nvSpPr>
        <p:spPr>
          <a:xfrm>
            <a:off x="255037" y="6541356"/>
            <a:ext cx="8993168" cy="276999"/>
          </a:xfrm>
          <a:prstGeom prst="rect">
            <a:avLst/>
          </a:prstGeom>
        </p:spPr>
        <p:txBody>
          <a:bodyPr wrap="none">
            <a:spAutoFit/>
          </a:bodyPr>
          <a:lstStyle/>
          <a:p>
            <a:r>
              <a:rPr lang="ja-JP" altLang="en-US" sz="1200" dirty="0"/>
              <a:t>出典：一般社団法人プラスチック循環利用協会</a:t>
            </a:r>
            <a:r>
              <a:rPr lang="en-US" altLang="ja-JP" sz="1200" dirty="0"/>
              <a:t>WEB</a:t>
            </a:r>
            <a:r>
              <a:rPr lang="ja-JP" altLang="en-US" sz="1200" dirty="0"/>
              <a:t>サイト　　プラスチックを取り巻く国内外の状況　令和２年１１月２０日　環境省資料</a:t>
            </a:r>
          </a:p>
        </p:txBody>
      </p:sp>
    </p:spTree>
    <p:extLst>
      <p:ext uri="{BB962C8B-B14F-4D97-AF65-F5344CB8AC3E}">
        <p14:creationId xmlns:p14="http://schemas.microsoft.com/office/powerpoint/2010/main" val="25000121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62857" y="380275"/>
            <a:ext cx="8543925" cy="1325562"/>
          </a:xfrm>
        </p:spPr>
        <p:txBody>
          <a:bodyPr>
            <a:normAutofit/>
          </a:bodyPr>
          <a:lstStyle/>
          <a:p>
            <a:r>
              <a:rPr lang="ja-JP" altLang="en-US" sz="2400" dirty="0"/>
              <a:t>プラスチックごみのリサイクルの課題</a:t>
            </a:r>
            <a:endParaRPr kumimoji="1" lang="ja-JP" altLang="en-US" sz="2400" dirty="0"/>
          </a:p>
        </p:txBody>
      </p:sp>
      <p:sp>
        <p:nvSpPr>
          <p:cNvPr id="4" name="コンテンツ プレースホルダー 3"/>
          <p:cNvSpPr>
            <a:spLocks noGrp="1"/>
          </p:cNvSpPr>
          <p:nvPr>
            <p:ph idx="1"/>
          </p:nvPr>
        </p:nvSpPr>
        <p:spPr>
          <a:xfrm>
            <a:off x="362857" y="1598494"/>
            <a:ext cx="9143999" cy="4351338"/>
          </a:xfrm>
        </p:spPr>
        <p:txBody>
          <a:bodyPr>
            <a:normAutofit/>
          </a:bodyPr>
          <a:lstStyle/>
          <a:p>
            <a:pPr marL="0" indent="0">
              <a:buNone/>
            </a:pPr>
            <a:r>
              <a:rPr lang="ja-JP" altLang="en-US" dirty="0"/>
              <a:t>・樹脂の生産量に対する排出量の割合が高く、寿命が短い製品の割合が高いことが伺われます。</a:t>
            </a:r>
            <a:endParaRPr lang="en-US" altLang="ja-JP" dirty="0"/>
          </a:p>
          <a:p>
            <a:pPr marL="0" indent="0">
              <a:buNone/>
            </a:pPr>
            <a:r>
              <a:rPr lang="ja-JP" altLang="en-US" dirty="0"/>
              <a:t>・マテリアルとケミカルリサイクルをあわせたリサイクル率は</a:t>
            </a:r>
            <a:r>
              <a:rPr lang="en-US" altLang="ja-JP" dirty="0"/>
              <a:t>25 </a:t>
            </a:r>
            <a:r>
              <a:rPr lang="ja-JP" altLang="en-US" dirty="0"/>
              <a:t>％程度で推移していますが、業界全体や国としての数値目標は設定されていません。</a:t>
            </a:r>
            <a:endParaRPr lang="en-US" altLang="ja-JP" dirty="0"/>
          </a:p>
          <a:p>
            <a:pPr marL="0" indent="0">
              <a:buNone/>
            </a:pPr>
            <a:r>
              <a:rPr lang="ja-JP" altLang="en-US" dirty="0"/>
              <a:t>・温室効果ガスを排出する、サーマルリサイクルの割合が高くなっています。</a:t>
            </a:r>
            <a:endParaRPr lang="en-US" altLang="ja-JP" dirty="0"/>
          </a:p>
          <a:p>
            <a:pPr marL="0" indent="0">
              <a:buNone/>
            </a:pPr>
            <a:r>
              <a:rPr lang="ja-JP" altLang="en-US" dirty="0"/>
              <a:t>・容器包装以外のプラスチック製品は多くが可燃ごみとして廃棄されることとなります。</a:t>
            </a:r>
            <a:endParaRPr lang="en-US" altLang="ja-JP" dirty="0"/>
          </a:p>
          <a:p>
            <a:pPr marL="0" indent="0">
              <a:buNone/>
            </a:pPr>
            <a:endParaRPr lang="en-US" altLang="ja-JP" dirty="0"/>
          </a:p>
        </p:txBody>
      </p:sp>
    </p:spTree>
    <p:extLst>
      <p:ext uri="{BB962C8B-B14F-4D97-AF65-F5344CB8AC3E}">
        <p14:creationId xmlns:p14="http://schemas.microsoft.com/office/powerpoint/2010/main" val="24124022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3"/>
          <p:cNvSpPr>
            <a:spLocks noGrp="1"/>
          </p:cNvSpPr>
          <p:nvPr>
            <p:ph idx="1"/>
          </p:nvPr>
        </p:nvSpPr>
        <p:spPr>
          <a:xfrm>
            <a:off x="370648" y="1322721"/>
            <a:ext cx="9164704" cy="5288535"/>
          </a:xfrm>
        </p:spPr>
        <p:txBody>
          <a:bodyPr>
            <a:normAutofit/>
          </a:bodyPr>
          <a:lstStyle/>
          <a:p>
            <a:pPr marL="0" indent="0">
              <a:buNone/>
            </a:pPr>
            <a:r>
              <a:rPr lang="ja-JP" altLang="en-US" sz="2400" dirty="0"/>
              <a:t>プラスチックは環境中で分解されづらく、最終的には河川などから海へと流れ込みます。</a:t>
            </a:r>
            <a:endParaRPr lang="en-US" altLang="ja-JP" sz="2400" dirty="0"/>
          </a:p>
          <a:p>
            <a:pPr marL="0" indent="0">
              <a:buNone/>
            </a:pPr>
            <a:r>
              <a:rPr lang="ja-JP" altLang="en-US" sz="2400" dirty="0"/>
              <a:t>既に世界の海に存在しているといわれるプラスチックごみは、合計で</a:t>
            </a:r>
            <a:r>
              <a:rPr lang="en-US" altLang="ja-JP" sz="2400" dirty="0"/>
              <a:t>1</a:t>
            </a:r>
            <a:r>
              <a:rPr lang="ja-JP" altLang="en-US" sz="2400" dirty="0"/>
              <a:t>億</a:t>
            </a:r>
            <a:r>
              <a:rPr lang="en-US" altLang="ja-JP" sz="2400" dirty="0"/>
              <a:t>5,000</a:t>
            </a:r>
            <a:r>
              <a:rPr lang="ja-JP" altLang="en-US" sz="2400" dirty="0"/>
              <a:t>万トン</a:t>
            </a:r>
            <a:r>
              <a:rPr lang="en-US" altLang="ja-JP" sz="2400" dirty="0"/>
              <a:t>(※</a:t>
            </a:r>
            <a:r>
              <a:rPr lang="ja-JP" altLang="en-US" sz="2400" dirty="0"/>
              <a:t>１</a:t>
            </a:r>
            <a:r>
              <a:rPr lang="en-US" altLang="ja-JP" sz="2400" dirty="0"/>
              <a:t>)</a:t>
            </a:r>
            <a:r>
              <a:rPr lang="ja-JP" altLang="en-US" sz="2400" dirty="0" err="1"/>
              <a:t>。</a:t>
            </a:r>
            <a:r>
              <a:rPr lang="ja-JP" altLang="en-US" sz="2400" dirty="0"/>
              <a:t>そこへ少なくとも年間</a:t>
            </a:r>
            <a:r>
              <a:rPr lang="en-US" altLang="ja-JP" sz="2400" dirty="0"/>
              <a:t>800</a:t>
            </a:r>
            <a:r>
              <a:rPr lang="ja-JP" altLang="en-US" sz="2400" dirty="0"/>
              <a:t>万トンが、新たに流入していると推定されています</a:t>
            </a:r>
            <a:r>
              <a:rPr lang="en-US" altLang="ja-JP" sz="2400" dirty="0"/>
              <a:t>(※2)</a:t>
            </a:r>
            <a:r>
              <a:rPr lang="ja-JP" altLang="en-US" sz="2400" dirty="0" err="1"/>
              <a:t>。</a:t>
            </a:r>
            <a:endParaRPr lang="en-US" altLang="ja-JP" sz="2400" dirty="0"/>
          </a:p>
          <a:p>
            <a:pPr marL="0" indent="0">
              <a:buNone/>
            </a:pPr>
            <a:r>
              <a:rPr lang="en-US" altLang="ja-JP" sz="2400" dirty="0"/>
              <a:t>2050</a:t>
            </a:r>
            <a:r>
              <a:rPr lang="ja-JP" altLang="en-US" sz="2400" dirty="0"/>
              <a:t>年には海洋プラスチックごみは海の魚の量を上回るとも予想されています。</a:t>
            </a:r>
            <a:r>
              <a:rPr lang="en-US" altLang="ja-JP" sz="2400" dirty="0"/>
              <a:t> (※3)</a:t>
            </a:r>
          </a:p>
          <a:p>
            <a:pPr marL="0" indent="0">
              <a:buNone/>
            </a:pPr>
            <a:r>
              <a:rPr lang="ja-JP" altLang="en-US" sz="2400" dirty="0"/>
              <a:t>海洋ごみの影響により、魚類、海鳥、アザラシなどの海洋哺乳動物、ウミガメを含む少なくとも約</a:t>
            </a:r>
            <a:r>
              <a:rPr lang="en-US" altLang="ja-JP" sz="2400" dirty="0"/>
              <a:t>700</a:t>
            </a:r>
            <a:r>
              <a:rPr lang="ja-JP" altLang="en-US" sz="2400" dirty="0"/>
              <a:t>種もの生物が傷つけられたり死んだりしています。このうち実に</a:t>
            </a:r>
            <a:r>
              <a:rPr lang="en-US" altLang="ja-JP" sz="2400" dirty="0"/>
              <a:t>92 </a:t>
            </a:r>
            <a:r>
              <a:rPr lang="ja-JP" altLang="en-US" sz="2400" dirty="0"/>
              <a:t>％がプラスチックの影響、例えば漁網などに絡まったり、ポリ袋を餌と間違えて摂取することによるものです</a:t>
            </a:r>
            <a:r>
              <a:rPr lang="en-US" altLang="ja-JP" sz="2400" dirty="0"/>
              <a:t>(※4)</a:t>
            </a:r>
            <a:r>
              <a:rPr lang="ja-JP" altLang="en-US" sz="2400" dirty="0"/>
              <a:t>。プラスチックごみの摂取率は、ウミガメで</a:t>
            </a:r>
            <a:r>
              <a:rPr lang="en-US" altLang="ja-JP" sz="2400" dirty="0"/>
              <a:t>52 </a:t>
            </a:r>
            <a:r>
              <a:rPr lang="ja-JP" altLang="en-US" sz="2400" dirty="0"/>
              <a:t>％</a:t>
            </a:r>
            <a:r>
              <a:rPr lang="en-US" altLang="ja-JP" sz="2400" dirty="0"/>
              <a:t>(※5)</a:t>
            </a:r>
            <a:r>
              <a:rPr lang="ja-JP" altLang="en-US" sz="2400" dirty="0"/>
              <a:t>、海鳥の</a:t>
            </a:r>
            <a:r>
              <a:rPr lang="en-US" altLang="ja-JP" sz="2400" dirty="0"/>
              <a:t>90 </a:t>
            </a:r>
            <a:r>
              <a:rPr lang="ja-JP" altLang="en-US" sz="2400" dirty="0"/>
              <a:t>％</a:t>
            </a:r>
            <a:r>
              <a:rPr lang="en-US" altLang="ja-JP" sz="2400" dirty="0"/>
              <a:t>(※6)</a:t>
            </a:r>
            <a:r>
              <a:rPr lang="ja-JP" altLang="en-US" sz="2400" dirty="0"/>
              <a:t>と推されています。</a:t>
            </a:r>
          </a:p>
        </p:txBody>
      </p:sp>
      <p:sp>
        <p:nvSpPr>
          <p:cNvPr id="6" name="正方形/長方形 5"/>
          <p:cNvSpPr/>
          <p:nvPr/>
        </p:nvSpPr>
        <p:spPr>
          <a:xfrm>
            <a:off x="255037" y="6541356"/>
            <a:ext cx="2135777" cy="276999"/>
          </a:xfrm>
          <a:prstGeom prst="rect">
            <a:avLst/>
          </a:prstGeom>
        </p:spPr>
        <p:txBody>
          <a:bodyPr wrap="none">
            <a:spAutoFit/>
          </a:bodyPr>
          <a:lstStyle/>
          <a:p>
            <a:r>
              <a:rPr lang="ja-JP" altLang="en-US" sz="1200" dirty="0"/>
              <a:t>資料</a:t>
            </a:r>
            <a:r>
              <a:rPr lang="en-US" altLang="ja-JP" sz="1200" dirty="0"/>
              <a:t>WWF</a:t>
            </a:r>
            <a:r>
              <a:rPr lang="ja-JP" altLang="en-US" sz="1200" dirty="0"/>
              <a:t>ジャパン　</a:t>
            </a:r>
            <a:r>
              <a:rPr lang="en-US" altLang="ja-JP" sz="1200" dirty="0"/>
              <a:t>web</a:t>
            </a:r>
            <a:r>
              <a:rPr lang="ja-JP" altLang="en-US" sz="1200" dirty="0"/>
              <a:t>サイト</a:t>
            </a:r>
          </a:p>
        </p:txBody>
      </p:sp>
      <p:sp>
        <p:nvSpPr>
          <p:cNvPr id="5" name="テキスト ボックス 4"/>
          <p:cNvSpPr txBox="1"/>
          <p:nvPr/>
        </p:nvSpPr>
        <p:spPr>
          <a:xfrm>
            <a:off x="80874" y="0"/>
            <a:ext cx="7778091" cy="584775"/>
          </a:xfrm>
          <a:prstGeom prst="rect">
            <a:avLst/>
          </a:prstGeom>
          <a:noFill/>
        </p:spPr>
        <p:txBody>
          <a:bodyPr wrap="none" rtlCol="0">
            <a:spAutoFit/>
          </a:bodyPr>
          <a:lstStyle/>
          <a:p>
            <a:r>
              <a:rPr lang="ja-JP" altLang="en-US" sz="3200" dirty="0"/>
              <a:t>４</a:t>
            </a:r>
            <a:r>
              <a:rPr kumimoji="1" lang="ja-JP" altLang="en-US" sz="3200" dirty="0"/>
              <a:t>．多くの生物がプラゴミで傷つけられている</a:t>
            </a:r>
          </a:p>
        </p:txBody>
      </p:sp>
    </p:spTree>
    <p:extLst>
      <p:ext uri="{BB962C8B-B14F-4D97-AF65-F5344CB8AC3E}">
        <p14:creationId xmlns:p14="http://schemas.microsoft.com/office/powerpoint/2010/main" val="1097057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イラスト：昔の買い物"/>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180" y="1963561"/>
            <a:ext cx="4461030" cy="4273200"/>
          </a:xfrm>
          <a:prstGeom prst="rect">
            <a:avLst/>
          </a:prstGeom>
          <a:noFill/>
          <a:extLst>
            <a:ext uri="{909E8E84-426E-40DD-AFC4-6F175D3DCCD1}">
              <a14:hiddenFill xmlns:a14="http://schemas.microsoft.com/office/drawing/2010/main">
                <a:solidFill>
                  <a:srgbClr val="FFFFFF"/>
                </a:solidFill>
              </a14:hiddenFill>
            </a:ext>
          </a:extLst>
        </p:spPr>
      </p:pic>
      <p:pic>
        <p:nvPicPr>
          <p:cNvPr id="2" name="図 1"/>
          <p:cNvPicPr>
            <a:picLocks noChangeAspect="1"/>
          </p:cNvPicPr>
          <p:nvPr/>
        </p:nvPicPr>
        <p:blipFill>
          <a:blip r:embed="rId3"/>
          <a:stretch>
            <a:fillRect/>
          </a:stretch>
        </p:blipFill>
        <p:spPr>
          <a:xfrm>
            <a:off x="5501616" y="2109505"/>
            <a:ext cx="4088433" cy="3981312"/>
          </a:xfrm>
          <a:prstGeom prst="rect">
            <a:avLst/>
          </a:prstGeom>
        </p:spPr>
      </p:pic>
      <p:sp>
        <p:nvSpPr>
          <p:cNvPr id="3" name="テキスト ボックス 2"/>
          <p:cNvSpPr txBox="1"/>
          <p:nvPr/>
        </p:nvSpPr>
        <p:spPr>
          <a:xfrm>
            <a:off x="142825" y="6488668"/>
            <a:ext cx="8538604" cy="369332"/>
          </a:xfrm>
          <a:prstGeom prst="rect">
            <a:avLst/>
          </a:prstGeom>
          <a:noFill/>
        </p:spPr>
        <p:txBody>
          <a:bodyPr wrap="square" rtlCol="0">
            <a:spAutoFit/>
          </a:bodyPr>
          <a:lstStyle/>
          <a:p>
            <a:r>
              <a:rPr kumimoji="1" lang="ja-JP" altLang="en-US" dirty="0"/>
              <a:t>経済産業省　ケミカルワンダータウン　</a:t>
            </a:r>
            <a:r>
              <a:rPr kumimoji="1" lang="en-US" altLang="ja-JP" dirty="0"/>
              <a:t>HP</a:t>
            </a:r>
            <a:r>
              <a:rPr kumimoji="1" lang="ja-JP" altLang="en-US" dirty="0"/>
              <a:t>　</a:t>
            </a:r>
            <a:r>
              <a:rPr lang="ja-JP" altLang="en-US" dirty="0"/>
              <a:t>プラスチックでくらしが変わった！</a:t>
            </a:r>
            <a:endParaRPr kumimoji="1" lang="ja-JP" altLang="en-US" dirty="0"/>
          </a:p>
        </p:txBody>
      </p:sp>
      <p:pic>
        <p:nvPicPr>
          <p:cNvPr id="1030" name="Picture 6" descr="昔は、紙や竹の皮で包んでいた"/>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180" y="1262083"/>
            <a:ext cx="4565294" cy="36599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プラスチックの生産量が10倍に"/>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9381" y="1262083"/>
            <a:ext cx="4449878" cy="336843"/>
          </a:xfrm>
          <a:prstGeom prst="rect">
            <a:avLst/>
          </a:prstGeom>
          <a:noFill/>
          <a:extLst>
            <a:ext uri="{909E8E84-426E-40DD-AFC4-6F175D3DCCD1}">
              <a14:hiddenFill xmlns:a14="http://schemas.microsoft.com/office/drawing/2010/main">
                <a:solidFill>
                  <a:srgbClr val="FFFFFF"/>
                </a:solidFill>
              </a14:hiddenFill>
            </a:ext>
          </a:extLst>
        </p:spPr>
      </p:pic>
      <p:sp>
        <p:nvSpPr>
          <p:cNvPr id="7" name="正方形/長方形 6"/>
          <p:cNvSpPr/>
          <p:nvPr/>
        </p:nvSpPr>
        <p:spPr>
          <a:xfrm>
            <a:off x="142825" y="-35858"/>
            <a:ext cx="9425992" cy="461665"/>
          </a:xfrm>
          <a:prstGeom prst="rect">
            <a:avLst/>
          </a:prstGeom>
        </p:spPr>
        <p:txBody>
          <a:bodyPr wrap="square">
            <a:spAutoFit/>
          </a:bodyPr>
          <a:lstStyle/>
          <a:p>
            <a:pPr fontAlgn="base"/>
            <a:r>
              <a:rPr lang="ja-JP" altLang="en-US" sz="2400" i="0" dirty="0">
                <a:effectLst/>
                <a:latin typeface="+mn-ea"/>
              </a:rPr>
              <a:t>プラスチックは高度成長期に生産量が激増しました。</a:t>
            </a:r>
          </a:p>
        </p:txBody>
      </p:sp>
    </p:spTree>
    <p:extLst>
      <p:ext uri="{BB962C8B-B14F-4D97-AF65-F5344CB8AC3E}">
        <p14:creationId xmlns:p14="http://schemas.microsoft.com/office/powerpoint/2010/main" val="24806399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3"/>
          <p:cNvSpPr>
            <a:spLocks noGrp="1"/>
          </p:cNvSpPr>
          <p:nvPr>
            <p:ph idx="1"/>
          </p:nvPr>
        </p:nvSpPr>
        <p:spPr>
          <a:xfrm>
            <a:off x="197010" y="756665"/>
            <a:ext cx="9556590" cy="4351338"/>
          </a:xfrm>
        </p:spPr>
        <p:txBody>
          <a:bodyPr>
            <a:normAutofit/>
          </a:bodyPr>
          <a:lstStyle/>
          <a:p>
            <a:pPr marL="0" indent="0">
              <a:buNone/>
            </a:pPr>
            <a:r>
              <a:rPr lang="ja-JP" altLang="en-US" sz="2400" dirty="0"/>
              <a:t>プラスチック製品は使用されるうちに摩耗し、紫外線や温度変化などの影響を受けて劣化します。これにより、目には見えないほどの小さな粒子が発生し、環境中に放出されることが分かっています。特に適切に処理されなかったプラスチックゴミは、劣化が進むことで微細なプラスチック（マイクロプラスチック）となり、大気や水、食品を通じて人体に取り込まれる可能性が高まります。</a:t>
            </a:r>
            <a:endParaRPr lang="en-US" altLang="ja-JP" sz="2400" dirty="0"/>
          </a:p>
        </p:txBody>
      </p:sp>
      <p:sp>
        <p:nvSpPr>
          <p:cNvPr id="5" name="テキスト ボックス 4"/>
          <p:cNvSpPr txBox="1"/>
          <p:nvPr/>
        </p:nvSpPr>
        <p:spPr>
          <a:xfrm>
            <a:off x="80874" y="0"/>
            <a:ext cx="7282763" cy="584775"/>
          </a:xfrm>
          <a:prstGeom prst="rect">
            <a:avLst/>
          </a:prstGeom>
          <a:noFill/>
        </p:spPr>
        <p:txBody>
          <a:bodyPr wrap="none" rtlCol="0">
            <a:spAutoFit/>
          </a:bodyPr>
          <a:lstStyle/>
          <a:p>
            <a:r>
              <a:rPr lang="ja-JP" altLang="en-US" sz="3200" dirty="0"/>
              <a:t>５</a:t>
            </a:r>
            <a:r>
              <a:rPr kumimoji="1" lang="ja-JP" altLang="en-US" sz="3200" dirty="0"/>
              <a:t>．より深刻なマイクロプラスチックの影響</a:t>
            </a:r>
          </a:p>
        </p:txBody>
      </p:sp>
      <p:sp>
        <p:nvSpPr>
          <p:cNvPr id="6" name="コンテンツ プレースホルダー 3"/>
          <p:cNvSpPr txBox="1">
            <a:spLocks/>
          </p:cNvSpPr>
          <p:nvPr/>
        </p:nvSpPr>
        <p:spPr>
          <a:xfrm>
            <a:off x="197010" y="3104224"/>
            <a:ext cx="9266304" cy="4351338"/>
          </a:xfrm>
          <a:prstGeom prst="rect">
            <a:avLst/>
          </a:prstGeom>
        </p:spPr>
        <p:txBody>
          <a:bodyPr vert="horz" lIns="91440" tIns="45720" rIns="91440" bIns="45720" rtlCol="0">
            <a:normAutofit/>
          </a:bodyPr>
          <a:lstStyle>
            <a:lvl1pPr marL="185738" indent="-185738" algn="l" defTabSz="742950" rtl="0" eaLnBrk="1" latinLnBrk="0" hangingPunct="1">
              <a:lnSpc>
                <a:spcPct val="90000"/>
              </a:lnSpc>
              <a:spcBef>
                <a:spcPts val="813"/>
              </a:spcBef>
              <a:buFont typeface="Wingdings 2" pitchFamily="18" charset="2"/>
              <a:buChar char=""/>
              <a:defRPr kumimoji="1"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Wingdings 2" pitchFamily="18" charset="2"/>
              <a:buChar char=""/>
              <a:defRPr kumimoji="1"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Wingdings 2" pitchFamily="18" charset="2"/>
              <a:buChar char=""/>
              <a:defRPr kumimoji="1"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Wingdings 2" pitchFamily="18" charset="2"/>
              <a:buChar char=""/>
              <a:defRPr kumimoji="1"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Wingdings 2" pitchFamily="18" charset="2"/>
              <a:buChar char=""/>
              <a:defRPr kumimoji="1" sz="1463" kern="1200">
                <a:solidFill>
                  <a:schemeClr val="tx1"/>
                </a:solidFill>
                <a:latin typeface="+mn-lt"/>
                <a:ea typeface="+mn-ea"/>
                <a:cs typeface="+mn-cs"/>
              </a:defRPr>
            </a:lvl5pPr>
            <a:lvl6pPr marL="2043113" indent="-185738" algn="l" defTabSz="742950" rtl="0" eaLnBrk="1" latinLnBrk="0" hangingPunct="1">
              <a:spcBef>
                <a:spcPct val="20000"/>
              </a:spcBef>
              <a:buFont typeface="Wingdings 2" pitchFamily="18" charset="2"/>
              <a:buChar char=""/>
              <a:defRPr kumimoji="1" sz="1463" kern="1200">
                <a:solidFill>
                  <a:schemeClr val="tx1"/>
                </a:solidFill>
                <a:latin typeface="+mn-lt"/>
                <a:ea typeface="+mn-ea"/>
                <a:cs typeface="+mn-cs"/>
              </a:defRPr>
            </a:lvl6pPr>
            <a:lvl7pPr marL="2414588" indent="-185738" algn="l" defTabSz="742950" rtl="0" eaLnBrk="1" latinLnBrk="0" hangingPunct="1">
              <a:spcBef>
                <a:spcPct val="20000"/>
              </a:spcBef>
              <a:buFont typeface="Wingdings 2" pitchFamily="18" charset="2"/>
              <a:buChar char=""/>
              <a:defRPr kumimoji="1" sz="1463" kern="1200">
                <a:solidFill>
                  <a:schemeClr val="tx1"/>
                </a:solidFill>
                <a:latin typeface="+mn-lt"/>
                <a:ea typeface="+mn-ea"/>
                <a:cs typeface="+mn-cs"/>
              </a:defRPr>
            </a:lvl7pPr>
            <a:lvl8pPr marL="2786063" indent="-185738" algn="l" defTabSz="742950" rtl="0" eaLnBrk="1" latinLnBrk="0" hangingPunct="1">
              <a:spcBef>
                <a:spcPct val="20000"/>
              </a:spcBef>
              <a:buFont typeface="Wingdings 2" pitchFamily="18" charset="2"/>
              <a:buChar char=""/>
              <a:defRPr kumimoji="1" sz="1463" kern="1200">
                <a:solidFill>
                  <a:schemeClr val="tx1"/>
                </a:solidFill>
                <a:latin typeface="+mn-lt"/>
                <a:ea typeface="+mn-ea"/>
                <a:cs typeface="+mn-cs"/>
              </a:defRPr>
            </a:lvl8pPr>
            <a:lvl9pPr marL="3157538" indent="-185738" algn="l" defTabSz="742950" rtl="0" eaLnBrk="1" latinLnBrk="0" hangingPunct="1">
              <a:spcBef>
                <a:spcPct val="20000"/>
              </a:spcBef>
              <a:buFont typeface="Wingdings 2" pitchFamily="18" charset="2"/>
              <a:buChar char=""/>
              <a:defRPr kumimoji="1" sz="1463" kern="1200">
                <a:solidFill>
                  <a:schemeClr val="tx1"/>
                </a:solidFill>
                <a:latin typeface="+mn-lt"/>
                <a:ea typeface="+mn-ea"/>
                <a:cs typeface="+mn-cs"/>
              </a:defRPr>
            </a:lvl9pPr>
          </a:lstStyle>
          <a:p>
            <a:pPr marL="0" indent="0">
              <a:buFont typeface="Wingdings 2" pitchFamily="18" charset="2"/>
              <a:buNone/>
            </a:pPr>
            <a:r>
              <a:rPr lang="ja-JP" altLang="en-US" sz="2400" dirty="0"/>
              <a:t>最新の研究では人体への侵入が確認され、血液や血管に蓄積することで深刻な健康リスクをもたらす可能性が示唆されています。</a:t>
            </a:r>
            <a:endParaRPr lang="en-US" altLang="ja-JP" sz="2400" dirty="0"/>
          </a:p>
          <a:p>
            <a:pPr marL="0" indent="0">
              <a:buFont typeface="Wingdings 2" pitchFamily="18" charset="2"/>
              <a:buNone/>
            </a:pPr>
            <a:r>
              <a:rPr lang="ja-JP" altLang="en-US" sz="2400" dirty="0"/>
              <a:t>イタリア・ナポリの研究チームは、動脈硬化症の患者</a:t>
            </a:r>
            <a:r>
              <a:rPr lang="en-US" altLang="ja-JP" sz="2400" dirty="0"/>
              <a:t>304</a:t>
            </a:r>
            <a:r>
              <a:rPr lang="ja-JP" altLang="en-US" sz="2400" dirty="0"/>
              <a:t>人を対象に、血管内のプラーク（脂肪などの塊）を調査しました。その結果、約半数の患者のプラークからプラスチック粒子が検出されたのです。</a:t>
            </a:r>
          </a:p>
          <a:p>
            <a:pPr marL="0" indent="0">
              <a:buFont typeface="Wingdings 2" pitchFamily="18" charset="2"/>
              <a:buNone/>
            </a:pPr>
            <a:r>
              <a:rPr lang="ja-JP" altLang="en-US" sz="2400" dirty="0"/>
              <a:t>さらに、研究チームは</a:t>
            </a:r>
            <a:r>
              <a:rPr lang="en-US" altLang="ja-JP" sz="2400" dirty="0"/>
              <a:t>3</a:t>
            </a:r>
            <a:r>
              <a:rPr lang="ja-JP" altLang="en-US" sz="2400" dirty="0"/>
              <a:t>年間にわたり疫学調査を実施。その結果、血管内にプラスチックが検出された患者は、心筋梗塞や脳卒中などの重大な疾患を発症するリスクが約</a:t>
            </a:r>
            <a:r>
              <a:rPr lang="en-US" altLang="ja-JP" sz="2400" dirty="0"/>
              <a:t>4.5</a:t>
            </a:r>
            <a:r>
              <a:rPr lang="ja-JP" altLang="en-US" sz="2400" dirty="0"/>
              <a:t>倍も高いことが分かりました。</a:t>
            </a:r>
            <a:endParaRPr lang="en-US" altLang="ja-JP" sz="2400" dirty="0"/>
          </a:p>
        </p:txBody>
      </p:sp>
      <p:sp>
        <p:nvSpPr>
          <p:cNvPr id="7" name="正方形/長方形 6"/>
          <p:cNvSpPr/>
          <p:nvPr/>
        </p:nvSpPr>
        <p:spPr>
          <a:xfrm>
            <a:off x="197010" y="6468784"/>
            <a:ext cx="5876930" cy="276999"/>
          </a:xfrm>
          <a:prstGeom prst="rect">
            <a:avLst/>
          </a:prstGeom>
        </p:spPr>
        <p:txBody>
          <a:bodyPr wrap="none">
            <a:spAutoFit/>
          </a:bodyPr>
          <a:lstStyle/>
          <a:p>
            <a:r>
              <a:rPr lang="ja-JP" altLang="en-US" sz="1200" dirty="0"/>
              <a:t>出典：　</a:t>
            </a:r>
            <a:r>
              <a:rPr lang="en-US" altLang="ja-JP" sz="1200" dirty="0"/>
              <a:t>NHK【</a:t>
            </a:r>
            <a:r>
              <a:rPr lang="ja-JP" altLang="en-US" sz="1200" dirty="0"/>
              <a:t>クローズアップ現代</a:t>
            </a:r>
            <a:r>
              <a:rPr lang="en-US" altLang="ja-JP" sz="1200" dirty="0"/>
              <a:t>】</a:t>
            </a:r>
            <a:r>
              <a:rPr lang="ja-JP" altLang="en-US" sz="1200" dirty="0"/>
              <a:t>人体からプラスチック粒子が検出！</a:t>
            </a:r>
            <a:r>
              <a:rPr lang="en-US" altLang="ja-JP" sz="1200" dirty="0"/>
              <a:t>2025</a:t>
            </a:r>
            <a:r>
              <a:rPr lang="ja-JP" altLang="en-US" sz="1200" dirty="0"/>
              <a:t>年</a:t>
            </a:r>
            <a:r>
              <a:rPr lang="en-US" altLang="ja-JP" sz="1200" dirty="0"/>
              <a:t>2</a:t>
            </a:r>
            <a:r>
              <a:rPr lang="ja-JP" altLang="en-US" sz="1200" dirty="0"/>
              <a:t>月</a:t>
            </a:r>
            <a:r>
              <a:rPr lang="en-US" altLang="ja-JP" sz="1200" dirty="0"/>
              <a:t>3</a:t>
            </a:r>
            <a:r>
              <a:rPr lang="ja-JP" altLang="en-US" sz="1200" dirty="0"/>
              <a:t>日放送</a:t>
            </a:r>
          </a:p>
        </p:txBody>
      </p:sp>
    </p:spTree>
    <p:extLst>
      <p:ext uri="{BB962C8B-B14F-4D97-AF65-F5344CB8AC3E}">
        <p14:creationId xmlns:p14="http://schemas.microsoft.com/office/powerpoint/2010/main" val="17762274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81773" y="83270"/>
            <a:ext cx="7725192" cy="523220"/>
          </a:xfrm>
          <a:prstGeom prst="rect">
            <a:avLst/>
          </a:prstGeom>
        </p:spPr>
        <p:txBody>
          <a:bodyPr wrap="none">
            <a:spAutoFit/>
          </a:bodyPr>
          <a:lstStyle/>
          <a:p>
            <a:r>
              <a:rPr lang="zh-TW" altLang="en-US" sz="2800" dirty="0">
                <a:latin typeface="ＭＳ Ｐゴシック" panose="020B0600070205080204" pitchFamily="50" charset="-128"/>
                <a:ea typeface="ＭＳ Ｐゴシック" panose="020B0600070205080204" pitchFamily="50" charset="-128"/>
              </a:rPr>
              <a:t>高等学校学習指導要領（平成</a:t>
            </a:r>
            <a:r>
              <a:rPr lang="en-US" altLang="zh-TW" sz="2800" dirty="0">
                <a:latin typeface="ＭＳ Ｐゴシック" panose="020B0600070205080204" pitchFamily="50" charset="-128"/>
                <a:ea typeface="ＭＳ Ｐゴシック" panose="020B0600070205080204" pitchFamily="50" charset="-128"/>
              </a:rPr>
              <a:t>30</a:t>
            </a:r>
            <a:r>
              <a:rPr lang="zh-TW" altLang="en-US" sz="2800" dirty="0">
                <a:latin typeface="ＭＳ Ｐゴシック" panose="020B0600070205080204" pitchFamily="50" charset="-128"/>
                <a:ea typeface="ＭＳ Ｐゴシック" panose="020B0600070205080204" pitchFamily="50" charset="-128"/>
              </a:rPr>
              <a:t>年告示）</a:t>
            </a:r>
            <a:r>
              <a:rPr lang="ja-JP" altLang="en-US" sz="2800" dirty="0"/>
              <a:t>該当箇所</a:t>
            </a:r>
          </a:p>
        </p:txBody>
      </p:sp>
      <p:sp>
        <p:nvSpPr>
          <p:cNvPr id="3" name="正方形/長方形 2"/>
          <p:cNvSpPr/>
          <p:nvPr/>
        </p:nvSpPr>
        <p:spPr>
          <a:xfrm>
            <a:off x="181773" y="736610"/>
            <a:ext cx="6152766" cy="1384995"/>
          </a:xfrm>
          <a:prstGeom prst="rect">
            <a:avLst/>
          </a:prstGeom>
        </p:spPr>
        <p:txBody>
          <a:bodyPr wrap="square">
            <a:spAutoFit/>
          </a:bodyPr>
          <a:lstStyle/>
          <a:p>
            <a:r>
              <a:rPr lang="ja-JP" altLang="en-US" sz="2800" dirty="0"/>
              <a:t>理科編　　化学基礎</a:t>
            </a:r>
            <a:endParaRPr lang="en-US" altLang="ja-JP" sz="2800" dirty="0"/>
          </a:p>
          <a:p>
            <a:pPr algn="just">
              <a:spcAft>
                <a:spcPts val="0"/>
              </a:spcAft>
            </a:pPr>
            <a:r>
              <a:rPr lang="ja-JP" altLang="en-US" sz="2800" kern="100" dirty="0">
                <a:latin typeface="+mn-ea"/>
                <a:cs typeface="Times New Roman" panose="02020603050405020304" pitchFamily="18" charset="0"/>
              </a:rPr>
              <a:t>（</a:t>
            </a:r>
            <a:r>
              <a:rPr lang="en-US" altLang="ja-JP" sz="2800" kern="100" dirty="0">
                <a:latin typeface="+mn-ea"/>
                <a:cs typeface="Times New Roman" panose="02020603050405020304" pitchFamily="18" charset="0"/>
              </a:rPr>
              <a:t>2</a:t>
            </a:r>
            <a:r>
              <a:rPr lang="ja-JP" altLang="en-US" sz="2800" kern="100" dirty="0">
                <a:latin typeface="+mn-ea"/>
                <a:cs typeface="Times New Roman" panose="02020603050405020304" pitchFamily="18" charset="0"/>
              </a:rPr>
              <a:t>） 物質の構成</a:t>
            </a:r>
            <a:endParaRPr lang="en-US" altLang="ja-JP" sz="2800" kern="100" dirty="0">
              <a:latin typeface="+mn-ea"/>
              <a:cs typeface="Times New Roman" panose="02020603050405020304" pitchFamily="18" charset="0"/>
            </a:endParaRPr>
          </a:p>
          <a:p>
            <a:pPr algn="just">
              <a:spcAft>
                <a:spcPts val="0"/>
              </a:spcAft>
            </a:pPr>
            <a:r>
              <a:rPr lang="ja-JP" altLang="en-US" sz="2800" kern="100" dirty="0">
                <a:latin typeface="+mn-ea"/>
                <a:cs typeface="Times New Roman" panose="02020603050405020304" pitchFamily="18" charset="0"/>
              </a:rPr>
              <a:t> </a:t>
            </a:r>
            <a:r>
              <a:rPr lang="ja-JP" altLang="en-US" sz="2800" kern="100" dirty="0">
                <a:latin typeface="+mn-ea"/>
              </a:rPr>
              <a:t>（ｲ） 物質と化学結合</a:t>
            </a:r>
            <a:endParaRPr lang="en-US" altLang="ja-JP" sz="2800" kern="100" dirty="0">
              <a:latin typeface="+mn-ea"/>
            </a:endParaRPr>
          </a:p>
        </p:txBody>
      </p:sp>
      <p:sp>
        <p:nvSpPr>
          <p:cNvPr id="4" name="正方形/長方形 3"/>
          <p:cNvSpPr/>
          <p:nvPr/>
        </p:nvSpPr>
        <p:spPr>
          <a:xfrm>
            <a:off x="493789" y="2682612"/>
            <a:ext cx="8657883" cy="2308324"/>
          </a:xfrm>
          <a:prstGeom prst="rect">
            <a:avLst/>
          </a:prstGeom>
        </p:spPr>
        <p:txBody>
          <a:bodyPr wrap="square">
            <a:spAutoFit/>
          </a:bodyPr>
          <a:lstStyle/>
          <a:p>
            <a:r>
              <a:rPr lang="ja-JP" altLang="en-US" sz="2400" dirty="0"/>
              <a:t>共有結合を電子配置と関連付けて理解すること。また，分子からなる物質の性質を理解すること。</a:t>
            </a:r>
            <a:endParaRPr lang="en-US" altLang="ja-JP" sz="2400" dirty="0"/>
          </a:p>
          <a:p>
            <a:r>
              <a:rPr lang="ja-JP" altLang="en-US" sz="2400" dirty="0"/>
              <a:t>共有結合の結晶及びプラスチックなどの高分子化合物の構造にも触れること。</a:t>
            </a:r>
            <a:endParaRPr lang="en-US" altLang="ja-JP" sz="2400" dirty="0"/>
          </a:p>
          <a:p>
            <a:r>
              <a:rPr lang="ja-JP" altLang="en-US" sz="2400" dirty="0"/>
              <a:t>高分子化合物については，ポリエチレンや</a:t>
            </a:r>
            <a:r>
              <a:rPr lang="ja-JP" altLang="en-US" sz="2400" dirty="0" smtClean="0"/>
              <a:t>ポリエチレンテレフタ</a:t>
            </a:r>
            <a:r>
              <a:rPr lang="ja-JP" altLang="en-US" sz="2400" dirty="0"/>
              <a:t>ラ</a:t>
            </a:r>
            <a:r>
              <a:rPr lang="ja-JP" altLang="en-US" sz="2400" dirty="0" smtClean="0"/>
              <a:t>ート</a:t>
            </a:r>
            <a:r>
              <a:rPr lang="ja-JP" altLang="en-US" sz="2400" dirty="0"/>
              <a:t>などを取り上げ，それぞれの構造に触れる。</a:t>
            </a:r>
            <a:endParaRPr lang="en-US" altLang="ja-JP" sz="2400" dirty="0"/>
          </a:p>
        </p:txBody>
      </p:sp>
      <p:sp>
        <p:nvSpPr>
          <p:cNvPr id="5" name="正方形/長方形 4"/>
          <p:cNvSpPr/>
          <p:nvPr/>
        </p:nvSpPr>
        <p:spPr>
          <a:xfrm>
            <a:off x="493789" y="2020892"/>
            <a:ext cx="2985113" cy="461665"/>
          </a:xfrm>
          <a:prstGeom prst="rect">
            <a:avLst/>
          </a:prstGeom>
        </p:spPr>
        <p:txBody>
          <a:bodyPr wrap="none">
            <a:spAutoFit/>
          </a:bodyPr>
          <a:lstStyle/>
          <a:p>
            <a:pPr algn="just">
              <a:spcAft>
                <a:spcPts val="0"/>
              </a:spcAft>
            </a:pPr>
            <a:r>
              <a:rPr lang="ja-JP" altLang="en-US" sz="2400" dirty="0"/>
              <a:t>　</a:t>
            </a:r>
            <a:r>
              <a:rPr lang="ja-JP" altLang="en-US" sz="2400" kern="100" dirty="0">
                <a:latin typeface="+mn-ea"/>
              </a:rPr>
              <a:t>㋑　分子と共有結合</a:t>
            </a:r>
            <a:endParaRPr lang="en-US" altLang="ja-JP" sz="2400" kern="100" dirty="0">
              <a:latin typeface="+mn-ea"/>
            </a:endParaRPr>
          </a:p>
        </p:txBody>
      </p:sp>
    </p:spTree>
    <p:extLst>
      <p:ext uri="{BB962C8B-B14F-4D97-AF65-F5344CB8AC3E}">
        <p14:creationId xmlns:p14="http://schemas.microsoft.com/office/powerpoint/2010/main" val="6968654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3774851" y="2151136"/>
            <a:ext cx="5839167" cy="4468523"/>
          </a:xfrm>
          <a:prstGeom prst="rect">
            <a:avLst/>
          </a:prstGeom>
        </p:spPr>
      </p:pic>
      <p:sp>
        <p:nvSpPr>
          <p:cNvPr id="3" name="テキスト ボックス 2"/>
          <p:cNvSpPr txBox="1"/>
          <p:nvPr/>
        </p:nvSpPr>
        <p:spPr>
          <a:xfrm>
            <a:off x="80874" y="0"/>
            <a:ext cx="8736687" cy="584775"/>
          </a:xfrm>
          <a:prstGeom prst="rect">
            <a:avLst/>
          </a:prstGeom>
          <a:noFill/>
        </p:spPr>
        <p:txBody>
          <a:bodyPr wrap="none" rtlCol="0">
            <a:spAutoFit/>
          </a:bodyPr>
          <a:lstStyle/>
          <a:p>
            <a:r>
              <a:rPr lang="ja-JP" altLang="en-US" sz="3200" dirty="0"/>
              <a:t>６</a:t>
            </a:r>
            <a:r>
              <a:rPr kumimoji="1" lang="ja-JP" altLang="en-US" sz="3200" dirty="0"/>
              <a:t>．</a:t>
            </a:r>
            <a:r>
              <a:rPr lang="ja-JP" altLang="en-US" sz="3200" dirty="0"/>
              <a:t>プラスチックごみ削減に向けた世界の取り組み</a:t>
            </a:r>
            <a:endParaRPr kumimoji="1" lang="ja-JP" altLang="en-US" sz="3200" dirty="0"/>
          </a:p>
        </p:txBody>
      </p:sp>
      <p:sp>
        <p:nvSpPr>
          <p:cNvPr id="4" name="コンテンツ プレースホルダー 3"/>
          <p:cNvSpPr txBox="1">
            <a:spLocks/>
          </p:cNvSpPr>
          <p:nvPr/>
        </p:nvSpPr>
        <p:spPr>
          <a:xfrm>
            <a:off x="246742" y="939628"/>
            <a:ext cx="9100457" cy="5121620"/>
          </a:xfrm>
          <a:prstGeom prst="rect">
            <a:avLst/>
          </a:prstGeom>
        </p:spPr>
        <p:txBody>
          <a:bodyPr>
            <a:normAutofit/>
          </a:bodyPr>
          <a:lstStyle>
            <a:lvl1pPr marL="185738" indent="-185738" algn="l" defTabSz="742950" rtl="0" eaLnBrk="1" latinLnBrk="0" hangingPunct="1">
              <a:lnSpc>
                <a:spcPct val="90000"/>
              </a:lnSpc>
              <a:spcBef>
                <a:spcPts val="813"/>
              </a:spcBef>
              <a:buFont typeface="Wingdings 2" pitchFamily="18" charset="2"/>
              <a:buChar char=""/>
              <a:defRPr kumimoji="1"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Wingdings 2" pitchFamily="18" charset="2"/>
              <a:buChar char=""/>
              <a:defRPr kumimoji="1"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Wingdings 2" pitchFamily="18" charset="2"/>
              <a:buChar char=""/>
              <a:defRPr kumimoji="1"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Wingdings 2" pitchFamily="18" charset="2"/>
              <a:buChar char=""/>
              <a:defRPr kumimoji="1"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Wingdings 2" pitchFamily="18" charset="2"/>
              <a:buChar char=""/>
              <a:defRPr kumimoji="1" sz="1463" kern="1200">
                <a:solidFill>
                  <a:schemeClr val="tx1"/>
                </a:solidFill>
                <a:latin typeface="+mn-lt"/>
                <a:ea typeface="+mn-ea"/>
                <a:cs typeface="+mn-cs"/>
              </a:defRPr>
            </a:lvl5pPr>
            <a:lvl6pPr marL="2043113" indent="-185738" algn="l" defTabSz="742950" rtl="0" eaLnBrk="1" latinLnBrk="0" hangingPunct="1">
              <a:spcBef>
                <a:spcPct val="20000"/>
              </a:spcBef>
              <a:buFont typeface="Wingdings 2" pitchFamily="18" charset="2"/>
              <a:buChar char=""/>
              <a:defRPr kumimoji="1" sz="1463" kern="1200">
                <a:solidFill>
                  <a:schemeClr val="tx1"/>
                </a:solidFill>
                <a:latin typeface="+mn-lt"/>
                <a:ea typeface="+mn-ea"/>
                <a:cs typeface="+mn-cs"/>
              </a:defRPr>
            </a:lvl6pPr>
            <a:lvl7pPr marL="2414588" indent="-185738" algn="l" defTabSz="742950" rtl="0" eaLnBrk="1" latinLnBrk="0" hangingPunct="1">
              <a:spcBef>
                <a:spcPct val="20000"/>
              </a:spcBef>
              <a:buFont typeface="Wingdings 2" pitchFamily="18" charset="2"/>
              <a:buChar char=""/>
              <a:defRPr kumimoji="1" sz="1463" kern="1200">
                <a:solidFill>
                  <a:schemeClr val="tx1"/>
                </a:solidFill>
                <a:latin typeface="+mn-lt"/>
                <a:ea typeface="+mn-ea"/>
                <a:cs typeface="+mn-cs"/>
              </a:defRPr>
            </a:lvl7pPr>
            <a:lvl8pPr marL="2786063" indent="-185738" algn="l" defTabSz="742950" rtl="0" eaLnBrk="1" latinLnBrk="0" hangingPunct="1">
              <a:spcBef>
                <a:spcPct val="20000"/>
              </a:spcBef>
              <a:buFont typeface="Wingdings 2" pitchFamily="18" charset="2"/>
              <a:buChar char=""/>
              <a:defRPr kumimoji="1" sz="1463" kern="1200">
                <a:solidFill>
                  <a:schemeClr val="tx1"/>
                </a:solidFill>
                <a:latin typeface="+mn-lt"/>
                <a:ea typeface="+mn-ea"/>
                <a:cs typeface="+mn-cs"/>
              </a:defRPr>
            </a:lvl8pPr>
            <a:lvl9pPr marL="3157538" indent="-185738" algn="l" defTabSz="742950" rtl="0" eaLnBrk="1" latinLnBrk="0" hangingPunct="1">
              <a:spcBef>
                <a:spcPct val="20000"/>
              </a:spcBef>
              <a:buFont typeface="Wingdings 2" pitchFamily="18" charset="2"/>
              <a:buChar char=""/>
              <a:defRPr kumimoji="1" sz="1463" kern="1200">
                <a:solidFill>
                  <a:schemeClr val="tx1"/>
                </a:solidFill>
                <a:latin typeface="+mn-lt"/>
                <a:ea typeface="+mn-ea"/>
                <a:cs typeface="+mn-cs"/>
              </a:defRPr>
            </a:lvl9pPr>
          </a:lstStyle>
          <a:p>
            <a:pPr marL="0" indent="0">
              <a:buFont typeface="Wingdings 2" pitchFamily="18" charset="2"/>
              <a:buNone/>
            </a:pPr>
            <a:r>
              <a:rPr lang="ja-JP" altLang="en-US" sz="2400" dirty="0"/>
              <a:t>海洋プラスチックごみの問題は、国際社会が取り組むべき喫緊の課題とされ、</a:t>
            </a:r>
            <a:r>
              <a:rPr lang="en-US" altLang="ja-JP" sz="2400" dirty="0"/>
              <a:t>SDG</a:t>
            </a:r>
            <a:r>
              <a:rPr lang="ja-JP" altLang="en-US" sz="2400" dirty="0"/>
              <a:t>ｓの</a:t>
            </a:r>
            <a:r>
              <a:rPr lang="en-US" altLang="ja-JP" sz="2400" dirty="0"/>
              <a:t>Goal 14</a:t>
            </a:r>
            <a:r>
              <a:rPr lang="ja-JP" altLang="en-US" sz="2400" dirty="0"/>
              <a:t>海洋環境の目標の中でも明確に位置付けられています。</a:t>
            </a:r>
            <a:endParaRPr lang="en-US" altLang="ja-JP" sz="2400" dirty="0"/>
          </a:p>
        </p:txBody>
      </p:sp>
      <p:pic>
        <p:nvPicPr>
          <p:cNvPr id="5" name="図 4"/>
          <p:cNvPicPr>
            <a:picLocks noChangeAspect="1"/>
          </p:cNvPicPr>
          <p:nvPr/>
        </p:nvPicPr>
        <p:blipFill>
          <a:blip r:embed="rId3"/>
          <a:stretch>
            <a:fillRect/>
          </a:stretch>
        </p:blipFill>
        <p:spPr>
          <a:xfrm>
            <a:off x="97002" y="4783602"/>
            <a:ext cx="3528109" cy="1836057"/>
          </a:xfrm>
          <a:prstGeom prst="rect">
            <a:avLst/>
          </a:prstGeom>
        </p:spPr>
      </p:pic>
    </p:spTree>
    <p:extLst>
      <p:ext uri="{BB962C8B-B14F-4D97-AF65-F5344CB8AC3E}">
        <p14:creationId xmlns:p14="http://schemas.microsoft.com/office/powerpoint/2010/main" val="42279520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3"/>
          <p:cNvSpPr>
            <a:spLocks noGrp="1"/>
          </p:cNvSpPr>
          <p:nvPr>
            <p:ph idx="1"/>
          </p:nvPr>
        </p:nvSpPr>
        <p:spPr>
          <a:xfrm>
            <a:off x="402771" y="1279180"/>
            <a:ext cx="9100457" cy="5121620"/>
          </a:xfrm>
        </p:spPr>
        <p:txBody>
          <a:bodyPr>
            <a:normAutofit/>
          </a:bodyPr>
          <a:lstStyle/>
          <a:p>
            <a:pPr marL="0" indent="0">
              <a:buNone/>
            </a:pPr>
            <a:r>
              <a:rPr lang="en-US" altLang="ja-JP" sz="2400" dirty="0"/>
              <a:t>2019</a:t>
            </a:r>
            <a:r>
              <a:rPr lang="ja-JP" altLang="en-US" sz="2400" dirty="0"/>
              <a:t>年</a:t>
            </a:r>
            <a:r>
              <a:rPr lang="en-US" altLang="ja-JP" sz="2400" dirty="0"/>
              <a:t>6</a:t>
            </a:r>
            <a:r>
              <a:rPr lang="ja-JP" altLang="en-US" sz="2400" dirty="0"/>
              <a:t>月に開催された</a:t>
            </a:r>
            <a:r>
              <a:rPr lang="en-US" altLang="ja-JP" sz="2400" dirty="0"/>
              <a:t>G20</a:t>
            </a:r>
            <a:r>
              <a:rPr lang="ja-JP" altLang="en-US" sz="2400" dirty="0"/>
              <a:t>大阪サミットにおいて、日本は</a:t>
            </a:r>
            <a:r>
              <a:rPr lang="en-US" altLang="ja-JP" sz="2400" dirty="0"/>
              <a:t>2050</a:t>
            </a:r>
            <a:r>
              <a:rPr lang="ja-JP" altLang="en-US" sz="2400" dirty="0"/>
              <a:t>年までに海洋プラスチックごみによる追加的な汚染をゼロにまで削減することを目指す「大阪ブルー・オーシャン・ビジョン」を提案し、首脳間で共有されました。他国や国際機関等にもビジョンの共有を呼びかけ、</a:t>
            </a:r>
            <a:r>
              <a:rPr lang="en-US" altLang="ja-JP" sz="2400" dirty="0"/>
              <a:t>2021</a:t>
            </a:r>
            <a:r>
              <a:rPr lang="ja-JP" altLang="en-US" sz="2400" dirty="0"/>
              <a:t>年</a:t>
            </a:r>
            <a:r>
              <a:rPr lang="en-US" altLang="ja-JP" sz="2400" dirty="0"/>
              <a:t>5</a:t>
            </a:r>
            <a:r>
              <a:rPr lang="ja-JP" altLang="en-US" sz="2400" dirty="0"/>
              <a:t>月現在、</a:t>
            </a:r>
            <a:r>
              <a:rPr lang="en-US" altLang="ja-JP" sz="2400" dirty="0"/>
              <a:t>87</a:t>
            </a:r>
            <a:r>
              <a:rPr lang="ja-JP" altLang="en-US" sz="2400" dirty="0"/>
              <a:t>の国と地域が共有しています。</a:t>
            </a:r>
            <a:endParaRPr lang="en-US" altLang="ja-JP" sz="2400" dirty="0"/>
          </a:p>
        </p:txBody>
      </p:sp>
      <p:sp>
        <p:nvSpPr>
          <p:cNvPr id="5" name="正方形/長方形 4"/>
          <p:cNvSpPr/>
          <p:nvPr/>
        </p:nvSpPr>
        <p:spPr>
          <a:xfrm>
            <a:off x="255037" y="6541356"/>
            <a:ext cx="7099957" cy="276999"/>
          </a:xfrm>
          <a:prstGeom prst="rect">
            <a:avLst/>
          </a:prstGeom>
        </p:spPr>
        <p:txBody>
          <a:bodyPr wrap="none">
            <a:spAutoFit/>
          </a:bodyPr>
          <a:lstStyle/>
          <a:p>
            <a:r>
              <a:rPr lang="ja-JP" altLang="en-US" sz="1200" dirty="0"/>
              <a:t>出典：外務省</a:t>
            </a:r>
            <a:r>
              <a:rPr lang="en-US" altLang="ja-JP" sz="1200" dirty="0"/>
              <a:t>G20</a:t>
            </a:r>
            <a:r>
              <a:rPr lang="ja-JP" altLang="en-US" sz="1200" dirty="0"/>
              <a:t>大阪サミット</a:t>
            </a:r>
            <a:r>
              <a:rPr lang="en-US" altLang="ja-JP" sz="1200" dirty="0"/>
              <a:t>WEB</a:t>
            </a:r>
            <a:r>
              <a:rPr lang="ja-JP" altLang="en-US" sz="1200" dirty="0"/>
              <a:t>サイト　</a:t>
            </a:r>
            <a:r>
              <a:rPr lang="en-US" altLang="ja-JP" sz="1200" dirty="0"/>
              <a:t>https://www.mofa.go.jp/mofaj/gaiko/g20/osaka19/jp/photos/</a:t>
            </a:r>
            <a:r>
              <a:rPr lang="ja-JP" altLang="en-US" sz="1200" dirty="0"/>
              <a:t>　　</a:t>
            </a:r>
          </a:p>
        </p:txBody>
      </p:sp>
      <p:sp>
        <p:nvSpPr>
          <p:cNvPr id="6" name="テキスト ボックス 5"/>
          <p:cNvSpPr txBox="1"/>
          <p:nvPr/>
        </p:nvSpPr>
        <p:spPr>
          <a:xfrm>
            <a:off x="80874" y="0"/>
            <a:ext cx="6162264" cy="584775"/>
          </a:xfrm>
          <a:prstGeom prst="rect">
            <a:avLst/>
          </a:prstGeom>
          <a:noFill/>
        </p:spPr>
        <p:txBody>
          <a:bodyPr wrap="none" rtlCol="0">
            <a:spAutoFit/>
          </a:bodyPr>
          <a:lstStyle/>
          <a:p>
            <a:r>
              <a:rPr lang="ja-JP" altLang="en-US" sz="3200" dirty="0"/>
              <a:t>７</a:t>
            </a:r>
            <a:r>
              <a:rPr kumimoji="1" lang="ja-JP" altLang="en-US" sz="3200" dirty="0"/>
              <a:t>．</a:t>
            </a:r>
            <a:r>
              <a:rPr lang="ja-JP" altLang="en-US" sz="3200" dirty="0"/>
              <a:t>大阪ブルー・オーシャンビジョン</a:t>
            </a:r>
            <a:endParaRPr kumimoji="1" lang="ja-JP" altLang="en-US" sz="3200" dirty="0"/>
          </a:p>
        </p:txBody>
      </p:sp>
      <p:pic>
        <p:nvPicPr>
          <p:cNvPr id="7" name="図 6"/>
          <p:cNvPicPr>
            <a:picLocks noChangeAspect="1"/>
          </p:cNvPicPr>
          <p:nvPr/>
        </p:nvPicPr>
        <p:blipFill>
          <a:blip r:embed="rId2"/>
          <a:stretch>
            <a:fillRect/>
          </a:stretch>
        </p:blipFill>
        <p:spPr>
          <a:xfrm>
            <a:off x="2667000" y="3352800"/>
            <a:ext cx="4572000" cy="3048000"/>
          </a:xfrm>
          <a:prstGeom prst="rect">
            <a:avLst/>
          </a:prstGeom>
        </p:spPr>
      </p:pic>
    </p:spTree>
    <p:extLst>
      <p:ext uri="{BB962C8B-B14F-4D97-AF65-F5344CB8AC3E}">
        <p14:creationId xmlns:p14="http://schemas.microsoft.com/office/powerpoint/2010/main" val="37240582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255037" y="6541356"/>
            <a:ext cx="4710136" cy="276999"/>
          </a:xfrm>
          <a:prstGeom prst="rect">
            <a:avLst/>
          </a:prstGeom>
        </p:spPr>
        <p:txBody>
          <a:bodyPr wrap="none">
            <a:spAutoFit/>
          </a:bodyPr>
          <a:lstStyle/>
          <a:p>
            <a:r>
              <a:rPr lang="ja-JP" altLang="en-US" sz="1200" dirty="0"/>
              <a:t>出典：環境省ホームページhttps://plastic-circulation.env.go.jp/about　　</a:t>
            </a:r>
          </a:p>
        </p:txBody>
      </p:sp>
      <p:sp>
        <p:nvSpPr>
          <p:cNvPr id="6" name="テキスト ボックス 5"/>
          <p:cNvSpPr txBox="1"/>
          <p:nvPr/>
        </p:nvSpPr>
        <p:spPr>
          <a:xfrm>
            <a:off x="80874" y="0"/>
            <a:ext cx="5269391" cy="584775"/>
          </a:xfrm>
          <a:prstGeom prst="rect">
            <a:avLst/>
          </a:prstGeom>
          <a:noFill/>
        </p:spPr>
        <p:txBody>
          <a:bodyPr wrap="none" rtlCol="0">
            <a:spAutoFit/>
          </a:bodyPr>
          <a:lstStyle/>
          <a:p>
            <a:r>
              <a:rPr lang="ja-JP" altLang="en-US" sz="3200" dirty="0"/>
              <a:t>８</a:t>
            </a:r>
            <a:r>
              <a:rPr kumimoji="1" lang="ja-JP" altLang="en-US" sz="3200" dirty="0"/>
              <a:t>．</a:t>
            </a:r>
            <a:r>
              <a:rPr lang="ja-JP" altLang="en-US" sz="3200" dirty="0"/>
              <a:t>プラスチック資源循環戦略</a:t>
            </a:r>
            <a:endParaRPr kumimoji="1" lang="ja-JP" altLang="en-US" sz="3200" dirty="0"/>
          </a:p>
        </p:txBody>
      </p:sp>
      <p:sp>
        <p:nvSpPr>
          <p:cNvPr id="2" name="正方形/長方形 1"/>
          <p:cNvSpPr/>
          <p:nvPr/>
        </p:nvSpPr>
        <p:spPr>
          <a:xfrm>
            <a:off x="239068" y="931015"/>
            <a:ext cx="9427447" cy="2308324"/>
          </a:xfrm>
          <a:prstGeom prst="rect">
            <a:avLst/>
          </a:prstGeom>
        </p:spPr>
        <p:txBody>
          <a:bodyPr wrap="square">
            <a:spAutoFit/>
          </a:bodyPr>
          <a:lstStyle/>
          <a:p>
            <a:pPr fontAlgn="base"/>
            <a:r>
              <a:rPr lang="ja-JP" altLang="en-US" sz="2400" dirty="0">
                <a:latin typeface="+mn-ea"/>
              </a:rPr>
              <a:t>「大阪ブルー・オーシャン・ビジョン」に加え、地球温暖化対策、資源循環も背景に、令和元年</a:t>
            </a:r>
            <a:r>
              <a:rPr lang="en-US" altLang="ja-JP" sz="2400" dirty="0">
                <a:latin typeface="+mn-ea"/>
              </a:rPr>
              <a:t>5</a:t>
            </a:r>
            <a:r>
              <a:rPr lang="ja-JP" altLang="en-US" sz="2400" dirty="0">
                <a:latin typeface="+mn-ea"/>
              </a:rPr>
              <a:t>月に「プラスチック資源循環戦略」 （令和元年</a:t>
            </a:r>
            <a:r>
              <a:rPr lang="en-US" altLang="ja-JP" sz="2400" dirty="0">
                <a:latin typeface="+mn-ea"/>
              </a:rPr>
              <a:t>5</a:t>
            </a:r>
            <a:r>
              <a:rPr lang="ja-JP" altLang="en-US" sz="2400" dirty="0">
                <a:latin typeface="+mn-ea"/>
              </a:rPr>
              <a:t>月</a:t>
            </a:r>
            <a:r>
              <a:rPr lang="en-US" altLang="ja-JP" sz="2400" dirty="0">
                <a:latin typeface="+mn-ea"/>
              </a:rPr>
              <a:t>31</a:t>
            </a:r>
            <a:r>
              <a:rPr lang="ja-JP" altLang="en-US" sz="2400" dirty="0">
                <a:latin typeface="+mn-ea"/>
              </a:rPr>
              <a:t>日消費者庁・外務省・財務省・文部科学省・厚生労働省・農林水産省・経済産業省・国土交通省・環境省）を策定しました。</a:t>
            </a:r>
          </a:p>
          <a:p>
            <a:pPr fontAlgn="base"/>
            <a:r>
              <a:rPr lang="ja-JP" altLang="en-US" sz="2400" dirty="0">
                <a:latin typeface="+mn-ea"/>
              </a:rPr>
              <a:t>さらに、令和</a:t>
            </a:r>
            <a:r>
              <a:rPr lang="en-US" altLang="ja-JP" sz="2400" dirty="0">
                <a:latin typeface="+mn-ea"/>
              </a:rPr>
              <a:t>3</a:t>
            </a:r>
            <a:r>
              <a:rPr lang="ja-JP" altLang="en-US" sz="2400" dirty="0">
                <a:latin typeface="+mn-ea"/>
              </a:rPr>
              <a:t>年</a:t>
            </a:r>
            <a:r>
              <a:rPr lang="en-US" altLang="ja-JP" sz="2400" dirty="0">
                <a:latin typeface="+mn-ea"/>
              </a:rPr>
              <a:t>6</a:t>
            </a:r>
            <a:r>
              <a:rPr lang="ja-JP" altLang="en-US" sz="2400" dirty="0">
                <a:latin typeface="+mn-ea"/>
              </a:rPr>
              <a:t>月には、「プラスチックに係る資源循環の促進等に関する法律」が成立しました。</a:t>
            </a:r>
            <a:endParaRPr lang="ja-JP" altLang="en-US" sz="2400" i="0" dirty="0">
              <a:effectLst/>
              <a:latin typeface="+mn-ea"/>
            </a:endParaRPr>
          </a:p>
        </p:txBody>
      </p:sp>
      <p:pic>
        <p:nvPicPr>
          <p:cNvPr id="3" name="図 2"/>
          <p:cNvPicPr>
            <a:picLocks noChangeAspect="1"/>
          </p:cNvPicPr>
          <p:nvPr/>
        </p:nvPicPr>
        <p:blipFill>
          <a:blip r:embed="rId2"/>
          <a:stretch>
            <a:fillRect/>
          </a:stretch>
        </p:blipFill>
        <p:spPr>
          <a:xfrm>
            <a:off x="80874" y="3273087"/>
            <a:ext cx="4710136" cy="3367747"/>
          </a:xfrm>
          <a:prstGeom prst="rect">
            <a:avLst/>
          </a:prstGeom>
        </p:spPr>
      </p:pic>
      <p:pic>
        <p:nvPicPr>
          <p:cNvPr id="10" name="図 9"/>
          <p:cNvPicPr>
            <a:picLocks noChangeAspect="1"/>
          </p:cNvPicPr>
          <p:nvPr/>
        </p:nvPicPr>
        <p:blipFill>
          <a:blip r:embed="rId3"/>
          <a:stretch>
            <a:fillRect/>
          </a:stretch>
        </p:blipFill>
        <p:spPr>
          <a:xfrm>
            <a:off x="5083754" y="3831771"/>
            <a:ext cx="4822245" cy="2250381"/>
          </a:xfrm>
          <a:prstGeom prst="rect">
            <a:avLst/>
          </a:prstGeom>
        </p:spPr>
      </p:pic>
    </p:spTree>
    <p:extLst>
      <p:ext uri="{BB962C8B-B14F-4D97-AF65-F5344CB8AC3E}">
        <p14:creationId xmlns:p14="http://schemas.microsoft.com/office/powerpoint/2010/main" val="22016620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255037" y="6541356"/>
            <a:ext cx="5505738" cy="276999"/>
          </a:xfrm>
          <a:prstGeom prst="rect">
            <a:avLst/>
          </a:prstGeom>
        </p:spPr>
        <p:txBody>
          <a:bodyPr wrap="none">
            <a:spAutoFit/>
          </a:bodyPr>
          <a:lstStyle/>
          <a:p>
            <a:r>
              <a:rPr lang="ja-JP" altLang="en-US" sz="1200" dirty="0"/>
              <a:t>出典：環境省ホームページ</a:t>
            </a:r>
            <a:r>
              <a:rPr lang="en-US" altLang="ja-JP" sz="1200" dirty="0"/>
              <a:t>https://plastic-circulation.env.go.jp/about/shohisha/seido</a:t>
            </a:r>
            <a:endParaRPr lang="ja-JP" altLang="en-US" sz="1200" dirty="0"/>
          </a:p>
        </p:txBody>
      </p:sp>
      <p:sp>
        <p:nvSpPr>
          <p:cNvPr id="6" name="テキスト ボックス 5"/>
          <p:cNvSpPr txBox="1"/>
          <p:nvPr/>
        </p:nvSpPr>
        <p:spPr>
          <a:xfrm>
            <a:off x="80874" y="0"/>
            <a:ext cx="6141425" cy="584775"/>
          </a:xfrm>
          <a:prstGeom prst="rect">
            <a:avLst/>
          </a:prstGeom>
          <a:noFill/>
        </p:spPr>
        <p:txBody>
          <a:bodyPr wrap="none" rtlCol="0">
            <a:spAutoFit/>
          </a:bodyPr>
          <a:lstStyle/>
          <a:p>
            <a:r>
              <a:rPr lang="ja-JP" altLang="en-US" sz="3200" dirty="0"/>
              <a:t>９</a:t>
            </a:r>
            <a:r>
              <a:rPr kumimoji="1" lang="ja-JP" altLang="en-US" sz="3200" dirty="0"/>
              <a:t>．</a:t>
            </a:r>
            <a:r>
              <a:rPr lang="ja-JP" altLang="en-US" sz="3200" dirty="0">
                <a:latin typeface="+mn-ea"/>
              </a:rPr>
              <a:t>プラスチックごみゼロを目指して</a:t>
            </a:r>
            <a:endParaRPr kumimoji="1" lang="ja-JP" altLang="en-US" sz="3200" dirty="0"/>
          </a:p>
        </p:txBody>
      </p:sp>
      <p:sp>
        <p:nvSpPr>
          <p:cNvPr id="9" name="テキスト ボックス 8"/>
          <p:cNvSpPr txBox="1"/>
          <p:nvPr/>
        </p:nvSpPr>
        <p:spPr>
          <a:xfrm>
            <a:off x="364885" y="584775"/>
            <a:ext cx="4038285" cy="523220"/>
          </a:xfrm>
          <a:prstGeom prst="rect">
            <a:avLst/>
          </a:prstGeom>
          <a:noFill/>
        </p:spPr>
        <p:txBody>
          <a:bodyPr wrap="none" rtlCol="0">
            <a:spAutoFit/>
          </a:bodyPr>
          <a:lstStyle/>
          <a:p>
            <a:r>
              <a:rPr lang="ja-JP" altLang="en-US" sz="2800" dirty="0"/>
              <a:t>９</a:t>
            </a:r>
            <a:r>
              <a:rPr kumimoji="1" lang="en-US" altLang="ja-JP" sz="2800" dirty="0"/>
              <a:t>-1.</a:t>
            </a:r>
            <a:r>
              <a:rPr kumimoji="1" lang="ja-JP" altLang="en-US" sz="2800" dirty="0"/>
              <a:t>よりよい製品を選ぼう</a:t>
            </a:r>
          </a:p>
        </p:txBody>
      </p:sp>
      <p:pic>
        <p:nvPicPr>
          <p:cNvPr id="10" name="図 9"/>
          <p:cNvPicPr>
            <a:picLocks noChangeAspect="1"/>
          </p:cNvPicPr>
          <p:nvPr/>
        </p:nvPicPr>
        <p:blipFill>
          <a:blip r:embed="rId2"/>
          <a:stretch>
            <a:fillRect/>
          </a:stretch>
        </p:blipFill>
        <p:spPr>
          <a:xfrm>
            <a:off x="0" y="2153284"/>
            <a:ext cx="3663820" cy="1807485"/>
          </a:xfrm>
          <a:prstGeom prst="rect">
            <a:avLst/>
          </a:prstGeom>
        </p:spPr>
      </p:pic>
      <p:pic>
        <p:nvPicPr>
          <p:cNvPr id="11" name="図 10"/>
          <p:cNvPicPr>
            <a:picLocks noChangeAspect="1"/>
          </p:cNvPicPr>
          <p:nvPr/>
        </p:nvPicPr>
        <p:blipFill>
          <a:blip r:embed="rId3"/>
          <a:stretch>
            <a:fillRect/>
          </a:stretch>
        </p:blipFill>
        <p:spPr>
          <a:xfrm>
            <a:off x="3456386" y="2313750"/>
            <a:ext cx="3663820" cy="1807485"/>
          </a:xfrm>
          <a:prstGeom prst="rect">
            <a:avLst/>
          </a:prstGeom>
        </p:spPr>
      </p:pic>
      <p:pic>
        <p:nvPicPr>
          <p:cNvPr id="12" name="図 11"/>
          <p:cNvPicPr>
            <a:picLocks noChangeAspect="1"/>
          </p:cNvPicPr>
          <p:nvPr/>
        </p:nvPicPr>
        <p:blipFill>
          <a:blip r:embed="rId4"/>
          <a:stretch>
            <a:fillRect/>
          </a:stretch>
        </p:blipFill>
        <p:spPr>
          <a:xfrm>
            <a:off x="6527099" y="2018797"/>
            <a:ext cx="3663820" cy="1807485"/>
          </a:xfrm>
          <a:prstGeom prst="rect">
            <a:avLst/>
          </a:prstGeom>
        </p:spPr>
      </p:pic>
      <p:pic>
        <p:nvPicPr>
          <p:cNvPr id="13" name="図 12"/>
          <p:cNvPicPr>
            <a:picLocks noChangeAspect="1"/>
          </p:cNvPicPr>
          <p:nvPr/>
        </p:nvPicPr>
        <p:blipFill>
          <a:blip r:embed="rId5"/>
          <a:stretch>
            <a:fillRect/>
          </a:stretch>
        </p:blipFill>
        <p:spPr>
          <a:xfrm>
            <a:off x="240534" y="4394752"/>
            <a:ext cx="3467511" cy="1710639"/>
          </a:xfrm>
          <a:prstGeom prst="rect">
            <a:avLst/>
          </a:prstGeom>
        </p:spPr>
      </p:pic>
      <p:pic>
        <p:nvPicPr>
          <p:cNvPr id="14" name="図 13"/>
          <p:cNvPicPr>
            <a:picLocks noChangeAspect="1"/>
          </p:cNvPicPr>
          <p:nvPr/>
        </p:nvPicPr>
        <p:blipFill>
          <a:blip r:embed="rId6"/>
          <a:stretch>
            <a:fillRect/>
          </a:stretch>
        </p:blipFill>
        <p:spPr>
          <a:xfrm>
            <a:off x="3848297" y="4713330"/>
            <a:ext cx="2612984" cy="1289072"/>
          </a:xfrm>
          <a:prstGeom prst="rect">
            <a:avLst/>
          </a:prstGeom>
        </p:spPr>
      </p:pic>
      <p:pic>
        <p:nvPicPr>
          <p:cNvPr id="15" name="図 14"/>
          <p:cNvPicPr>
            <a:picLocks noChangeAspect="1"/>
          </p:cNvPicPr>
          <p:nvPr/>
        </p:nvPicPr>
        <p:blipFill>
          <a:blip r:embed="rId7"/>
          <a:stretch>
            <a:fillRect/>
          </a:stretch>
        </p:blipFill>
        <p:spPr>
          <a:xfrm>
            <a:off x="6996843" y="4390064"/>
            <a:ext cx="3467511" cy="1710639"/>
          </a:xfrm>
          <a:prstGeom prst="rect">
            <a:avLst/>
          </a:prstGeom>
        </p:spPr>
      </p:pic>
      <p:sp>
        <p:nvSpPr>
          <p:cNvPr id="16" name="正方形/長方形 15"/>
          <p:cNvSpPr/>
          <p:nvPr/>
        </p:nvSpPr>
        <p:spPr>
          <a:xfrm>
            <a:off x="485298" y="1715438"/>
            <a:ext cx="2881948" cy="461665"/>
          </a:xfrm>
          <a:prstGeom prst="rect">
            <a:avLst/>
          </a:prstGeom>
        </p:spPr>
        <p:txBody>
          <a:bodyPr wrap="square">
            <a:spAutoFit/>
          </a:bodyPr>
          <a:lstStyle/>
          <a:p>
            <a:pPr fontAlgn="base"/>
            <a:r>
              <a:rPr lang="ja-JP" altLang="en-US" sz="2400" dirty="0">
                <a:latin typeface="+mn-ea"/>
              </a:rPr>
              <a:t>その製品は</a:t>
            </a:r>
            <a:r>
              <a:rPr lang="ja-JP" altLang="en-US" sz="2400" dirty="0" err="1">
                <a:latin typeface="+mn-ea"/>
              </a:rPr>
              <a:t>、、</a:t>
            </a:r>
            <a:endParaRPr lang="ja-JP" altLang="en-US" sz="2400" i="0" dirty="0">
              <a:effectLst/>
              <a:latin typeface="+mn-ea"/>
            </a:endParaRPr>
          </a:p>
        </p:txBody>
      </p:sp>
      <p:sp>
        <p:nvSpPr>
          <p:cNvPr id="17" name="正方形/長方形 16"/>
          <p:cNvSpPr/>
          <p:nvPr/>
        </p:nvSpPr>
        <p:spPr>
          <a:xfrm>
            <a:off x="34454" y="3985663"/>
            <a:ext cx="3663820" cy="400110"/>
          </a:xfrm>
          <a:prstGeom prst="rect">
            <a:avLst/>
          </a:prstGeom>
        </p:spPr>
        <p:txBody>
          <a:bodyPr wrap="square">
            <a:spAutoFit/>
          </a:bodyPr>
          <a:lstStyle/>
          <a:p>
            <a:pPr fontAlgn="base"/>
            <a:r>
              <a:rPr lang="ja-JP" altLang="en-US" sz="2000" dirty="0">
                <a:latin typeface="+mn-ea"/>
              </a:rPr>
              <a:t>コンパクト化されていますか？</a:t>
            </a:r>
            <a:endParaRPr lang="ja-JP" altLang="en-US" sz="2000" i="0" dirty="0">
              <a:effectLst/>
              <a:latin typeface="+mn-ea"/>
            </a:endParaRPr>
          </a:p>
        </p:txBody>
      </p:sp>
      <p:sp>
        <p:nvSpPr>
          <p:cNvPr id="18" name="正方形/長方形 17"/>
          <p:cNvSpPr/>
          <p:nvPr/>
        </p:nvSpPr>
        <p:spPr>
          <a:xfrm>
            <a:off x="3490840" y="3979634"/>
            <a:ext cx="3663820" cy="400110"/>
          </a:xfrm>
          <a:prstGeom prst="rect">
            <a:avLst/>
          </a:prstGeom>
        </p:spPr>
        <p:txBody>
          <a:bodyPr wrap="square">
            <a:spAutoFit/>
          </a:bodyPr>
          <a:lstStyle/>
          <a:p>
            <a:pPr fontAlgn="base"/>
            <a:r>
              <a:rPr lang="ja-JP" altLang="en-US" sz="2000" dirty="0">
                <a:latin typeface="+mn-ea"/>
              </a:rPr>
              <a:t>簡易包装されていますか？</a:t>
            </a:r>
            <a:endParaRPr lang="ja-JP" altLang="en-US" sz="2000" i="0" dirty="0">
              <a:effectLst/>
              <a:latin typeface="+mn-ea"/>
            </a:endParaRPr>
          </a:p>
        </p:txBody>
      </p:sp>
      <p:sp>
        <p:nvSpPr>
          <p:cNvPr id="19" name="正方形/長方形 18"/>
          <p:cNvSpPr/>
          <p:nvPr/>
        </p:nvSpPr>
        <p:spPr>
          <a:xfrm>
            <a:off x="6834897" y="3930182"/>
            <a:ext cx="3663820" cy="400110"/>
          </a:xfrm>
          <a:prstGeom prst="rect">
            <a:avLst/>
          </a:prstGeom>
        </p:spPr>
        <p:txBody>
          <a:bodyPr wrap="square">
            <a:spAutoFit/>
          </a:bodyPr>
          <a:lstStyle/>
          <a:p>
            <a:pPr fontAlgn="base"/>
            <a:r>
              <a:rPr lang="ja-JP" altLang="en-US" sz="2000" dirty="0">
                <a:latin typeface="+mn-ea"/>
              </a:rPr>
              <a:t>長持ちしますか？</a:t>
            </a:r>
            <a:endParaRPr lang="ja-JP" altLang="en-US" sz="2000" i="0" dirty="0">
              <a:effectLst/>
              <a:latin typeface="+mn-ea"/>
            </a:endParaRPr>
          </a:p>
        </p:txBody>
      </p:sp>
      <p:sp>
        <p:nvSpPr>
          <p:cNvPr id="20" name="正方形/長方形 19"/>
          <p:cNvSpPr/>
          <p:nvPr/>
        </p:nvSpPr>
        <p:spPr>
          <a:xfrm>
            <a:off x="94362" y="5974050"/>
            <a:ext cx="3663820" cy="400110"/>
          </a:xfrm>
          <a:prstGeom prst="rect">
            <a:avLst/>
          </a:prstGeom>
        </p:spPr>
        <p:txBody>
          <a:bodyPr wrap="square">
            <a:spAutoFit/>
          </a:bodyPr>
          <a:lstStyle/>
          <a:p>
            <a:pPr fontAlgn="base"/>
            <a:r>
              <a:rPr lang="ja-JP" altLang="en-US" sz="2000" dirty="0">
                <a:latin typeface="+mn-ea"/>
              </a:rPr>
              <a:t>部品の再使用ができますか？</a:t>
            </a:r>
            <a:endParaRPr lang="ja-JP" altLang="en-US" sz="2000" i="0" dirty="0">
              <a:effectLst/>
              <a:latin typeface="+mn-ea"/>
            </a:endParaRPr>
          </a:p>
        </p:txBody>
      </p:sp>
      <p:sp>
        <p:nvSpPr>
          <p:cNvPr id="21" name="正方形/長方形 20"/>
          <p:cNvSpPr/>
          <p:nvPr/>
        </p:nvSpPr>
        <p:spPr>
          <a:xfrm>
            <a:off x="3537259" y="5956832"/>
            <a:ext cx="3663820" cy="400110"/>
          </a:xfrm>
          <a:prstGeom prst="rect">
            <a:avLst/>
          </a:prstGeom>
        </p:spPr>
        <p:txBody>
          <a:bodyPr wrap="square">
            <a:spAutoFit/>
          </a:bodyPr>
          <a:lstStyle/>
          <a:p>
            <a:pPr fontAlgn="base"/>
            <a:r>
              <a:rPr lang="ja-JP" altLang="en-US" sz="2000" dirty="0">
                <a:latin typeface="+mn-ea"/>
              </a:rPr>
              <a:t>単一素材化されていますか？</a:t>
            </a:r>
            <a:endParaRPr lang="ja-JP" altLang="en-US" sz="2000" i="0" dirty="0">
              <a:effectLst/>
              <a:latin typeface="+mn-ea"/>
            </a:endParaRPr>
          </a:p>
        </p:txBody>
      </p:sp>
      <p:sp>
        <p:nvSpPr>
          <p:cNvPr id="22" name="正方形/長方形 21"/>
          <p:cNvSpPr/>
          <p:nvPr/>
        </p:nvSpPr>
        <p:spPr>
          <a:xfrm>
            <a:off x="7497928" y="5977321"/>
            <a:ext cx="3663820" cy="707886"/>
          </a:xfrm>
          <a:prstGeom prst="rect">
            <a:avLst/>
          </a:prstGeom>
        </p:spPr>
        <p:txBody>
          <a:bodyPr wrap="square">
            <a:spAutoFit/>
          </a:bodyPr>
          <a:lstStyle/>
          <a:p>
            <a:pPr fontAlgn="base"/>
            <a:r>
              <a:rPr lang="ja-JP" altLang="en-US" sz="2000" dirty="0">
                <a:latin typeface="+mn-ea"/>
              </a:rPr>
              <a:t>分解してリサイクル</a:t>
            </a:r>
            <a:endParaRPr lang="en-US" altLang="ja-JP" sz="2000" dirty="0">
              <a:latin typeface="+mn-ea"/>
            </a:endParaRPr>
          </a:p>
          <a:p>
            <a:pPr fontAlgn="base"/>
            <a:r>
              <a:rPr lang="ja-JP" altLang="en-US" sz="2000" dirty="0">
                <a:latin typeface="+mn-ea"/>
              </a:rPr>
              <a:t>できますか？</a:t>
            </a:r>
            <a:endParaRPr lang="ja-JP" altLang="en-US" sz="2000" i="0" dirty="0">
              <a:effectLst/>
              <a:latin typeface="+mn-ea"/>
            </a:endParaRPr>
          </a:p>
        </p:txBody>
      </p:sp>
      <p:sp>
        <p:nvSpPr>
          <p:cNvPr id="23" name="角丸四角形 22"/>
          <p:cNvSpPr/>
          <p:nvPr/>
        </p:nvSpPr>
        <p:spPr>
          <a:xfrm>
            <a:off x="485298" y="1036412"/>
            <a:ext cx="5502830" cy="5119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t>2025</a:t>
            </a:r>
            <a:r>
              <a:rPr kumimoji="1" lang="ja-JP" altLang="en-US" b="1" dirty="0"/>
              <a:t>年までにリユース・リサイクル可能なデザインに</a:t>
            </a:r>
          </a:p>
        </p:txBody>
      </p:sp>
      <p:pic>
        <p:nvPicPr>
          <p:cNvPr id="24" name="図 23"/>
          <p:cNvPicPr>
            <a:picLocks noChangeAspect="1"/>
          </p:cNvPicPr>
          <p:nvPr/>
        </p:nvPicPr>
        <p:blipFill>
          <a:blip r:embed="rId8"/>
          <a:stretch>
            <a:fillRect/>
          </a:stretch>
        </p:blipFill>
        <p:spPr>
          <a:xfrm>
            <a:off x="7838729" y="68634"/>
            <a:ext cx="2025356" cy="2025356"/>
          </a:xfrm>
          <a:prstGeom prst="rect">
            <a:avLst/>
          </a:prstGeom>
        </p:spPr>
      </p:pic>
    </p:spTree>
    <p:extLst>
      <p:ext uri="{BB962C8B-B14F-4D97-AF65-F5344CB8AC3E}">
        <p14:creationId xmlns:p14="http://schemas.microsoft.com/office/powerpoint/2010/main" val="27490476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255037" y="161282"/>
            <a:ext cx="5073825" cy="523220"/>
          </a:xfrm>
          <a:prstGeom prst="rect">
            <a:avLst/>
          </a:prstGeom>
          <a:noFill/>
        </p:spPr>
        <p:txBody>
          <a:bodyPr wrap="none" rtlCol="0">
            <a:spAutoFit/>
          </a:bodyPr>
          <a:lstStyle/>
          <a:p>
            <a:r>
              <a:rPr lang="ja-JP" altLang="en-US" sz="2800" dirty="0"/>
              <a:t>９</a:t>
            </a:r>
            <a:r>
              <a:rPr kumimoji="1" lang="en-US" altLang="ja-JP" sz="2800" dirty="0"/>
              <a:t>-</a:t>
            </a:r>
            <a:r>
              <a:rPr kumimoji="1" lang="ja-JP" altLang="en-US" sz="2800" dirty="0"/>
              <a:t>２</a:t>
            </a:r>
            <a:r>
              <a:rPr kumimoji="1" lang="en-US" altLang="ja-JP" sz="2800" dirty="0"/>
              <a:t>.</a:t>
            </a:r>
            <a:r>
              <a:rPr kumimoji="1" lang="ja-JP" altLang="en-US" sz="2800" dirty="0"/>
              <a:t>使い捨て製品は断りましょう</a:t>
            </a:r>
          </a:p>
        </p:txBody>
      </p:sp>
      <p:sp>
        <p:nvSpPr>
          <p:cNvPr id="16" name="正方形/長方形 15"/>
          <p:cNvSpPr/>
          <p:nvPr/>
        </p:nvSpPr>
        <p:spPr>
          <a:xfrm>
            <a:off x="432141" y="1396989"/>
            <a:ext cx="4520857" cy="461665"/>
          </a:xfrm>
          <a:prstGeom prst="rect">
            <a:avLst/>
          </a:prstGeom>
        </p:spPr>
        <p:txBody>
          <a:bodyPr wrap="square">
            <a:spAutoFit/>
          </a:bodyPr>
          <a:lstStyle/>
          <a:p>
            <a:pPr fontAlgn="base"/>
            <a:r>
              <a:rPr lang="ja-JP" altLang="en-US" sz="2400" dirty="0">
                <a:latin typeface="+mn-ea"/>
              </a:rPr>
              <a:t>①コンビニ、飲食店などで</a:t>
            </a:r>
            <a:endParaRPr lang="ja-JP" altLang="en-US" sz="2400" i="0" dirty="0">
              <a:effectLst/>
              <a:latin typeface="+mn-ea"/>
            </a:endParaRPr>
          </a:p>
        </p:txBody>
      </p:sp>
      <p:pic>
        <p:nvPicPr>
          <p:cNvPr id="3" name="図 2"/>
          <p:cNvPicPr>
            <a:picLocks noChangeAspect="1"/>
          </p:cNvPicPr>
          <p:nvPr/>
        </p:nvPicPr>
        <p:blipFill>
          <a:blip r:embed="rId2"/>
          <a:stretch>
            <a:fillRect/>
          </a:stretch>
        </p:blipFill>
        <p:spPr>
          <a:xfrm>
            <a:off x="995361" y="1818786"/>
            <a:ext cx="6086475" cy="1400175"/>
          </a:xfrm>
          <a:prstGeom prst="rect">
            <a:avLst/>
          </a:prstGeom>
        </p:spPr>
      </p:pic>
      <p:sp>
        <p:nvSpPr>
          <p:cNvPr id="23" name="正方形/長方形 22"/>
          <p:cNvSpPr/>
          <p:nvPr/>
        </p:nvSpPr>
        <p:spPr>
          <a:xfrm>
            <a:off x="432141" y="3295045"/>
            <a:ext cx="4520857" cy="461665"/>
          </a:xfrm>
          <a:prstGeom prst="rect">
            <a:avLst/>
          </a:prstGeom>
        </p:spPr>
        <p:txBody>
          <a:bodyPr wrap="square">
            <a:spAutoFit/>
          </a:bodyPr>
          <a:lstStyle/>
          <a:p>
            <a:pPr fontAlgn="base"/>
            <a:r>
              <a:rPr lang="ja-JP" altLang="en-US" sz="2400" dirty="0">
                <a:latin typeface="+mn-ea"/>
              </a:rPr>
              <a:t>②ホテル、旅館などで</a:t>
            </a:r>
            <a:endParaRPr lang="ja-JP" altLang="en-US" sz="2400" i="0" dirty="0">
              <a:effectLst/>
              <a:latin typeface="+mn-ea"/>
            </a:endParaRPr>
          </a:p>
        </p:txBody>
      </p:sp>
      <p:pic>
        <p:nvPicPr>
          <p:cNvPr id="4" name="図 3"/>
          <p:cNvPicPr>
            <a:picLocks noChangeAspect="1"/>
          </p:cNvPicPr>
          <p:nvPr/>
        </p:nvPicPr>
        <p:blipFill>
          <a:blip r:embed="rId3"/>
          <a:stretch>
            <a:fillRect/>
          </a:stretch>
        </p:blipFill>
        <p:spPr>
          <a:xfrm>
            <a:off x="1169080" y="3735159"/>
            <a:ext cx="6029325" cy="1314450"/>
          </a:xfrm>
          <a:prstGeom prst="rect">
            <a:avLst/>
          </a:prstGeom>
        </p:spPr>
      </p:pic>
      <p:sp>
        <p:nvSpPr>
          <p:cNvPr id="24" name="正方形/長方形 23"/>
          <p:cNvSpPr/>
          <p:nvPr/>
        </p:nvSpPr>
        <p:spPr>
          <a:xfrm>
            <a:off x="432141" y="4969226"/>
            <a:ext cx="4520857" cy="461665"/>
          </a:xfrm>
          <a:prstGeom prst="rect">
            <a:avLst/>
          </a:prstGeom>
        </p:spPr>
        <p:txBody>
          <a:bodyPr wrap="square">
            <a:spAutoFit/>
          </a:bodyPr>
          <a:lstStyle/>
          <a:p>
            <a:pPr fontAlgn="base"/>
            <a:r>
              <a:rPr lang="ja-JP" altLang="en-US" sz="2400" dirty="0">
                <a:latin typeface="+mn-ea"/>
              </a:rPr>
              <a:t>③クリーニング店で</a:t>
            </a:r>
            <a:endParaRPr lang="ja-JP" altLang="en-US" sz="2400" i="0" dirty="0">
              <a:effectLst/>
              <a:latin typeface="+mn-ea"/>
            </a:endParaRPr>
          </a:p>
        </p:txBody>
      </p:sp>
      <p:pic>
        <p:nvPicPr>
          <p:cNvPr id="7" name="図 6"/>
          <p:cNvPicPr>
            <a:picLocks noChangeAspect="1"/>
          </p:cNvPicPr>
          <p:nvPr/>
        </p:nvPicPr>
        <p:blipFill>
          <a:blip r:embed="rId4"/>
          <a:stretch>
            <a:fillRect/>
          </a:stretch>
        </p:blipFill>
        <p:spPr>
          <a:xfrm>
            <a:off x="1636306" y="5437230"/>
            <a:ext cx="2743200" cy="1381125"/>
          </a:xfrm>
          <a:prstGeom prst="rect">
            <a:avLst/>
          </a:prstGeom>
        </p:spPr>
      </p:pic>
      <p:sp>
        <p:nvSpPr>
          <p:cNvPr id="25" name="正方形/長方形 24"/>
          <p:cNvSpPr/>
          <p:nvPr/>
        </p:nvSpPr>
        <p:spPr>
          <a:xfrm>
            <a:off x="255037" y="6541356"/>
            <a:ext cx="5505738" cy="276999"/>
          </a:xfrm>
          <a:prstGeom prst="rect">
            <a:avLst/>
          </a:prstGeom>
        </p:spPr>
        <p:txBody>
          <a:bodyPr wrap="none">
            <a:spAutoFit/>
          </a:bodyPr>
          <a:lstStyle/>
          <a:p>
            <a:r>
              <a:rPr lang="ja-JP" altLang="en-US" sz="1200" dirty="0"/>
              <a:t>出典：環境省ホームページ</a:t>
            </a:r>
            <a:r>
              <a:rPr lang="en-US" altLang="ja-JP" sz="1200" dirty="0"/>
              <a:t>https://plastic-circulation.env.go.jp/about/shohisha/gorika</a:t>
            </a:r>
            <a:endParaRPr lang="ja-JP" altLang="en-US" sz="1200" dirty="0"/>
          </a:p>
        </p:txBody>
      </p:sp>
      <p:sp>
        <p:nvSpPr>
          <p:cNvPr id="26" name="角丸四角形 25"/>
          <p:cNvSpPr/>
          <p:nvPr/>
        </p:nvSpPr>
        <p:spPr>
          <a:xfrm>
            <a:off x="207864" y="784749"/>
            <a:ext cx="6016619" cy="5119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t>2030</a:t>
            </a:r>
            <a:r>
              <a:rPr kumimoji="1" lang="ja-JP" altLang="en-US" b="1" dirty="0"/>
              <a:t>年までにワンウェイプラスチックを累積</a:t>
            </a:r>
            <a:r>
              <a:rPr kumimoji="1" lang="en-US" altLang="ja-JP" b="1" dirty="0"/>
              <a:t>25 </a:t>
            </a:r>
            <a:r>
              <a:rPr kumimoji="1" lang="ja-JP" altLang="en-US" b="1" dirty="0"/>
              <a:t>％排出抑制</a:t>
            </a:r>
          </a:p>
        </p:txBody>
      </p:sp>
      <p:pic>
        <p:nvPicPr>
          <p:cNvPr id="8" name="図 7"/>
          <p:cNvPicPr>
            <a:picLocks noChangeAspect="1"/>
          </p:cNvPicPr>
          <p:nvPr/>
        </p:nvPicPr>
        <p:blipFill>
          <a:blip r:embed="rId5"/>
          <a:stretch>
            <a:fillRect/>
          </a:stretch>
        </p:blipFill>
        <p:spPr>
          <a:xfrm>
            <a:off x="7469471" y="0"/>
            <a:ext cx="2436529" cy="2436529"/>
          </a:xfrm>
          <a:prstGeom prst="rect">
            <a:avLst/>
          </a:prstGeom>
        </p:spPr>
      </p:pic>
    </p:spTree>
    <p:extLst>
      <p:ext uri="{BB962C8B-B14F-4D97-AF65-F5344CB8AC3E}">
        <p14:creationId xmlns:p14="http://schemas.microsoft.com/office/powerpoint/2010/main" val="34574896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255037" y="161282"/>
            <a:ext cx="6181500" cy="523220"/>
          </a:xfrm>
          <a:prstGeom prst="rect">
            <a:avLst/>
          </a:prstGeom>
          <a:noFill/>
        </p:spPr>
        <p:txBody>
          <a:bodyPr wrap="none" rtlCol="0">
            <a:spAutoFit/>
          </a:bodyPr>
          <a:lstStyle/>
          <a:p>
            <a:r>
              <a:rPr lang="ja-JP" altLang="en-US" sz="2800" dirty="0"/>
              <a:t>９</a:t>
            </a:r>
            <a:r>
              <a:rPr kumimoji="1" lang="en-US" altLang="ja-JP" sz="2800" dirty="0"/>
              <a:t>-</a:t>
            </a:r>
            <a:r>
              <a:rPr lang="ja-JP" altLang="en-US" sz="2800" dirty="0"/>
              <a:t>３</a:t>
            </a:r>
            <a:r>
              <a:rPr kumimoji="1" lang="en-US" altLang="ja-JP" sz="2800" dirty="0"/>
              <a:t>.</a:t>
            </a:r>
            <a:r>
              <a:rPr kumimoji="1" lang="ja-JP" altLang="en-US" sz="2800" dirty="0"/>
              <a:t>これまで以上にリサイクルしましょう</a:t>
            </a:r>
          </a:p>
        </p:txBody>
      </p:sp>
      <p:sp>
        <p:nvSpPr>
          <p:cNvPr id="25" name="正方形/長方形 24"/>
          <p:cNvSpPr/>
          <p:nvPr/>
        </p:nvSpPr>
        <p:spPr>
          <a:xfrm>
            <a:off x="95380" y="6631801"/>
            <a:ext cx="5612114" cy="276999"/>
          </a:xfrm>
          <a:prstGeom prst="rect">
            <a:avLst/>
          </a:prstGeom>
        </p:spPr>
        <p:txBody>
          <a:bodyPr wrap="none">
            <a:spAutoFit/>
          </a:bodyPr>
          <a:lstStyle/>
          <a:p>
            <a:r>
              <a:rPr lang="ja-JP" altLang="en-US" sz="1200" dirty="0"/>
              <a:t>出典：環境省ホームページ</a:t>
            </a:r>
            <a:r>
              <a:rPr lang="en-US" altLang="ja-JP" sz="1200" dirty="0"/>
              <a:t>https://plastic-circulation.env.go.jp/about/shohisha/recycle</a:t>
            </a:r>
            <a:endParaRPr lang="ja-JP" altLang="en-US" sz="1200" dirty="0"/>
          </a:p>
        </p:txBody>
      </p:sp>
      <p:pic>
        <p:nvPicPr>
          <p:cNvPr id="6" name="図 5"/>
          <p:cNvPicPr>
            <a:picLocks noChangeAspect="1"/>
          </p:cNvPicPr>
          <p:nvPr/>
        </p:nvPicPr>
        <p:blipFill>
          <a:blip r:embed="rId2"/>
          <a:stretch>
            <a:fillRect/>
          </a:stretch>
        </p:blipFill>
        <p:spPr>
          <a:xfrm>
            <a:off x="2901437" y="3733442"/>
            <a:ext cx="2806057" cy="2539482"/>
          </a:xfrm>
          <a:prstGeom prst="rect">
            <a:avLst/>
          </a:prstGeom>
        </p:spPr>
      </p:pic>
      <p:pic>
        <p:nvPicPr>
          <p:cNvPr id="8" name="図 7"/>
          <p:cNvPicPr>
            <a:picLocks noChangeAspect="1"/>
          </p:cNvPicPr>
          <p:nvPr/>
        </p:nvPicPr>
        <p:blipFill>
          <a:blip r:embed="rId3"/>
          <a:stretch>
            <a:fillRect/>
          </a:stretch>
        </p:blipFill>
        <p:spPr>
          <a:xfrm>
            <a:off x="199269" y="1771137"/>
            <a:ext cx="3226652" cy="2834076"/>
          </a:xfrm>
          <a:prstGeom prst="rect">
            <a:avLst/>
          </a:prstGeom>
        </p:spPr>
      </p:pic>
      <p:pic>
        <p:nvPicPr>
          <p:cNvPr id="10" name="図 9"/>
          <p:cNvPicPr>
            <a:picLocks noChangeAspect="1"/>
          </p:cNvPicPr>
          <p:nvPr/>
        </p:nvPicPr>
        <p:blipFill>
          <a:blip r:embed="rId4"/>
          <a:stretch>
            <a:fillRect/>
          </a:stretch>
        </p:blipFill>
        <p:spPr>
          <a:xfrm>
            <a:off x="5334303" y="2167681"/>
            <a:ext cx="4367323" cy="2198220"/>
          </a:xfrm>
          <a:prstGeom prst="rect">
            <a:avLst/>
          </a:prstGeom>
        </p:spPr>
      </p:pic>
      <p:sp>
        <p:nvSpPr>
          <p:cNvPr id="11" name="正方形/長方形 10"/>
          <p:cNvSpPr/>
          <p:nvPr/>
        </p:nvSpPr>
        <p:spPr>
          <a:xfrm>
            <a:off x="593120" y="1495961"/>
            <a:ext cx="1914465" cy="31931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化粧品容器</a:t>
            </a:r>
          </a:p>
        </p:txBody>
      </p:sp>
      <p:sp>
        <p:nvSpPr>
          <p:cNvPr id="17" name="正方形/長方形 16"/>
          <p:cNvSpPr/>
          <p:nvPr/>
        </p:nvSpPr>
        <p:spPr>
          <a:xfrm>
            <a:off x="6769741" y="1736901"/>
            <a:ext cx="1914465" cy="31931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歯ブラシ</a:t>
            </a:r>
          </a:p>
        </p:txBody>
      </p:sp>
      <p:sp>
        <p:nvSpPr>
          <p:cNvPr id="18" name="正方形/長方形 17"/>
          <p:cNvSpPr/>
          <p:nvPr/>
        </p:nvSpPr>
        <p:spPr>
          <a:xfrm>
            <a:off x="3425921" y="3358394"/>
            <a:ext cx="1914465" cy="31931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おもちゃ</a:t>
            </a:r>
          </a:p>
        </p:txBody>
      </p:sp>
      <p:sp>
        <p:nvSpPr>
          <p:cNvPr id="12" name="正方形/長方形 11"/>
          <p:cNvSpPr/>
          <p:nvPr/>
        </p:nvSpPr>
        <p:spPr>
          <a:xfrm>
            <a:off x="6128089" y="4260738"/>
            <a:ext cx="4953000" cy="461665"/>
          </a:xfrm>
          <a:prstGeom prst="rect">
            <a:avLst/>
          </a:prstGeom>
        </p:spPr>
        <p:txBody>
          <a:bodyPr>
            <a:spAutoFit/>
          </a:bodyPr>
          <a:lstStyle/>
          <a:p>
            <a:r>
              <a:rPr lang="ja-JP" altLang="en-US" sz="1200" dirty="0">
                <a:solidFill>
                  <a:srgbClr val="444444"/>
                </a:solidFill>
                <a:latin typeface="Arial" panose="020B0604020202020204" pitchFamily="34" charset="0"/>
              </a:rPr>
              <a:t>出典）ライオン株式会社 </a:t>
            </a:r>
            <a:r>
              <a:rPr lang="en-US" altLang="ja-JP" sz="1200" dirty="0">
                <a:solidFill>
                  <a:srgbClr val="444444"/>
                </a:solidFill>
                <a:latin typeface="Arial" panose="020B0604020202020204" pitchFamily="34" charset="0"/>
              </a:rPr>
              <a:t>HP</a:t>
            </a:r>
          </a:p>
          <a:p>
            <a:r>
              <a:rPr lang="en-US" altLang="ja-JP" sz="1200" dirty="0">
                <a:solidFill>
                  <a:srgbClr val="444444"/>
                </a:solidFill>
                <a:latin typeface="Arial" panose="020B0604020202020204" pitchFamily="34" charset="0"/>
              </a:rPr>
              <a:t>https://www.lion.co.jp/ja/csr/toothbrush-recycling/</a:t>
            </a:r>
            <a:endParaRPr lang="ja-JP" altLang="en-US" sz="1200" dirty="0"/>
          </a:p>
        </p:txBody>
      </p:sp>
      <p:sp>
        <p:nvSpPr>
          <p:cNvPr id="19" name="正方形/長方形 18"/>
          <p:cNvSpPr/>
          <p:nvPr/>
        </p:nvSpPr>
        <p:spPr>
          <a:xfrm>
            <a:off x="3061094" y="6192470"/>
            <a:ext cx="4953000" cy="461665"/>
          </a:xfrm>
          <a:prstGeom prst="rect">
            <a:avLst/>
          </a:prstGeom>
        </p:spPr>
        <p:txBody>
          <a:bodyPr>
            <a:spAutoFit/>
          </a:bodyPr>
          <a:lstStyle/>
          <a:p>
            <a:r>
              <a:rPr lang="ja-JP" altLang="en-US" sz="1200" dirty="0">
                <a:solidFill>
                  <a:srgbClr val="444444"/>
                </a:solidFill>
                <a:latin typeface="Arial" panose="020B0604020202020204" pitchFamily="34" charset="0"/>
              </a:rPr>
              <a:t>出典）日本マクドナルド株式会社　</a:t>
            </a:r>
            <a:r>
              <a:rPr lang="en-US" altLang="ja-JP" sz="1200" dirty="0">
                <a:solidFill>
                  <a:srgbClr val="444444"/>
                </a:solidFill>
                <a:latin typeface="Arial" panose="020B0604020202020204" pitchFamily="34" charset="0"/>
              </a:rPr>
              <a:t>HP</a:t>
            </a:r>
          </a:p>
          <a:p>
            <a:r>
              <a:rPr lang="en-US" altLang="ja-JP" sz="1200" dirty="0">
                <a:solidFill>
                  <a:srgbClr val="444444"/>
                </a:solidFill>
                <a:latin typeface="Arial" panose="020B0604020202020204" pitchFamily="34" charset="0"/>
              </a:rPr>
              <a:t>https://www.mcdonalds.co.jp/family/toy_recycle/</a:t>
            </a:r>
            <a:endParaRPr lang="ja-JP" altLang="en-US" sz="1200" dirty="0"/>
          </a:p>
        </p:txBody>
      </p:sp>
      <p:sp>
        <p:nvSpPr>
          <p:cNvPr id="20" name="正方形/長方形 19"/>
          <p:cNvSpPr/>
          <p:nvPr/>
        </p:nvSpPr>
        <p:spPr>
          <a:xfrm>
            <a:off x="199269" y="4508405"/>
            <a:ext cx="2702168" cy="646331"/>
          </a:xfrm>
          <a:prstGeom prst="rect">
            <a:avLst/>
          </a:prstGeom>
        </p:spPr>
        <p:txBody>
          <a:bodyPr wrap="square">
            <a:spAutoFit/>
          </a:bodyPr>
          <a:lstStyle/>
          <a:p>
            <a:r>
              <a:rPr lang="ja-JP" altLang="en-US" sz="1200" dirty="0">
                <a:solidFill>
                  <a:srgbClr val="444444"/>
                </a:solidFill>
                <a:latin typeface="Arial" panose="020B0604020202020204" pitchFamily="34" charset="0"/>
              </a:rPr>
              <a:t>出典）株式会社ロフト　</a:t>
            </a:r>
            <a:r>
              <a:rPr lang="en-US" altLang="ja-JP" sz="1200" dirty="0">
                <a:solidFill>
                  <a:srgbClr val="444444"/>
                </a:solidFill>
                <a:latin typeface="Arial" panose="020B0604020202020204" pitchFamily="34" charset="0"/>
              </a:rPr>
              <a:t>HP</a:t>
            </a:r>
          </a:p>
          <a:p>
            <a:r>
              <a:rPr lang="en-US" altLang="ja-JP" sz="1200" dirty="0">
                <a:solidFill>
                  <a:srgbClr val="444444"/>
                </a:solidFill>
                <a:latin typeface="Arial" panose="020B0604020202020204" pitchFamily="34" charset="0"/>
              </a:rPr>
              <a:t>https://www.loft.co.jp/news/detail.php?news_id=319549</a:t>
            </a:r>
            <a:endParaRPr lang="ja-JP" altLang="en-US" sz="1200" dirty="0"/>
          </a:p>
        </p:txBody>
      </p:sp>
      <p:sp>
        <p:nvSpPr>
          <p:cNvPr id="21" name="角丸四角形 20"/>
          <p:cNvSpPr/>
          <p:nvPr/>
        </p:nvSpPr>
        <p:spPr>
          <a:xfrm>
            <a:off x="255037" y="740235"/>
            <a:ext cx="9371565" cy="4565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t>2035</a:t>
            </a:r>
            <a:r>
              <a:rPr kumimoji="1" lang="ja-JP" altLang="en-US" b="1" dirty="0"/>
              <a:t>年までに使用済みプラスチックを</a:t>
            </a:r>
            <a:r>
              <a:rPr kumimoji="1" lang="en-US" altLang="ja-JP" b="1" dirty="0"/>
              <a:t>100 </a:t>
            </a:r>
            <a:r>
              <a:rPr kumimoji="1" lang="ja-JP" altLang="en-US" b="1" dirty="0"/>
              <a:t>％リユース・リサイクル等により、有効利用</a:t>
            </a:r>
          </a:p>
        </p:txBody>
      </p:sp>
      <p:pic>
        <p:nvPicPr>
          <p:cNvPr id="13" name="図 12"/>
          <p:cNvPicPr>
            <a:picLocks noChangeAspect="1"/>
          </p:cNvPicPr>
          <p:nvPr/>
        </p:nvPicPr>
        <p:blipFill>
          <a:blip r:embed="rId5"/>
          <a:stretch>
            <a:fillRect/>
          </a:stretch>
        </p:blipFill>
        <p:spPr>
          <a:xfrm>
            <a:off x="8014094" y="4978444"/>
            <a:ext cx="1831267" cy="1827452"/>
          </a:xfrm>
          <a:prstGeom prst="rect">
            <a:avLst/>
          </a:prstGeom>
        </p:spPr>
      </p:pic>
    </p:spTree>
    <p:extLst>
      <p:ext uri="{BB962C8B-B14F-4D97-AF65-F5344CB8AC3E}">
        <p14:creationId xmlns:p14="http://schemas.microsoft.com/office/powerpoint/2010/main" val="3031799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255037" y="161282"/>
            <a:ext cx="6502101" cy="523220"/>
          </a:xfrm>
          <a:prstGeom prst="rect">
            <a:avLst/>
          </a:prstGeom>
          <a:noFill/>
        </p:spPr>
        <p:txBody>
          <a:bodyPr wrap="none" rtlCol="0">
            <a:spAutoFit/>
          </a:bodyPr>
          <a:lstStyle/>
          <a:p>
            <a:r>
              <a:rPr lang="ja-JP" altLang="en-US" sz="2800" dirty="0"/>
              <a:t>９</a:t>
            </a:r>
            <a:r>
              <a:rPr kumimoji="1" lang="en-US" altLang="ja-JP" sz="2800" dirty="0"/>
              <a:t>-</a:t>
            </a:r>
            <a:r>
              <a:rPr lang="ja-JP" altLang="en-US" sz="2800" dirty="0"/>
              <a:t>４</a:t>
            </a:r>
            <a:r>
              <a:rPr kumimoji="1" lang="en-US" altLang="ja-JP" sz="2800" dirty="0"/>
              <a:t>.</a:t>
            </a:r>
            <a:r>
              <a:rPr lang="ja-JP" altLang="en-US" sz="2800" dirty="0"/>
              <a:t>知恵をしぼってプラスチックを減らそう</a:t>
            </a:r>
            <a:endParaRPr kumimoji="1" lang="ja-JP" altLang="en-US" sz="2800" dirty="0"/>
          </a:p>
        </p:txBody>
      </p:sp>
      <p:sp>
        <p:nvSpPr>
          <p:cNvPr id="25" name="正方形/長方形 24"/>
          <p:cNvSpPr/>
          <p:nvPr/>
        </p:nvSpPr>
        <p:spPr>
          <a:xfrm>
            <a:off x="95380" y="6631801"/>
            <a:ext cx="5776390" cy="276999"/>
          </a:xfrm>
          <a:prstGeom prst="rect">
            <a:avLst/>
          </a:prstGeom>
        </p:spPr>
        <p:txBody>
          <a:bodyPr wrap="none">
            <a:spAutoFit/>
          </a:bodyPr>
          <a:lstStyle/>
          <a:p>
            <a:r>
              <a:rPr lang="ja-JP" altLang="en-US" sz="1200" dirty="0"/>
              <a:t>出典：環境省ホームページ</a:t>
            </a:r>
            <a:r>
              <a:rPr lang="en-US" altLang="ja-JP" sz="1200" dirty="0"/>
              <a:t>https://plastic-circulation.env.go.jp/about/shohisha/haishutsu</a:t>
            </a:r>
            <a:endParaRPr lang="ja-JP" altLang="en-US" sz="1200" dirty="0"/>
          </a:p>
        </p:txBody>
      </p:sp>
      <p:pic>
        <p:nvPicPr>
          <p:cNvPr id="2" name="図 1"/>
          <p:cNvPicPr>
            <a:picLocks noChangeAspect="1"/>
          </p:cNvPicPr>
          <p:nvPr/>
        </p:nvPicPr>
        <p:blipFill>
          <a:blip r:embed="rId2"/>
          <a:stretch>
            <a:fillRect/>
          </a:stretch>
        </p:blipFill>
        <p:spPr>
          <a:xfrm>
            <a:off x="1042307" y="1085850"/>
            <a:ext cx="3182118" cy="2098844"/>
          </a:xfrm>
          <a:prstGeom prst="rect">
            <a:avLst/>
          </a:prstGeom>
        </p:spPr>
      </p:pic>
      <p:sp>
        <p:nvSpPr>
          <p:cNvPr id="4" name="正方形/長方形 3"/>
          <p:cNvSpPr/>
          <p:nvPr/>
        </p:nvSpPr>
        <p:spPr>
          <a:xfrm>
            <a:off x="149808" y="3393177"/>
            <a:ext cx="4847771" cy="307777"/>
          </a:xfrm>
          <a:prstGeom prst="rect">
            <a:avLst/>
          </a:prstGeom>
        </p:spPr>
        <p:txBody>
          <a:bodyPr wrap="square">
            <a:spAutoFit/>
          </a:bodyPr>
          <a:lstStyle/>
          <a:p>
            <a:r>
              <a:rPr lang="ja-JP" altLang="en-US" sz="1400" dirty="0"/>
              <a:t>①自販機をアルミ缶・スチール缶のみにシフト</a:t>
            </a:r>
            <a:r>
              <a:rPr lang="en-US" altLang="ja-JP" sz="1400" dirty="0"/>
              <a:t>(</a:t>
            </a:r>
            <a:r>
              <a:rPr lang="ja-JP" altLang="en-US" sz="1400" dirty="0"/>
              <a:t>大分県佐伯市）</a:t>
            </a:r>
          </a:p>
        </p:txBody>
      </p:sp>
      <p:pic>
        <p:nvPicPr>
          <p:cNvPr id="7" name="図 6"/>
          <p:cNvPicPr>
            <a:picLocks noChangeAspect="1"/>
          </p:cNvPicPr>
          <p:nvPr/>
        </p:nvPicPr>
        <p:blipFill>
          <a:blip r:embed="rId3"/>
          <a:stretch>
            <a:fillRect/>
          </a:stretch>
        </p:blipFill>
        <p:spPr>
          <a:xfrm>
            <a:off x="6118935" y="1061801"/>
            <a:ext cx="3211821" cy="2118435"/>
          </a:xfrm>
          <a:prstGeom prst="rect">
            <a:avLst/>
          </a:prstGeom>
        </p:spPr>
      </p:pic>
      <p:sp>
        <p:nvSpPr>
          <p:cNvPr id="13" name="正方形/長方形 12"/>
          <p:cNvSpPr/>
          <p:nvPr/>
        </p:nvSpPr>
        <p:spPr>
          <a:xfrm>
            <a:off x="5460076" y="3289832"/>
            <a:ext cx="4191924" cy="738664"/>
          </a:xfrm>
          <a:prstGeom prst="rect">
            <a:avLst/>
          </a:prstGeom>
        </p:spPr>
        <p:txBody>
          <a:bodyPr wrap="square">
            <a:spAutoFit/>
          </a:bodyPr>
          <a:lstStyle/>
          <a:p>
            <a:r>
              <a:rPr lang="ja-JP" altLang="en-US" sz="1400" dirty="0">
                <a:solidFill>
                  <a:srgbClr val="444444"/>
                </a:solidFill>
                <a:latin typeface="Arial" panose="020B0604020202020204" pitchFamily="34" charset="0"/>
              </a:rPr>
              <a:t>②紙製クリアファイルの利用（宮城県気仙沼市、埼玉県、一般財団法人静岡経済研究所、サンコーフォームズ株式会社）</a:t>
            </a:r>
            <a:endParaRPr lang="ja-JP" altLang="en-US" sz="1400" dirty="0"/>
          </a:p>
        </p:txBody>
      </p:sp>
      <p:pic>
        <p:nvPicPr>
          <p:cNvPr id="14" name="図 13"/>
          <p:cNvPicPr>
            <a:picLocks noChangeAspect="1"/>
          </p:cNvPicPr>
          <p:nvPr/>
        </p:nvPicPr>
        <p:blipFill>
          <a:blip r:embed="rId4"/>
          <a:stretch>
            <a:fillRect/>
          </a:stretch>
        </p:blipFill>
        <p:spPr>
          <a:xfrm>
            <a:off x="1046388" y="4065634"/>
            <a:ext cx="3178037" cy="2096152"/>
          </a:xfrm>
          <a:prstGeom prst="rect">
            <a:avLst/>
          </a:prstGeom>
        </p:spPr>
      </p:pic>
      <p:sp>
        <p:nvSpPr>
          <p:cNvPr id="15" name="正方形/長方形 14"/>
          <p:cNvSpPr/>
          <p:nvPr/>
        </p:nvSpPr>
        <p:spPr>
          <a:xfrm>
            <a:off x="149808" y="6167430"/>
            <a:ext cx="4953000" cy="523220"/>
          </a:xfrm>
          <a:prstGeom prst="rect">
            <a:avLst/>
          </a:prstGeom>
        </p:spPr>
        <p:txBody>
          <a:bodyPr>
            <a:spAutoFit/>
          </a:bodyPr>
          <a:lstStyle/>
          <a:p>
            <a:r>
              <a:rPr lang="ja-JP" altLang="en-US" sz="1400" dirty="0">
                <a:solidFill>
                  <a:srgbClr val="444444"/>
                </a:solidFill>
                <a:latin typeface="Arial" panose="020B0604020202020204" pitchFamily="34" charset="0"/>
              </a:rPr>
              <a:t>③社内での弁当販売で、リターナブル容器を利用している業者を採用（三菱総合研究所、</a:t>
            </a:r>
            <a:r>
              <a:rPr lang="en-US" altLang="ja-JP" sz="1400" dirty="0">
                <a:solidFill>
                  <a:srgbClr val="444444"/>
                </a:solidFill>
                <a:latin typeface="Arial" panose="020B0604020202020204" pitchFamily="34" charset="0"/>
              </a:rPr>
              <a:t>TOBISHIMA CORPORATION</a:t>
            </a:r>
            <a:r>
              <a:rPr lang="ja-JP" altLang="en-US" sz="1400" dirty="0">
                <a:solidFill>
                  <a:srgbClr val="444444"/>
                </a:solidFill>
                <a:latin typeface="Arial" panose="020B0604020202020204" pitchFamily="34" charset="0"/>
              </a:rPr>
              <a:t>）</a:t>
            </a:r>
            <a:endParaRPr lang="ja-JP" altLang="en-US" sz="1400" dirty="0"/>
          </a:p>
        </p:txBody>
      </p:sp>
      <p:pic>
        <p:nvPicPr>
          <p:cNvPr id="16" name="図 15"/>
          <p:cNvPicPr>
            <a:picLocks noChangeAspect="1"/>
          </p:cNvPicPr>
          <p:nvPr/>
        </p:nvPicPr>
        <p:blipFill>
          <a:blip r:embed="rId5"/>
          <a:stretch>
            <a:fillRect/>
          </a:stretch>
        </p:blipFill>
        <p:spPr>
          <a:xfrm>
            <a:off x="5999388" y="4099344"/>
            <a:ext cx="3217627" cy="2122265"/>
          </a:xfrm>
          <a:prstGeom prst="rect">
            <a:avLst/>
          </a:prstGeom>
        </p:spPr>
      </p:pic>
      <p:sp>
        <p:nvSpPr>
          <p:cNvPr id="21" name="正方形/長方形 20"/>
          <p:cNvSpPr/>
          <p:nvPr/>
        </p:nvSpPr>
        <p:spPr>
          <a:xfrm>
            <a:off x="5102808" y="6104251"/>
            <a:ext cx="4953000" cy="646331"/>
          </a:xfrm>
          <a:prstGeom prst="rect">
            <a:avLst/>
          </a:prstGeom>
        </p:spPr>
        <p:txBody>
          <a:bodyPr>
            <a:spAutoFit/>
          </a:bodyPr>
          <a:lstStyle/>
          <a:p>
            <a:r>
              <a:rPr lang="ja-JP" altLang="en-US" sz="1200" dirty="0">
                <a:solidFill>
                  <a:srgbClr val="444444"/>
                </a:solidFill>
                <a:latin typeface="Arial" panose="020B0604020202020204" pitchFamily="34" charset="0"/>
              </a:rPr>
              <a:t>⑥ワイシャツ包装の襟や袖の形状を保つためのプラスチック製の蝶キーパーやクリップを紙製へ転換（株式会社コナカ）</a:t>
            </a:r>
            <a:r>
              <a:rPr lang="ja-JP" altLang="en-US" sz="1200" dirty="0"/>
              <a:t/>
            </a:r>
            <a:br>
              <a:rPr lang="ja-JP" altLang="en-US" sz="1200" dirty="0"/>
            </a:br>
            <a:r>
              <a:rPr lang="ja-JP" altLang="en-US" sz="1200" dirty="0">
                <a:solidFill>
                  <a:srgbClr val="444444"/>
                </a:solidFill>
                <a:latin typeface="Arial" panose="020B0604020202020204" pitchFamily="34" charset="0"/>
              </a:rPr>
              <a:t>靴下のフックやクリップを紙製へ転換（福助株式会社、助野株式会社）</a:t>
            </a:r>
            <a:endParaRPr lang="ja-JP" altLang="en-US" sz="1200" dirty="0"/>
          </a:p>
        </p:txBody>
      </p:sp>
    </p:spTree>
    <p:extLst>
      <p:ext uri="{BB962C8B-B14F-4D97-AF65-F5344CB8AC3E}">
        <p14:creationId xmlns:p14="http://schemas.microsoft.com/office/powerpoint/2010/main" val="16147332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255037" y="161282"/>
            <a:ext cx="4926349" cy="523220"/>
          </a:xfrm>
          <a:prstGeom prst="rect">
            <a:avLst/>
          </a:prstGeom>
          <a:noFill/>
        </p:spPr>
        <p:txBody>
          <a:bodyPr wrap="none" rtlCol="0">
            <a:spAutoFit/>
          </a:bodyPr>
          <a:lstStyle/>
          <a:p>
            <a:r>
              <a:rPr lang="ja-JP" altLang="en-US" sz="2800" dirty="0"/>
              <a:t>９</a:t>
            </a:r>
            <a:r>
              <a:rPr kumimoji="1" lang="en-US" altLang="ja-JP" sz="2800" dirty="0"/>
              <a:t>-</a:t>
            </a:r>
            <a:r>
              <a:rPr lang="ja-JP" altLang="en-US" sz="2800" dirty="0"/>
              <a:t>５</a:t>
            </a:r>
            <a:r>
              <a:rPr kumimoji="1" lang="en-US" altLang="ja-JP" sz="2800" dirty="0"/>
              <a:t>.</a:t>
            </a:r>
            <a:r>
              <a:rPr lang="ja-JP" altLang="en-US" sz="2800" dirty="0"/>
              <a:t>市町村の回収に協力しよう</a:t>
            </a:r>
            <a:endParaRPr kumimoji="1" lang="ja-JP" altLang="en-US" sz="2800" dirty="0"/>
          </a:p>
        </p:txBody>
      </p:sp>
      <p:pic>
        <p:nvPicPr>
          <p:cNvPr id="3" name="図 2"/>
          <p:cNvPicPr>
            <a:picLocks noChangeAspect="1"/>
          </p:cNvPicPr>
          <p:nvPr/>
        </p:nvPicPr>
        <p:blipFill>
          <a:blip r:embed="rId2"/>
          <a:stretch>
            <a:fillRect/>
          </a:stretch>
        </p:blipFill>
        <p:spPr>
          <a:xfrm>
            <a:off x="5367993" y="599004"/>
            <a:ext cx="4407378" cy="6224298"/>
          </a:xfrm>
          <a:prstGeom prst="rect">
            <a:avLst/>
          </a:prstGeom>
        </p:spPr>
      </p:pic>
      <p:sp>
        <p:nvSpPr>
          <p:cNvPr id="25" name="正方形/長方形 24"/>
          <p:cNvSpPr/>
          <p:nvPr/>
        </p:nvSpPr>
        <p:spPr>
          <a:xfrm>
            <a:off x="95380" y="6631801"/>
            <a:ext cx="5776390" cy="276999"/>
          </a:xfrm>
          <a:prstGeom prst="rect">
            <a:avLst/>
          </a:prstGeom>
        </p:spPr>
        <p:txBody>
          <a:bodyPr wrap="none">
            <a:spAutoFit/>
          </a:bodyPr>
          <a:lstStyle/>
          <a:p>
            <a:r>
              <a:rPr lang="ja-JP" altLang="en-US" sz="1200" dirty="0"/>
              <a:t>出典：環境省ホームページ</a:t>
            </a:r>
            <a:r>
              <a:rPr lang="en-US" altLang="ja-JP" sz="1200" dirty="0"/>
              <a:t>https://plastic-circulation.env.go.jp/about/shohisha/bunbetsu</a:t>
            </a:r>
            <a:endParaRPr lang="ja-JP" altLang="en-US" sz="1200" dirty="0"/>
          </a:p>
        </p:txBody>
      </p:sp>
      <p:sp>
        <p:nvSpPr>
          <p:cNvPr id="5" name="正方形/長方形 4"/>
          <p:cNvSpPr/>
          <p:nvPr/>
        </p:nvSpPr>
        <p:spPr>
          <a:xfrm>
            <a:off x="5457160" y="304383"/>
            <a:ext cx="4229043" cy="338554"/>
          </a:xfrm>
          <a:prstGeom prst="rect">
            <a:avLst/>
          </a:prstGeom>
        </p:spPr>
        <p:txBody>
          <a:bodyPr wrap="none">
            <a:spAutoFit/>
          </a:bodyPr>
          <a:lstStyle/>
          <a:p>
            <a:pPr fontAlgn="base"/>
            <a:r>
              <a:rPr lang="ja-JP" altLang="en-US" sz="1600" b="1" dirty="0">
                <a:solidFill>
                  <a:srgbClr val="444444"/>
                </a:solidFill>
                <a:latin typeface="Arial" panose="020B0604020202020204" pitchFamily="34" charset="0"/>
              </a:rPr>
              <a:t>神奈川県川崎市による実証事業での案内の例</a:t>
            </a:r>
            <a:endParaRPr lang="ja-JP" altLang="en-US" sz="1600" b="1" i="0" dirty="0">
              <a:solidFill>
                <a:srgbClr val="444444"/>
              </a:solidFill>
              <a:effectLst/>
              <a:latin typeface="Arial" panose="020B0604020202020204" pitchFamily="34" charset="0"/>
            </a:endParaRPr>
          </a:p>
        </p:txBody>
      </p:sp>
      <p:sp>
        <p:nvSpPr>
          <p:cNvPr id="17" name="角丸四角形 16"/>
          <p:cNvSpPr/>
          <p:nvPr/>
        </p:nvSpPr>
        <p:spPr>
          <a:xfrm>
            <a:off x="255037" y="5834749"/>
            <a:ext cx="4697963" cy="5950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t>2035</a:t>
            </a:r>
            <a:r>
              <a:rPr kumimoji="1" lang="ja-JP" altLang="en-US" b="1" dirty="0"/>
              <a:t>年までに使用済みプラスチックを</a:t>
            </a:r>
            <a:r>
              <a:rPr kumimoji="1" lang="en-US" altLang="ja-JP" b="1" dirty="0"/>
              <a:t>100 </a:t>
            </a:r>
            <a:r>
              <a:rPr kumimoji="1" lang="ja-JP" altLang="en-US" b="1" dirty="0"/>
              <a:t>％</a:t>
            </a:r>
            <a:endParaRPr kumimoji="1" lang="en-US" altLang="ja-JP" b="1" dirty="0"/>
          </a:p>
          <a:p>
            <a:pPr algn="ctr"/>
            <a:r>
              <a:rPr kumimoji="1" lang="ja-JP" altLang="en-US" b="1" dirty="0"/>
              <a:t>リユース・リサイクル等により、有効利用</a:t>
            </a:r>
          </a:p>
        </p:txBody>
      </p:sp>
      <p:sp>
        <p:nvSpPr>
          <p:cNvPr id="18" name="正方形/長方形 17"/>
          <p:cNvSpPr/>
          <p:nvPr/>
        </p:nvSpPr>
        <p:spPr>
          <a:xfrm>
            <a:off x="239069" y="931014"/>
            <a:ext cx="4942318" cy="2308324"/>
          </a:xfrm>
          <a:prstGeom prst="rect">
            <a:avLst/>
          </a:prstGeom>
        </p:spPr>
        <p:txBody>
          <a:bodyPr wrap="square">
            <a:spAutoFit/>
          </a:bodyPr>
          <a:lstStyle/>
          <a:p>
            <a:pPr fontAlgn="base"/>
            <a:r>
              <a:rPr lang="ja-JP" altLang="en-US" sz="2400" dirty="0">
                <a:latin typeface="+mn-ea"/>
              </a:rPr>
              <a:t>一部の市町村では、これまでの容器包装プラスチックに加え、プラスチック製品も回収する動きが始まっています。</a:t>
            </a:r>
            <a:endParaRPr lang="en-US" altLang="ja-JP" sz="2400" dirty="0">
              <a:latin typeface="+mn-ea"/>
            </a:endParaRPr>
          </a:p>
          <a:p>
            <a:pPr fontAlgn="base"/>
            <a:r>
              <a:rPr lang="ja-JP" altLang="en-US" sz="2400" i="0" dirty="0">
                <a:effectLst/>
                <a:latin typeface="+mn-ea"/>
              </a:rPr>
              <a:t>安全で効率的なリサイクルのために、ルールをよく守って協力しましょう。</a:t>
            </a:r>
          </a:p>
        </p:txBody>
      </p:sp>
    </p:spTree>
    <p:extLst>
      <p:ext uri="{BB962C8B-B14F-4D97-AF65-F5344CB8AC3E}">
        <p14:creationId xmlns:p14="http://schemas.microsoft.com/office/powerpoint/2010/main" val="30278630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290512" y="1352550"/>
            <a:ext cx="9324975" cy="4152900"/>
          </a:xfrm>
          <a:prstGeom prst="rect">
            <a:avLst/>
          </a:prstGeom>
        </p:spPr>
      </p:pic>
    </p:spTree>
    <p:extLst>
      <p:ext uri="{BB962C8B-B14F-4D97-AF65-F5344CB8AC3E}">
        <p14:creationId xmlns:p14="http://schemas.microsoft.com/office/powerpoint/2010/main" val="13091879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255037" y="161282"/>
            <a:ext cx="5543505" cy="523220"/>
          </a:xfrm>
          <a:prstGeom prst="rect">
            <a:avLst/>
          </a:prstGeom>
          <a:noFill/>
        </p:spPr>
        <p:txBody>
          <a:bodyPr wrap="none" rtlCol="0">
            <a:spAutoFit/>
          </a:bodyPr>
          <a:lstStyle/>
          <a:p>
            <a:r>
              <a:rPr lang="ja-JP" altLang="en-US" sz="2800" dirty="0"/>
              <a:t>９</a:t>
            </a:r>
            <a:r>
              <a:rPr kumimoji="1" lang="en-US" altLang="ja-JP" sz="2800" dirty="0"/>
              <a:t>-</a:t>
            </a:r>
            <a:r>
              <a:rPr kumimoji="1" lang="ja-JP" altLang="en-US" sz="2800" dirty="0"/>
              <a:t>６</a:t>
            </a:r>
            <a:r>
              <a:rPr kumimoji="1" lang="en-US" altLang="ja-JP" sz="2800" dirty="0"/>
              <a:t>.</a:t>
            </a:r>
            <a:r>
              <a:rPr lang="ja-JP" altLang="en-US" sz="2800" dirty="0"/>
              <a:t>バイオプラスチックを活用しよう</a:t>
            </a:r>
            <a:endParaRPr kumimoji="1" lang="ja-JP" altLang="en-US" sz="2800" dirty="0"/>
          </a:p>
        </p:txBody>
      </p:sp>
      <p:sp>
        <p:nvSpPr>
          <p:cNvPr id="25" name="正方形/長方形 24"/>
          <p:cNvSpPr/>
          <p:nvPr/>
        </p:nvSpPr>
        <p:spPr>
          <a:xfrm>
            <a:off x="95380" y="6631801"/>
            <a:ext cx="5776390" cy="276999"/>
          </a:xfrm>
          <a:prstGeom prst="rect">
            <a:avLst/>
          </a:prstGeom>
        </p:spPr>
        <p:txBody>
          <a:bodyPr wrap="none">
            <a:spAutoFit/>
          </a:bodyPr>
          <a:lstStyle/>
          <a:p>
            <a:r>
              <a:rPr lang="ja-JP" altLang="en-US" sz="1200" dirty="0"/>
              <a:t>出典：環境省ホームページ</a:t>
            </a:r>
            <a:r>
              <a:rPr lang="en-US" altLang="ja-JP" sz="1200" dirty="0"/>
              <a:t>https://plastic-circulation.env.go.jp/shien/bio?anc=bio_links</a:t>
            </a:r>
            <a:endParaRPr lang="ja-JP" altLang="en-US" sz="1200" dirty="0"/>
          </a:p>
        </p:txBody>
      </p:sp>
      <p:sp>
        <p:nvSpPr>
          <p:cNvPr id="17" name="角丸四角形 16"/>
          <p:cNvSpPr/>
          <p:nvPr/>
        </p:nvSpPr>
        <p:spPr>
          <a:xfrm>
            <a:off x="1662404" y="684502"/>
            <a:ext cx="6581192" cy="4644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t>2030</a:t>
            </a:r>
            <a:r>
              <a:rPr kumimoji="1" lang="ja-JP" altLang="en-US" b="1" dirty="0"/>
              <a:t>年までにバイオマスプラスチックを約</a:t>
            </a:r>
            <a:r>
              <a:rPr kumimoji="1" lang="en-US" altLang="ja-JP" b="1" dirty="0"/>
              <a:t>200</a:t>
            </a:r>
            <a:r>
              <a:rPr kumimoji="1" lang="ja-JP" altLang="en-US" b="1" dirty="0"/>
              <a:t>万トン導入</a:t>
            </a:r>
          </a:p>
        </p:txBody>
      </p:sp>
      <p:sp>
        <p:nvSpPr>
          <p:cNvPr id="18" name="正方形/長方形 17"/>
          <p:cNvSpPr/>
          <p:nvPr/>
        </p:nvSpPr>
        <p:spPr>
          <a:xfrm>
            <a:off x="255037" y="1300064"/>
            <a:ext cx="9425992" cy="1200329"/>
          </a:xfrm>
          <a:prstGeom prst="rect">
            <a:avLst/>
          </a:prstGeom>
        </p:spPr>
        <p:txBody>
          <a:bodyPr wrap="square">
            <a:spAutoFit/>
          </a:bodyPr>
          <a:lstStyle/>
          <a:p>
            <a:pPr fontAlgn="base"/>
            <a:r>
              <a:rPr lang="ja-JP" altLang="en-US" sz="2400" dirty="0">
                <a:latin typeface="+mn-ea"/>
              </a:rPr>
              <a:t>バイオプラスチックとは、植物などの有機資源を使用する「バイオマスプラスチック」と「生分解性プラスチック」の総称です。それぞれの特長を生かしてメリットを最大にしながら導入していくことが求められています。</a:t>
            </a:r>
            <a:endParaRPr lang="ja-JP" altLang="en-US" sz="2400" i="0" dirty="0">
              <a:effectLst/>
              <a:latin typeface="+mn-ea"/>
            </a:endParaRPr>
          </a:p>
        </p:txBody>
      </p:sp>
      <p:pic>
        <p:nvPicPr>
          <p:cNvPr id="2" name="図 1"/>
          <p:cNvPicPr>
            <a:picLocks noChangeAspect="1"/>
          </p:cNvPicPr>
          <p:nvPr/>
        </p:nvPicPr>
        <p:blipFill>
          <a:blip r:embed="rId2"/>
          <a:stretch>
            <a:fillRect/>
          </a:stretch>
        </p:blipFill>
        <p:spPr>
          <a:xfrm>
            <a:off x="472959" y="3184035"/>
            <a:ext cx="9208070" cy="3263750"/>
          </a:xfrm>
          <a:prstGeom prst="rect">
            <a:avLst/>
          </a:prstGeom>
        </p:spPr>
      </p:pic>
      <p:pic>
        <p:nvPicPr>
          <p:cNvPr id="6" name="図 5"/>
          <p:cNvPicPr>
            <a:picLocks noChangeAspect="1"/>
          </p:cNvPicPr>
          <p:nvPr/>
        </p:nvPicPr>
        <p:blipFill>
          <a:blip r:embed="rId3"/>
          <a:stretch>
            <a:fillRect/>
          </a:stretch>
        </p:blipFill>
        <p:spPr>
          <a:xfrm>
            <a:off x="95380" y="2684409"/>
            <a:ext cx="1360054" cy="1006654"/>
          </a:xfrm>
          <a:prstGeom prst="rect">
            <a:avLst/>
          </a:prstGeom>
        </p:spPr>
      </p:pic>
      <p:pic>
        <p:nvPicPr>
          <p:cNvPr id="7" name="図 6"/>
          <p:cNvPicPr>
            <a:picLocks noChangeAspect="1"/>
          </p:cNvPicPr>
          <p:nvPr/>
        </p:nvPicPr>
        <p:blipFill>
          <a:blip r:embed="rId4"/>
          <a:stretch>
            <a:fillRect/>
          </a:stretch>
        </p:blipFill>
        <p:spPr>
          <a:xfrm>
            <a:off x="816314" y="3658151"/>
            <a:ext cx="1100590" cy="812160"/>
          </a:xfrm>
          <a:prstGeom prst="rect">
            <a:avLst/>
          </a:prstGeom>
        </p:spPr>
      </p:pic>
      <p:pic>
        <p:nvPicPr>
          <p:cNvPr id="8" name="図 7"/>
          <p:cNvPicPr>
            <a:picLocks noChangeAspect="1"/>
          </p:cNvPicPr>
          <p:nvPr/>
        </p:nvPicPr>
        <p:blipFill>
          <a:blip r:embed="rId5"/>
          <a:stretch>
            <a:fillRect/>
          </a:stretch>
        </p:blipFill>
        <p:spPr>
          <a:xfrm>
            <a:off x="5283200" y="3604448"/>
            <a:ext cx="3207657" cy="697665"/>
          </a:xfrm>
          <a:prstGeom prst="rect">
            <a:avLst/>
          </a:prstGeom>
        </p:spPr>
      </p:pic>
    </p:spTree>
    <p:extLst>
      <p:ext uri="{BB962C8B-B14F-4D97-AF65-F5344CB8AC3E}">
        <p14:creationId xmlns:p14="http://schemas.microsoft.com/office/powerpoint/2010/main" val="29761874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32197" y="107157"/>
            <a:ext cx="8543925" cy="1325562"/>
          </a:xfrm>
        </p:spPr>
        <p:txBody>
          <a:bodyPr/>
          <a:lstStyle/>
          <a:p>
            <a:r>
              <a:rPr kumimoji="1" lang="ja-JP" altLang="en-US" dirty="0"/>
              <a:t>この資料の活用例</a:t>
            </a:r>
          </a:p>
        </p:txBody>
      </p:sp>
      <p:sp>
        <p:nvSpPr>
          <p:cNvPr id="3" name="コンテンツ プレースホルダー 2"/>
          <p:cNvSpPr>
            <a:spLocks noGrp="1"/>
          </p:cNvSpPr>
          <p:nvPr>
            <p:ph idx="1"/>
          </p:nvPr>
        </p:nvSpPr>
        <p:spPr>
          <a:xfrm>
            <a:off x="681035" y="1185976"/>
            <a:ext cx="8543925" cy="4351337"/>
          </a:xfrm>
        </p:spPr>
        <p:txBody>
          <a:bodyPr>
            <a:normAutofit fontScale="92500" lnSpcReduction="10000"/>
          </a:bodyPr>
          <a:lstStyle/>
          <a:p>
            <a:pPr marL="0" indent="0">
              <a:buNone/>
            </a:pPr>
            <a:r>
              <a:rPr lang="ja-JP" altLang="en-US" sz="2600" dirty="0"/>
              <a:t>１．身の回りでよく見るプラスチックであるポリエチレン、ポリ塩化ビニル、ポリスチレン、ポリプロピレン、</a:t>
            </a:r>
            <a:r>
              <a:rPr lang="ja-JP" altLang="en-US" sz="2600" dirty="0" smtClean="0"/>
              <a:t>ポリエチレンテレフタラート</a:t>
            </a:r>
            <a:r>
              <a:rPr lang="ja-JP" altLang="en-US" sz="2600" baseline="30000" dirty="0" smtClean="0"/>
              <a:t>＊</a:t>
            </a:r>
            <a:r>
              <a:rPr lang="ja-JP" altLang="en-US" sz="2600" dirty="0" smtClean="0"/>
              <a:t>に</a:t>
            </a:r>
            <a:r>
              <a:rPr lang="ja-JP" altLang="en-US" sz="2600" dirty="0"/>
              <a:t>ついて、使用されている実際の食品包装や製品を紹介しながら生徒の関心を高める。</a:t>
            </a:r>
            <a:endParaRPr lang="en-US" altLang="ja-JP" sz="2600" dirty="0"/>
          </a:p>
          <a:p>
            <a:pPr marL="0" indent="0">
              <a:buNone/>
            </a:pPr>
            <a:r>
              <a:rPr lang="ja-JP" altLang="en-US" sz="2600" dirty="0"/>
              <a:t>２．それぞれの合成方法を示しながら、「付加重合」と「縮合重合」を理解する。</a:t>
            </a:r>
            <a:endParaRPr lang="en-US" altLang="ja-JP" sz="2600" dirty="0"/>
          </a:p>
          <a:p>
            <a:pPr marL="0" indent="0">
              <a:buNone/>
            </a:pPr>
            <a:r>
              <a:rPr lang="ja-JP" altLang="en-US" sz="2600" dirty="0"/>
              <a:t>３．容器や包装材に表示されているマークの意味を理解し、容器包装リサイクル法を理解する。</a:t>
            </a:r>
            <a:endParaRPr lang="en-US" altLang="ja-JP" sz="2600" dirty="0"/>
          </a:p>
          <a:p>
            <a:pPr marL="0" indent="0">
              <a:buNone/>
            </a:pPr>
            <a:r>
              <a:rPr lang="ja-JP" altLang="en-US" sz="2600" dirty="0"/>
              <a:t>４．さまざまな法律によってプラスチックのリサイクルがなされていることを理解する。</a:t>
            </a:r>
            <a:endParaRPr lang="en-US" altLang="ja-JP" sz="2600" dirty="0"/>
          </a:p>
          <a:p>
            <a:pPr marL="0" indent="0">
              <a:buNone/>
            </a:pPr>
            <a:r>
              <a:rPr lang="ja-JP" altLang="en-US" sz="2600" dirty="0"/>
              <a:t>５．世界中にあふれるプラスチックごみによって、生態系への影響が懸念されることから、プラスチックごみを削減する取り組みが進んでいることを理解する。</a:t>
            </a:r>
          </a:p>
          <a:p>
            <a:pPr marL="0" indent="0">
              <a:buNone/>
            </a:pPr>
            <a:endParaRPr kumimoji="1" lang="en-US" altLang="ja-JP" dirty="0" smtClean="0"/>
          </a:p>
          <a:p>
            <a:pPr marL="0" indent="0">
              <a:buNone/>
            </a:pPr>
            <a:endParaRPr kumimoji="1" lang="ja-JP" altLang="en-US" dirty="0"/>
          </a:p>
        </p:txBody>
      </p:sp>
      <p:sp>
        <p:nvSpPr>
          <p:cNvPr id="4" name="正方形/長方形 3"/>
          <p:cNvSpPr/>
          <p:nvPr/>
        </p:nvSpPr>
        <p:spPr>
          <a:xfrm>
            <a:off x="521132" y="5692802"/>
            <a:ext cx="9261496" cy="923330"/>
          </a:xfrm>
          <a:prstGeom prst="rect">
            <a:avLst/>
          </a:prstGeom>
        </p:spPr>
        <p:txBody>
          <a:bodyPr wrap="square">
            <a:spAutoFit/>
          </a:bodyPr>
          <a:lstStyle/>
          <a:p>
            <a:r>
              <a:rPr lang="ja-JP" altLang="en-US" dirty="0"/>
              <a:t>＊</a:t>
            </a:r>
            <a:r>
              <a:rPr lang="ja-JP" altLang="ja-JP" dirty="0"/>
              <a:t>ＰＥＴ（</a:t>
            </a:r>
            <a:r>
              <a:rPr lang="en-US" altLang="ja-JP" dirty="0" err="1"/>
              <a:t>Polyethyleneterephthalate</a:t>
            </a:r>
            <a:r>
              <a:rPr lang="ja-JP" altLang="ja-JP" dirty="0"/>
              <a:t>）</a:t>
            </a:r>
            <a:r>
              <a:rPr lang="ja-JP" altLang="en-US" dirty="0"/>
              <a:t>の読み方として、学習指導要領ではポリエチレンテレフタラートとされています。一方、資源有効利用促進法ではポリエチレンテレフタレートとなっています。この資料では学習指導要領に沿って、基本的にポリエチレンテレフタラートとしました。</a:t>
            </a:r>
            <a:endParaRPr lang="en-US" altLang="ja-JP" dirty="0"/>
          </a:p>
        </p:txBody>
      </p:sp>
    </p:spTree>
    <p:extLst>
      <p:ext uri="{BB962C8B-B14F-4D97-AF65-F5344CB8AC3E}">
        <p14:creationId xmlns:p14="http://schemas.microsoft.com/office/powerpoint/2010/main" val="3558402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5E9C5E61-875F-494B-A2C2-B08ED7705E37}" type="slidenum">
              <a:rPr lang="en-US" altLang="ja-JP" smtClean="0"/>
              <a:pPr>
                <a:defRPr/>
              </a:pPr>
              <a:t>4</a:t>
            </a:fld>
            <a:endParaRPr lang="en-US" altLang="ja-JP"/>
          </a:p>
        </p:txBody>
      </p:sp>
      <p:graphicFrame>
        <p:nvGraphicFramePr>
          <p:cNvPr id="3" name="表 2"/>
          <p:cNvGraphicFramePr>
            <a:graphicFrameLocks noGrp="1"/>
          </p:cNvGraphicFramePr>
          <p:nvPr>
            <p:extLst>
              <p:ext uri="{D42A27DB-BD31-4B8C-83A1-F6EECF244321}">
                <p14:modId xmlns:p14="http://schemas.microsoft.com/office/powerpoint/2010/main" val="329680006"/>
              </p:ext>
            </p:extLst>
          </p:nvPr>
        </p:nvGraphicFramePr>
        <p:xfrm>
          <a:off x="315191" y="1354932"/>
          <a:ext cx="9318665" cy="5265435"/>
        </p:xfrm>
        <a:graphic>
          <a:graphicData uri="http://schemas.openxmlformats.org/drawingml/2006/table">
            <a:tbl>
              <a:tblPr firstRow="1" firstCol="1" bandRow="1">
                <a:tableStyleId>{5940675A-B579-460E-94D1-54222C63F5DA}</a:tableStyleId>
              </a:tblPr>
              <a:tblGrid>
                <a:gridCol w="1940483">
                  <a:extLst>
                    <a:ext uri="{9D8B030D-6E8A-4147-A177-3AD203B41FA5}">
                      <a16:colId xmlns:a16="http://schemas.microsoft.com/office/drawing/2014/main" xmlns="" val="20000"/>
                    </a:ext>
                  </a:extLst>
                </a:gridCol>
                <a:gridCol w="3276893">
                  <a:extLst>
                    <a:ext uri="{9D8B030D-6E8A-4147-A177-3AD203B41FA5}">
                      <a16:colId xmlns:a16="http://schemas.microsoft.com/office/drawing/2014/main" xmlns="" val="20001"/>
                    </a:ext>
                  </a:extLst>
                </a:gridCol>
                <a:gridCol w="2680704">
                  <a:extLst>
                    <a:ext uri="{9D8B030D-6E8A-4147-A177-3AD203B41FA5}">
                      <a16:colId xmlns:a16="http://schemas.microsoft.com/office/drawing/2014/main" xmlns="" val="20002"/>
                    </a:ext>
                  </a:extLst>
                </a:gridCol>
                <a:gridCol w="1420585">
                  <a:extLst>
                    <a:ext uri="{9D8B030D-6E8A-4147-A177-3AD203B41FA5}">
                      <a16:colId xmlns:a16="http://schemas.microsoft.com/office/drawing/2014/main" xmlns="" val="20003"/>
                    </a:ext>
                  </a:extLst>
                </a:gridCol>
              </a:tblGrid>
              <a:tr h="405435">
                <a:tc>
                  <a:txBody>
                    <a:bodyPr/>
                    <a:lstStyle/>
                    <a:p>
                      <a:pPr algn="ctr">
                        <a:spcAft>
                          <a:spcPts val="0"/>
                        </a:spcAft>
                      </a:pPr>
                      <a:r>
                        <a:rPr lang="ja-JP" sz="2000" kern="100" dirty="0">
                          <a:effectLst/>
                          <a:latin typeface="+mn-ea"/>
                          <a:ea typeface="+mn-ea"/>
                        </a:rPr>
                        <a:t>種類（</a:t>
                      </a:r>
                      <a:r>
                        <a:rPr lang="ja-JP" altLang="en-US" sz="2000" kern="100" dirty="0">
                          <a:effectLst/>
                          <a:latin typeface="+mn-ea"/>
                          <a:ea typeface="+mn-ea"/>
                        </a:rPr>
                        <a:t>略称</a:t>
                      </a:r>
                      <a:r>
                        <a:rPr lang="ja-JP" sz="2000" kern="100" dirty="0">
                          <a:effectLst/>
                          <a:latin typeface="+mn-ea"/>
                          <a:ea typeface="+mn-ea"/>
                        </a:rPr>
                        <a:t>）</a:t>
                      </a:r>
                      <a:endParaRPr lang="ja-JP" sz="20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ja-JP" sz="2000" kern="100" dirty="0">
                          <a:effectLst/>
                          <a:latin typeface="+mn-ea"/>
                          <a:ea typeface="+mn-ea"/>
                        </a:rPr>
                        <a:t>用途</a:t>
                      </a:r>
                      <a:endParaRPr lang="ja-JP" sz="20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ja-JP" sz="2000" kern="100" dirty="0">
                          <a:effectLst/>
                          <a:latin typeface="+mn-ea"/>
                          <a:ea typeface="+mn-ea"/>
                        </a:rPr>
                        <a:t>性質</a:t>
                      </a:r>
                      <a:endParaRPr lang="ja-JP" sz="20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ja-JP" altLang="en-US" sz="2000" kern="100" dirty="0">
                          <a:effectLst/>
                          <a:latin typeface="+mn-ea"/>
                          <a:ea typeface="+mn-ea"/>
                          <a:cs typeface="Times New Roman" panose="02020603050405020304" pitchFamily="18" charset="0"/>
                        </a:rPr>
                        <a:t>合成方法</a:t>
                      </a:r>
                      <a:endParaRPr lang="ja-JP" sz="2000" kern="100" dirty="0">
                        <a:effectLst/>
                        <a:latin typeface="+mn-ea"/>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xmlns="" val="10000"/>
                  </a:ext>
                </a:extLst>
              </a:tr>
              <a:tr h="972000">
                <a:tc>
                  <a:txBody>
                    <a:bodyPr/>
                    <a:lstStyle/>
                    <a:p>
                      <a:pPr algn="ctr">
                        <a:spcAft>
                          <a:spcPts val="0"/>
                        </a:spcAft>
                      </a:pPr>
                      <a:r>
                        <a:rPr lang="ja-JP" sz="2000" kern="100" dirty="0">
                          <a:effectLst/>
                          <a:latin typeface="+mn-ea"/>
                          <a:ea typeface="+mn-ea"/>
                        </a:rPr>
                        <a:t>ポリエチレン（</a:t>
                      </a:r>
                      <a:r>
                        <a:rPr lang="en-US" sz="2000" kern="100" dirty="0">
                          <a:effectLst/>
                          <a:latin typeface="+mn-ea"/>
                          <a:ea typeface="+mn-ea"/>
                        </a:rPr>
                        <a:t>PE</a:t>
                      </a:r>
                      <a:r>
                        <a:rPr lang="ja-JP" sz="2000" kern="100" dirty="0">
                          <a:effectLst/>
                          <a:latin typeface="+mn-ea"/>
                          <a:ea typeface="+mn-ea"/>
                        </a:rPr>
                        <a:t>）</a:t>
                      </a:r>
                      <a:endParaRPr lang="ja-JP" sz="2000" kern="100" dirty="0">
                        <a:effectLst/>
                        <a:latin typeface="+mn-ea"/>
                        <a:ea typeface="+mn-ea"/>
                        <a:cs typeface="Times New Roman" panose="02020603050405020304" pitchFamily="18" charset="0"/>
                      </a:endParaRPr>
                    </a:p>
                  </a:txBody>
                  <a:tcPr marL="68580" marR="68580" marT="0" marB="0" anchor="ctr"/>
                </a:tc>
                <a:tc>
                  <a:txBody>
                    <a:bodyPr/>
                    <a:lstStyle/>
                    <a:p>
                      <a:pPr algn="l">
                        <a:spcAft>
                          <a:spcPts val="0"/>
                        </a:spcAft>
                      </a:pPr>
                      <a:r>
                        <a:rPr lang="ja-JP" sz="2000" kern="100" dirty="0">
                          <a:effectLst/>
                          <a:latin typeface="+mn-ea"/>
                          <a:ea typeface="+mn-ea"/>
                        </a:rPr>
                        <a:t>バケツ，包装材（ふくろなど），容器</a:t>
                      </a:r>
                      <a:endParaRPr lang="ja-JP" sz="2000" kern="100" dirty="0">
                        <a:effectLst/>
                        <a:latin typeface="+mn-ea"/>
                        <a:ea typeface="+mn-ea"/>
                        <a:cs typeface="Times New Roman" panose="02020603050405020304" pitchFamily="18" charset="0"/>
                      </a:endParaRPr>
                    </a:p>
                  </a:txBody>
                  <a:tcPr marL="68580" marR="68580" marT="0" marB="0" anchor="ctr"/>
                </a:tc>
                <a:tc>
                  <a:txBody>
                    <a:bodyPr/>
                    <a:lstStyle/>
                    <a:p>
                      <a:pPr algn="l">
                        <a:spcAft>
                          <a:spcPts val="0"/>
                        </a:spcAft>
                      </a:pPr>
                      <a:r>
                        <a:rPr lang="ja-JP" sz="2000" kern="100" dirty="0">
                          <a:effectLst/>
                          <a:latin typeface="+mn-ea"/>
                          <a:ea typeface="+mn-ea"/>
                        </a:rPr>
                        <a:t>油や薬品に強い。</a:t>
                      </a:r>
                      <a:endParaRPr lang="en-US" altLang="ja-JP" sz="2000" kern="100" dirty="0">
                        <a:effectLst/>
                        <a:latin typeface="+mn-ea"/>
                        <a:ea typeface="+mn-ea"/>
                      </a:endParaRPr>
                    </a:p>
                  </a:txBody>
                  <a:tcPr marL="68580" marR="68580" marT="0" marB="0" anchor="ctr"/>
                </a:tc>
                <a:tc>
                  <a:txBody>
                    <a:bodyPr/>
                    <a:lstStyle/>
                    <a:p>
                      <a:pPr algn="ctr">
                        <a:spcAft>
                          <a:spcPts val="0"/>
                        </a:spcAft>
                      </a:pPr>
                      <a:r>
                        <a:rPr lang="ja-JP" altLang="en-US" sz="2000" kern="100" dirty="0">
                          <a:effectLst/>
                          <a:latin typeface="+mn-ea"/>
                          <a:ea typeface="+mn-ea"/>
                          <a:cs typeface="Times New Roman" panose="02020603050405020304" pitchFamily="18" charset="0"/>
                        </a:rPr>
                        <a:t>付加重合</a:t>
                      </a:r>
                      <a:endParaRPr lang="ja-JP" sz="2000" kern="100" dirty="0">
                        <a:effectLst/>
                        <a:latin typeface="+mn-ea"/>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xmlns="" val="10001"/>
                  </a:ext>
                </a:extLst>
              </a:tr>
              <a:tr h="972000">
                <a:tc>
                  <a:txBody>
                    <a:bodyPr/>
                    <a:lstStyle/>
                    <a:p>
                      <a:pPr algn="ctr">
                        <a:spcAft>
                          <a:spcPts val="0"/>
                        </a:spcAft>
                      </a:pPr>
                      <a:r>
                        <a:rPr lang="ja-JP" sz="2000" kern="100" dirty="0">
                          <a:effectLst/>
                          <a:latin typeface="+mn-ea"/>
                          <a:ea typeface="+mn-ea"/>
                        </a:rPr>
                        <a:t>ポリ塩化ビニ</a:t>
                      </a:r>
                      <a:r>
                        <a:rPr lang="ja-JP" altLang="en-US" sz="2000" kern="100" dirty="0">
                          <a:effectLst/>
                          <a:latin typeface="+mn-ea"/>
                          <a:ea typeface="+mn-ea"/>
                        </a:rPr>
                        <a:t>ル</a:t>
                      </a:r>
                      <a:r>
                        <a:rPr lang="ja-JP" sz="2000" kern="100" dirty="0">
                          <a:effectLst/>
                          <a:latin typeface="+mn-ea"/>
                          <a:ea typeface="+mn-ea"/>
                        </a:rPr>
                        <a:t>（</a:t>
                      </a:r>
                      <a:r>
                        <a:rPr lang="en-US" sz="2000" kern="100" dirty="0">
                          <a:effectLst/>
                          <a:latin typeface="+mn-ea"/>
                          <a:ea typeface="+mn-ea"/>
                        </a:rPr>
                        <a:t>PVC</a:t>
                      </a:r>
                      <a:r>
                        <a:rPr lang="ja-JP" sz="2000" kern="100" dirty="0">
                          <a:effectLst/>
                          <a:latin typeface="+mn-ea"/>
                          <a:ea typeface="+mn-ea"/>
                        </a:rPr>
                        <a:t>）</a:t>
                      </a:r>
                      <a:endParaRPr lang="ja-JP" sz="2000" kern="100" dirty="0">
                        <a:effectLst/>
                        <a:latin typeface="+mn-ea"/>
                        <a:ea typeface="+mn-ea"/>
                        <a:cs typeface="Times New Roman" panose="02020603050405020304" pitchFamily="18" charset="0"/>
                      </a:endParaRPr>
                    </a:p>
                  </a:txBody>
                  <a:tcPr marL="68580" marR="68580" marT="0" marB="0" anchor="ctr"/>
                </a:tc>
                <a:tc>
                  <a:txBody>
                    <a:bodyPr/>
                    <a:lstStyle/>
                    <a:p>
                      <a:pPr algn="l">
                        <a:spcAft>
                          <a:spcPts val="0"/>
                        </a:spcAft>
                      </a:pPr>
                      <a:r>
                        <a:rPr lang="ja-JP" sz="2000" kern="100" dirty="0">
                          <a:effectLst/>
                          <a:latin typeface="+mn-ea"/>
                          <a:ea typeface="+mn-ea"/>
                        </a:rPr>
                        <a:t>消しゴム，水道管，ホース</a:t>
                      </a:r>
                      <a:endParaRPr lang="ja-JP" sz="2000" kern="100" dirty="0">
                        <a:effectLst/>
                        <a:latin typeface="+mn-ea"/>
                        <a:ea typeface="+mn-ea"/>
                        <a:cs typeface="Times New Roman" panose="02020603050405020304" pitchFamily="18" charset="0"/>
                      </a:endParaRPr>
                    </a:p>
                  </a:txBody>
                  <a:tcPr marL="68580" marR="68580" marT="0" marB="0" anchor="ctr"/>
                </a:tc>
                <a:tc>
                  <a:txBody>
                    <a:bodyPr/>
                    <a:lstStyle/>
                    <a:p>
                      <a:pPr algn="l">
                        <a:spcAft>
                          <a:spcPts val="0"/>
                        </a:spcAft>
                      </a:pPr>
                      <a:r>
                        <a:rPr lang="ja-JP" sz="2000" kern="100" dirty="0">
                          <a:effectLst/>
                          <a:latin typeface="+mn-ea"/>
                          <a:ea typeface="+mn-ea"/>
                        </a:rPr>
                        <a:t>燃えにくい。水に沈む。</a:t>
                      </a:r>
                      <a:endParaRPr lang="en-US" altLang="ja-JP" sz="2000" kern="100" dirty="0">
                        <a:effectLst/>
                        <a:latin typeface="+mn-ea"/>
                        <a:ea typeface="+mn-ea"/>
                      </a:endParaRPr>
                    </a:p>
                  </a:txBody>
                  <a:tcPr marL="68580" marR="68580" marT="0" marB="0" anchor="ct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lang="ja-JP" altLang="en-US" sz="2000" kern="100" dirty="0">
                          <a:effectLst/>
                          <a:latin typeface="+mn-ea"/>
                          <a:ea typeface="+mn-ea"/>
                          <a:cs typeface="Times New Roman" panose="02020603050405020304" pitchFamily="18" charset="0"/>
                        </a:rPr>
                        <a:t>付加重合</a:t>
                      </a:r>
                      <a:endParaRPr lang="ja-JP" altLang="ja-JP" sz="2000" kern="100" dirty="0">
                        <a:effectLst/>
                        <a:latin typeface="+mn-ea"/>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xmlns="" val="10002"/>
                  </a:ext>
                </a:extLst>
              </a:tr>
              <a:tr h="972000">
                <a:tc>
                  <a:txBody>
                    <a:bodyPr/>
                    <a:lstStyle/>
                    <a:p>
                      <a:pPr algn="ctr">
                        <a:spcAft>
                          <a:spcPts val="0"/>
                        </a:spcAft>
                      </a:pPr>
                      <a:r>
                        <a:rPr lang="ja-JP" sz="2000" kern="100" dirty="0">
                          <a:effectLst/>
                          <a:latin typeface="+mn-ea"/>
                          <a:ea typeface="+mn-ea"/>
                        </a:rPr>
                        <a:t>ポリスチレン（</a:t>
                      </a:r>
                      <a:r>
                        <a:rPr lang="en-US" sz="2000" kern="100" dirty="0">
                          <a:effectLst/>
                          <a:latin typeface="+mn-ea"/>
                          <a:ea typeface="+mn-ea"/>
                        </a:rPr>
                        <a:t>PS</a:t>
                      </a:r>
                      <a:r>
                        <a:rPr lang="ja-JP" sz="2000" kern="100" dirty="0">
                          <a:effectLst/>
                          <a:latin typeface="+mn-ea"/>
                          <a:ea typeface="+mn-ea"/>
                        </a:rPr>
                        <a:t>）</a:t>
                      </a:r>
                      <a:endParaRPr lang="ja-JP" sz="2000" kern="100" dirty="0">
                        <a:effectLst/>
                        <a:latin typeface="+mn-ea"/>
                        <a:ea typeface="+mn-ea"/>
                        <a:cs typeface="Times New Roman" panose="02020603050405020304" pitchFamily="18" charset="0"/>
                      </a:endParaRPr>
                    </a:p>
                  </a:txBody>
                  <a:tcPr marL="68580" marR="68580" marT="0" marB="0" anchor="ctr"/>
                </a:tc>
                <a:tc>
                  <a:txBody>
                    <a:bodyPr/>
                    <a:lstStyle/>
                    <a:p>
                      <a:pPr algn="l">
                        <a:spcAft>
                          <a:spcPts val="0"/>
                        </a:spcAft>
                      </a:pPr>
                      <a:r>
                        <a:rPr lang="ja-JP" sz="2000" kern="100" dirty="0">
                          <a:effectLst/>
                          <a:latin typeface="+mn-ea"/>
                          <a:ea typeface="+mn-ea"/>
                        </a:rPr>
                        <a:t>食品容器（発泡ポリスチレン），</a:t>
                      </a:r>
                      <a:r>
                        <a:rPr lang="en-US" sz="2000" kern="100" dirty="0">
                          <a:effectLst/>
                          <a:latin typeface="+mn-ea"/>
                          <a:ea typeface="+mn-ea"/>
                        </a:rPr>
                        <a:t>CD</a:t>
                      </a:r>
                      <a:r>
                        <a:rPr lang="ja-JP" sz="2000" kern="100" dirty="0">
                          <a:effectLst/>
                          <a:latin typeface="+mn-ea"/>
                          <a:ea typeface="+mn-ea"/>
                        </a:rPr>
                        <a:t>のケース</a:t>
                      </a:r>
                      <a:endParaRPr lang="ja-JP" sz="2000" kern="100" dirty="0">
                        <a:effectLst/>
                        <a:latin typeface="+mn-ea"/>
                        <a:ea typeface="+mn-ea"/>
                        <a:cs typeface="Times New Roman" panose="02020603050405020304" pitchFamily="18" charset="0"/>
                      </a:endParaRPr>
                    </a:p>
                  </a:txBody>
                  <a:tcPr marL="68580" marR="68580" marT="0" marB="0" anchor="ctr"/>
                </a:tc>
                <a:tc>
                  <a:txBody>
                    <a:bodyPr/>
                    <a:lstStyle/>
                    <a:p>
                      <a:pPr algn="l">
                        <a:spcAft>
                          <a:spcPts val="0"/>
                        </a:spcAft>
                      </a:pPr>
                      <a:r>
                        <a:rPr lang="ja-JP" sz="2000" kern="100" dirty="0">
                          <a:effectLst/>
                          <a:latin typeface="+mn-ea"/>
                          <a:ea typeface="+mn-ea"/>
                        </a:rPr>
                        <a:t>発泡ポリスチレンは，熱保温性がある。</a:t>
                      </a:r>
                      <a:endParaRPr lang="en-US" altLang="ja-JP" sz="2000" kern="100" dirty="0">
                        <a:effectLst/>
                        <a:latin typeface="+mn-ea"/>
                        <a:ea typeface="+mn-ea"/>
                      </a:endParaRPr>
                    </a:p>
                  </a:txBody>
                  <a:tcPr marL="68580" marR="68580" marT="0" marB="0" anchor="ct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lang="ja-JP" altLang="en-US" sz="2000" kern="100" dirty="0">
                          <a:effectLst/>
                          <a:latin typeface="+mn-ea"/>
                          <a:ea typeface="+mn-ea"/>
                          <a:cs typeface="Times New Roman" panose="02020603050405020304" pitchFamily="18" charset="0"/>
                        </a:rPr>
                        <a:t>付加重合</a:t>
                      </a:r>
                      <a:endParaRPr lang="ja-JP" altLang="ja-JP" sz="2000" kern="100" dirty="0">
                        <a:effectLst/>
                        <a:latin typeface="+mn-ea"/>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972000">
                <a:tc>
                  <a:txBody>
                    <a:bodyPr/>
                    <a:lstStyle/>
                    <a:p>
                      <a:pPr algn="ctr">
                        <a:spcAft>
                          <a:spcPts val="0"/>
                        </a:spcAft>
                      </a:pPr>
                      <a:r>
                        <a:rPr lang="ja-JP" sz="2000" kern="100">
                          <a:effectLst/>
                          <a:latin typeface="+mn-ea"/>
                          <a:ea typeface="+mn-ea"/>
                        </a:rPr>
                        <a:t>ポリプロピレン（</a:t>
                      </a:r>
                      <a:r>
                        <a:rPr lang="en-US" sz="2000" kern="100">
                          <a:effectLst/>
                          <a:latin typeface="+mn-ea"/>
                          <a:ea typeface="+mn-ea"/>
                        </a:rPr>
                        <a:t>PP</a:t>
                      </a:r>
                      <a:r>
                        <a:rPr lang="ja-JP" sz="2000" kern="100">
                          <a:effectLst/>
                          <a:latin typeface="+mn-ea"/>
                          <a:ea typeface="+mn-ea"/>
                        </a:rPr>
                        <a:t>）</a:t>
                      </a:r>
                      <a:endParaRPr lang="ja-JP" sz="2000" kern="100">
                        <a:effectLst/>
                        <a:latin typeface="+mn-ea"/>
                        <a:ea typeface="+mn-ea"/>
                        <a:cs typeface="Times New Roman" panose="02020603050405020304" pitchFamily="18" charset="0"/>
                      </a:endParaRPr>
                    </a:p>
                  </a:txBody>
                  <a:tcPr marL="68580" marR="68580" marT="0" marB="0" anchor="ctr"/>
                </a:tc>
                <a:tc>
                  <a:txBody>
                    <a:bodyPr/>
                    <a:lstStyle/>
                    <a:p>
                      <a:pPr algn="l">
                        <a:spcAft>
                          <a:spcPts val="0"/>
                        </a:spcAft>
                      </a:pPr>
                      <a:r>
                        <a:rPr lang="ja-JP" sz="2000" kern="100" dirty="0">
                          <a:effectLst/>
                          <a:latin typeface="+mn-ea"/>
                          <a:ea typeface="+mn-ea"/>
                        </a:rPr>
                        <a:t>食品容器，ペットボトルのふた，不識布マスク</a:t>
                      </a:r>
                      <a:endParaRPr lang="ja-JP" sz="2000" kern="100" dirty="0">
                        <a:effectLst/>
                        <a:latin typeface="+mn-ea"/>
                        <a:ea typeface="+mn-ea"/>
                        <a:cs typeface="Times New Roman" panose="02020603050405020304" pitchFamily="18" charset="0"/>
                      </a:endParaRPr>
                    </a:p>
                  </a:txBody>
                  <a:tcPr marL="68580" marR="68580" marT="0" marB="0" anchor="ctr"/>
                </a:tc>
                <a:tc>
                  <a:txBody>
                    <a:bodyPr/>
                    <a:lstStyle/>
                    <a:p>
                      <a:pPr algn="l">
                        <a:spcAft>
                          <a:spcPts val="0"/>
                        </a:spcAft>
                      </a:pPr>
                      <a:r>
                        <a:rPr lang="ja-JP" sz="2000" kern="100" dirty="0">
                          <a:effectLst/>
                          <a:latin typeface="+mn-ea"/>
                          <a:ea typeface="+mn-ea"/>
                        </a:rPr>
                        <a:t>比較的熱に強い。</a:t>
                      </a:r>
                      <a:endParaRPr lang="en-US" altLang="ja-JP" sz="2000" kern="100" dirty="0">
                        <a:effectLst/>
                        <a:latin typeface="+mn-ea"/>
                        <a:ea typeface="+mn-ea"/>
                      </a:endParaRPr>
                    </a:p>
                  </a:txBody>
                  <a:tcPr marL="68580" marR="68580" marT="0" marB="0" anchor="ct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lang="ja-JP" altLang="en-US" sz="2000" kern="100" dirty="0">
                          <a:effectLst/>
                          <a:latin typeface="+mn-ea"/>
                          <a:ea typeface="+mn-ea"/>
                          <a:cs typeface="Times New Roman" panose="02020603050405020304" pitchFamily="18" charset="0"/>
                        </a:rPr>
                        <a:t>付加重合</a:t>
                      </a:r>
                      <a:endParaRPr lang="ja-JP" altLang="ja-JP" sz="2000" kern="100" dirty="0">
                        <a:effectLst/>
                        <a:latin typeface="+mn-ea"/>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r h="972000">
                <a:tc>
                  <a:txBody>
                    <a:bodyPr/>
                    <a:lstStyle/>
                    <a:p>
                      <a:pPr algn="ctr">
                        <a:spcAft>
                          <a:spcPts val="0"/>
                        </a:spcAft>
                      </a:pPr>
                      <a:r>
                        <a:rPr lang="ja-JP" sz="2000" kern="100" dirty="0">
                          <a:effectLst/>
                          <a:latin typeface="+mn-ea"/>
                          <a:ea typeface="+mn-ea"/>
                        </a:rPr>
                        <a:t>ポリエチレン</a:t>
                      </a:r>
                    </a:p>
                    <a:p>
                      <a:pPr algn="ctr">
                        <a:spcAft>
                          <a:spcPts val="0"/>
                        </a:spcAft>
                      </a:pPr>
                      <a:r>
                        <a:rPr lang="ja-JP" sz="2000" kern="100" dirty="0" smtClean="0">
                          <a:effectLst/>
                          <a:latin typeface="+mn-ea"/>
                          <a:ea typeface="+mn-ea"/>
                        </a:rPr>
                        <a:t>テレフタ</a:t>
                      </a:r>
                      <a:r>
                        <a:rPr lang="ja-JP" altLang="en-US" sz="2000" kern="100" dirty="0" smtClean="0">
                          <a:solidFill>
                            <a:schemeClr val="tx1"/>
                          </a:solidFill>
                          <a:effectLst/>
                          <a:latin typeface="+mn-ea"/>
                          <a:ea typeface="+mn-ea"/>
                        </a:rPr>
                        <a:t>ラ</a:t>
                      </a:r>
                      <a:r>
                        <a:rPr lang="ja-JP" sz="2000" kern="100" dirty="0" smtClean="0">
                          <a:effectLst/>
                          <a:latin typeface="+mn-ea"/>
                          <a:ea typeface="+mn-ea"/>
                        </a:rPr>
                        <a:t>ート</a:t>
                      </a:r>
                      <a:r>
                        <a:rPr lang="ja-JP" sz="2000" kern="100" dirty="0">
                          <a:effectLst/>
                          <a:latin typeface="+mn-ea"/>
                          <a:ea typeface="+mn-ea"/>
                        </a:rPr>
                        <a:t>（</a:t>
                      </a:r>
                      <a:r>
                        <a:rPr lang="en-US" sz="2000" kern="100" dirty="0">
                          <a:effectLst/>
                          <a:latin typeface="+mn-ea"/>
                          <a:ea typeface="+mn-ea"/>
                        </a:rPr>
                        <a:t>PET</a:t>
                      </a:r>
                      <a:r>
                        <a:rPr lang="ja-JP" sz="2000" kern="100" dirty="0">
                          <a:effectLst/>
                          <a:latin typeface="+mn-ea"/>
                          <a:ea typeface="+mn-ea"/>
                        </a:rPr>
                        <a:t>）</a:t>
                      </a:r>
                      <a:endParaRPr lang="ja-JP" sz="2000" kern="100" dirty="0">
                        <a:effectLst/>
                        <a:latin typeface="+mn-ea"/>
                        <a:ea typeface="+mn-ea"/>
                        <a:cs typeface="Times New Roman" panose="02020603050405020304" pitchFamily="18" charset="0"/>
                      </a:endParaRPr>
                    </a:p>
                  </a:txBody>
                  <a:tcPr marL="68580" marR="68580" marT="0" marB="0" anchor="ctr"/>
                </a:tc>
                <a:tc>
                  <a:txBody>
                    <a:bodyPr/>
                    <a:lstStyle/>
                    <a:p>
                      <a:pPr algn="l">
                        <a:spcAft>
                          <a:spcPts val="0"/>
                        </a:spcAft>
                      </a:pPr>
                      <a:r>
                        <a:rPr lang="ja-JP" sz="2000" kern="100" dirty="0">
                          <a:effectLst/>
                          <a:latin typeface="+mn-ea"/>
                          <a:ea typeface="+mn-ea"/>
                        </a:rPr>
                        <a:t>ペットボトル，飲料用カップ</a:t>
                      </a:r>
                      <a:endParaRPr lang="ja-JP" sz="2000" kern="100" dirty="0">
                        <a:effectLst/>
                        <a:latin typeface="+mn-ea"/>
                        <a:ea typeface="+mn-ea"/>
                        <a:cs typeface="Times New Roman" panose="02020603050405020304" pitchFamily="18" charset="0"/>
                      </a:endParaRPr>
                    </a:p>
                  </a:txBody>
                  <a:tcPr marL="68580" marR="68580" marT="0" marB="0" anchor="ctr"/>
                </a:tc>
                <a:tc>
                  <a:txBody>
                    <a:bodyPr/>
                    <a:lstStyle/>
                    <a:p>
                      <a:pPr algn="l">
                        <a:spcAft>
                          <a:spcPts val="0"/>
                        </a:spcAft>
                      </a:pPr>
                      <a:r>
                        <a:rPr lang="en-US" sz="2000" kern="100" dirty="0" err="1">
                          <a:effectLst/>
                          <a:latin typeface="+mn-ea"/>
                          <a:ea typeface="+mn-ea"/>
                        </a:rPr>
                        <a:t>透明</a:t>
                      </a:r>
                      <a:r>
                        <a:rPr lang="ja-JP" sz="2000" kern="100" dirty="0">
                          <a:effectLst/>
                          <a:latin typeface="+mn-ea"/>
                          <a:ea typeface="+mn-ea"/>
                        </a:rPr>
                        <a:t>で圧力に強い。</a:t>
                      </a:r>
                      <a:endParaRPr lang="ja-JP" sz="2000" kern="100" dirty="0">
                        <a:effectLst/>
                        <a:latin typeface="+mn-ea"/>
                        <a:ea typeface="+mn-ea"/>
                        <a:cs typeface="Times New Roman" panose="02020603050405020304" pitchFamily="18" charset="0"/>
                      </a:endParaRPr>
                    </a:p>
                  </a:txBody>
                  <a:tcPr marL="68580" marR="68580" marT="0" marB="0" anchor="ct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lang="ja-JP" altLang="en-US" sz="2000" kern="100" dirty="0">
                          <a:effectLst/>
                          <a:latin typeface="+mn-ea"/>
                          <a:ea typeface="+mn-ea"/>
                          <a:cs typeface="Times New Roman" panose="02020603050405020304" pitchFamily="18" charset="0"/>
                        </a:rPr>
                        <a:t>縮合重合</a:t>
                      </a:r>
                      <a:endParaRPr lang="ja-JP" altLang="ja-JP" sz="2000" kern="100" dirty="0">
                        <a:effectLst/>
                        <a:latin typeface="+mn-ea"/>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xmlns="" val="10005"/>
                  </a:ext>
                </a:extLst>
              </a:tr>
            </a:tbl>
          </a:graphicData>
        </a:graphic>
      </p:graphicFrame>
      <p:sp>
        <p:nvSpPr>
          <p:cNvPr id="4" name="テキスト ボックス 3"/>
          <p:cNvSpPr txBox="1"/>
          <p:nvPr/>
        </p:nvSpPr>
        <p:spPr>
          <a:xfrm>
            <a:off x="315190" y="739021"/>
            <a:ext cx="5533887" cy="461665"/>
          </a:xfrm>
          <a:prstGeom prst="rect">
            <a:avLst/>
          </a:prstGeom>
          <a:noFill/>
        </p:spPr>
        <p:txBody>
          <a:bodyPr wrap="none" rtlCol="0">
            <a:spAutoFit/>
          </a:bodyPr>
          <a:lstStyle/>
          <a:p>
            <a:r>
              <a:rPr kumimoji="1" lang="ja-JP" altLang="en-US" sz="2400" dirty="0"/>
              <a:t>主なプラスチックの用途と性質、合成方法</a:t>
            </a:r>
          </a:p>
        </p:txBody>
      </p:sp>
      <p:sp>
        <p:nvSpPr>
          <p:cNvPr id="5" name="テキスト ボックス 4"/>
          <p:cNvSpPr txBox="1"/>
          <p:nvPr/>
        </p:nvSpPr>
        <p:spPr>
          <a:xfrm>
            <a:off x="80874" y="0"/>
            <a:ext cx="9825126" cy="584775"/>
          </a:xfrm>
          <a:prstGeom prst="rect">
            <a:avLst/>
          </a:prstGeom>
          <a:noFill/>
        </p:spPr>
        <p:txBody>
          <a:bodyPr wrap="none" rtlCol="0">
            <a:spAutoFit/>
          </a:bodyPr>
          <a:lstStyle/>
          <a:p>
            <a:r>
              <a:rPr kumimoji="1" lang="ja-JP" altLang="en-US" sz="3200" dirty="0"/>
              <a:t>１．身の回りのプラスチックの性質や合成方法を学ぼう</a:t>
            </a:r>
          </a:p>
        </p:txBody>
      </p:sp>
    </p:spTree>
    <p:extLst>
      <p:ext uri="{BB962C8B-B14F-4D97-AF65-F5344CB8AC3E}">
        <p14:creationId xmlns:p14="http://schemas.microsoft.com/office/powerpoint/2010/main" val="5239327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5E9C5E61-875F-494B-A2C2-B08ED7705E37}" type="slidenum">
              <a:rPr lang="en-US" altLang="ja-JP" smtClean="0"/>
              <a:pPr>
                <a:defRPr/>
              </a:pPr>
              <a:t>5</a:t>
            </a:fld>
            <a:endParaRPr lang="en-US" altLang="ja-JP"/>
          </a:p>
        </p:txBody>
      </p:sp>
      <p:pic>
        <p:nvPicPr>
          <p:cNvPr id="3" name="図 2"/>
          <p:cNvPicPr>
            <a:picLocks noChangeAspect="1"/>
          </p:cNvPicPr>
          <p:nvPr/>
        </p:nvPicPr>
        <p:blipFill>
          <a:blip r:embed="rId2"/>
          <a:stretch>
            <a:fillRect/>
          </a:stretch>
        </p:blipFill>
        <p:spPr>
          <a:xfrm>
            <a:off x="1347439" y="1166052"/>
            <a:ext cx="7696200" cy="2693670"/>
          </a:xfrm>
          <a:prstGeom prst="rect">
            <a:avLst/>
          </a:prstGeom>
        </p:spPr>
      </p:pic>
      <p:pic>
        <p:nvPicPr>
          <p:cNvPr id="4" name="図 3"/>
          <p:cNvPicPr>
            <a:picLocks noChangeAspect="1"/>
          </p:cNvPicPr>
          <p:nvPr/>
        </p:nvPicPr>
        <p:blipFill>
          <a:blip r:embed="rId3"/>
          <a:stretch>
            <a:fillRect/>
          </a:stretch>
        </p:blipFill>
        <p:spPr>
          <a:xfrm>
            <a:off x="5844453" y="4259904"/>
            <a:ext cx="2314575" cy="1981200"/>
          </a:xfrm>
          <a:prstGeom prst="rect">
            <a:avLst/>
          </a:prstGeom>
        </p:spPr>
      </p:pic>
      <p:sp>
        <p:nvSpPr>
          <p:cNvPr id="5" name="テキスト ボックス 4"/>
          <p:cNvSpPr txBox="1"/>
          <p:nvPr/>
        </p:nvSpPr>
        <p:spPr>
          <a:xfrm>
            <a:off x="6381160" y="3619864"/>
            <a:ext cx="1505540" cy="523220"/>
          </a:xfrm>
          <a:prstGeom prst="rect">
            <a:avLst/>
          </a:prstGeom>
          <a:noFill/>
        </p:spPr>
        <p:txBody>
          <a:bodyPr wrap="none" rtlCol="0">
            <a:spAutoFit/>
          </a:bodyPr>
          <a:lstStyle/>
          <a:p>
            <a:r>
              <a:rPr lang="ja-JP" altLang="en-US" sz="2800" b="1" dirty="0">
                <a:solidFill>
                  <a:srgbClr val="FF0000"/>
                </a:solidFill>
                <a:latin typeface="ＭＳ ゴシック" panose="020B0609070205080204" pitchFamily="49" charset="-128"/>
                <a:ea typeface="ＭＳ ゴシック" panose="020B0609070205080204" pitchFamily="49" charset="-128"/>
              </a:rPr>
              <a:t>重合体</a:t>
            </a:r>
            <a:r>
              <a:rPr lang="ja-JP" altLang="en-US" sz="2800" dirty="0">
                <a:solidFill>
                  <a:srgbClr val="FF0000"/>
                </a:solidFill>
              </a:rPr>
              <a:t>　</a:t>
            </a:r>
          </a:p>
        </p:txBody>
      </p:sp>
      <p:sp>
        <p:nvSpPr>
          <p:cNvPr id="6" name="テキスト ボックス 5"/>
          <p:cNvSpPr txBox="1"/>
          <p:nvPr/>
        </p:nvSpPr>
        <p:spPr>
          <a:xfrm>
            <a:off x="2053785" y="3598112"/>
            <a:ext cx="1505540" cy="523220"/>
          </a:xfrm>
          <a:prstGeom prst="rect">
            <a:avLst/>
          </a:prstGeom>
          <a:noFill/>
        </p:spPr>
        <p:txBody>
          <a:bodyPr wrap="none" rtlCol="0">
            <a:spAutoFit/>
          </a:bodyPr>
          <a:lstStyle/>
          <a:p>
            <a:r>
              <a:rPr lang="ja-JP" altLang="en-US" sz="2800" b="1" dirty="0">
                <a:solidFill>
                  <a:srgbClr val="FF0000"/>
                </a:solidFill>
                <a:latin typeface="ＭＳ ゴシック" panose="020B0609070205080204" pitchFamily="49" charset="-128"/>
                <a:ea typeface="ＭＳ ゴシック" panose="020B0609070205080204" pitchFamily="49" charset="-128"/>
              </a:rPr>
              <a:t>単量体</a:t>
            </a:r>
            <a:r>
              <a:rPr lang="ja-JP" altLang="en-US" sz="2800" dirty="0">
                <a:solidFill>
                  <a:srgbClr val="FF0000"/>
                </a:solidFill>
              </a:rPr>
              <a:t>　</a:t>
            </a:r>
          </a:p>
        </p:txBody>
      </p:sp>
      <p:sp>
        <p:nvSpPr>
          <p:cNvPr id="7" name="テキスト ボックス 6"/>
          <p:cNvSpPr txBox="1"/>
          <p:nvPr/>
        </p:nvSpPr>
        <p:spPr>
          <a:xfrm>
            <a:off x="3495766" y="3532625"/>
            <a:ext cx="2441694" cy="769441"/>
          </a:xfrm>
          <a:prstGeom prst="rect">
            <a:avLst/>
          </a:prstGeom>
          <a:noFill/>
        </p:spPr>
        <p:txBody>
          <a:bodyPr wrap="none" rtlCol="0">
            <a:spAutoFit/>
          </a:bodyPr>
          <a:lstStyle/>
          <a:p>
            <a:r>
              <a:rPr lang="ja-JP" altLang="en-US" sz="4400" dirty="0"/>
              <a:t>付加重合</a:t>
            </a:r>
          </a:p>
        </p:txBody>
      </p:sp>
      <p:sp>
        <p:nvSpPr>
          <p:cNvPr id="8" name="上カーブ矢印 7"/>
          <p:cNvSpPr/>
          <p:nvPr/>
        </p:nvSpPr>
        <p:spPr>
          <a:xfrm>
            <a:off x="3313126" y="4121332"/>
            <a:ext cx="2531327" cy="568553"/>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 name="テキスト ボックス 8"/>
          <p:cNvSpPr txBox="1"/>
          <p:nvPr/>
        </p:nvSpPr>
        <p:spPr>
          <a:xfrm>
            <a:off x="405312" y="235009"/>
            <a:ext cx="8956298" cy="769441"/>
          </a:xfrm>
          <a:prstGeom prst="rect">
            <a:avLst/>
          </a:prstGeom>
          <a:noFill/>
        </p:spPr>
        <p:txBody>
          <a:bodyPr wrap="none" rtlCol="0">
            <a:spAutoFit/>
          </a:bodyPr>
          <a:lstStyle/>
          <a:p>
            <a:r>
              <a:rPr lang="ja-JP" altLang="en-US" sz="4400" dirty="0"/>
              <a:t>エチレンからポリエチレンへの反応式</a:t>
            </a:r>
          </a:p>
        </p:txBody>
      </p:sp>
      <p:pic>
        <p:nvPicPr>
          <p:cNvPr id="10" name="図 9"/>
          <p:cNvPicPr>
            <a:picLocks noChangeAspect="1"/>
          </p:cNvPicPr>
          <p:nvPr/>
        </p:nvPicPr>
        <p:blipFill>
          <a:blip r:embed="rId4"/>
          <a:stretch>
            <a:fillRect/>
          </a:stretch>
        </p:blipFill>
        <p:spPr>
          <a:xfrm>
            <a:off x="174583" y="4657717"/>
            <a:ext cx="3384742" cy="2200283"/>
          </a:xfrm>
          <a:prstGeom prst="rect">
            <a:avLst/>
          </a:prstGeom>
        </p:spPr>
      </p:pic>
      <p:pic>
        <p:nvPicPr>
          <p:cNvPr id="11" name="図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9045" y="4951495"/>
            <a:ext cx="1362075"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テキスト ボックス 11"/>
          <p:cNvSpPr txBox="1"/>
          <p:nvPr/>
        </p:nvSpPr>
        <p:spPr>
          <a:xfrm>
            <a:off x="3869780" y="6351670"/>
            <a:ext cx="1362074" cy="461665"/>
          </a:xfrm>
          <a:prstGeom prst="rect">
            <a:avLst/>
          </a:prstGeom>
          <a:solidFill>
            <a:schemeClr val="bg1"/>
          </a:solidFill>
        </p:spPr>
        <p:txBody>
          <a:bodyPr wrap="square" rtlCol="0">
            <a:spAutoFit/>
          </a:bodyPr>
          <a:lstStyle/>
          <a:p>
            <a:pPr algn="ctr"/>
            <a:r>
              <a:rPr kumimoji="1" lang="ja-JP" altLang="en-US" sz="2400" dirty="0"/>
              <a:t>ＰＥ</a:t>
            </a:r>
          </a:p>
        </p:txBody>
      </p:sp>
    </p:spTree>
    <p:extLst>
      <p:ext uri="{BB962C8B-B14F-4D97-AF65-F5344CB8AC3E}">
        <p14:creationId xmlns:p14="http://schemas.microsoft.com/office/powerpoint/2010/main" val="15912447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5E9C5E61-875F-494B-A2C2-B08ED7705E37}" type="slidenum">
              <a:rPr lang="en-US" altLang="ja-JP" smtClean="0"/>
              <a:pPr>
                <a:defRPr/>
              </a:pPr>
              <a:t>6</a:t>
            </a:fld>
            <a:endParaRPr lang="en-US" altLang="ja-JP"/>
          </a:p>
        </p:txBody>
      </p:sp>
      <p:sp>
        <p:nvSpPr>
          <p:cNvPr id="5" name="テキスト ボックス 4"/>
          <p:cNvSpPr txBox="1"/>
          <p:nvPr/>
        </p:nvSpPr>
        <p:spPr>
          <a:xfrm>
            <a:off x="6750079" y="5608713"/>
            <a:ext cx="1505540" cy="523220"/>
          </a:xfrm>
          <a:prstGeom prst="rect">
            <a:avLst/>
          </a:prstGeom>
          <a:noFill/>
        </p:spPr>
        <p:txBody>
          <a:bodyPr wrap="none" rtlCol="0">
            <a:spAutoFit/>
          </a:bodyPr>
          <a:lstStyle/>
          <a:p>
            <a:r>
              <a:rPr lang="ja-JP" altLang="en-US" sz="2800" b="1" dirty="0">
                <a:solidFill>
                  <a:srgbClr val="FF0000"/>
                </a:solidFill>
                <a:latin typeface="ＭＳ ゴシック" panose="020B0609070205080204" pitchFamily="49" charset="-128"/>
                <a:ea typeface="ＭＳ ゴシック" panose="020B0609070205080204" pitchFamily="49" charset="-128"/>
              </a:rPr>
              <a:t>重合体</a:t>
            </a:r>
            <a:r>
              <a:rPr lang="ja-JP" altLang="en-US" sz="2800" dirty="0">
                <a:solidFill>
                  <a:srgbClr val="FF0000"/>
                </a:solidFill>
              </a:rPr>
              <a:t>　</a:t>
            </a:r>
          </a:p>
        </p:txBody>
      </p:sp>
      <p:sp>
        <p:nvSpPr>
          <p:cNvPr id="6" name="テキスト ボックス 5"/>
          <p:cNvSpPr txBox="1"/>
          <p:nvPr/>
        </p:nvSpPr>
        <p:spPr>
          <a:xfrm>
            <a:off x="2202365" y="5608713"/>
            <a:ext cx="1505540" cy="523220"/>
          </a:xfrm>
          <a:prstGeom prst="rect">
            <a:avLst/>
          </a:prstGeom>
          <a:noFill/>
        </p:spPr>
        <p:txBody>
          <a:bodyPr wrap="none" rtlCol="0">
            <a:spAutoFit/>
          </a:bodyPr>
          <a:lstStyle/>
          <a:p>
            <a:r>
              <a:rPr lang="ja-JP" altLang="en-US" sz="2800" b="1" dirty="0">
                <a:solidFill>
                  <a:srgbClr val="FF0000"/>
                </a:solidFill>
                <a:latin typeface="ＭＳ ゴシック" panose="020B0609070205080204" pitchFamily="49" charset="-128"/>
                <a:ea typeface="ＭＳ ゴシック" panose="020B0609070205080204" pitchFamily="49" charset="-128"/>
              </a:rPr>
              <a:t>単量体</a:t>
            </a:r>
            <a:r>
              <a:rPr lang="ja-JP" altLang="en-US" sz="2800" dirty="0">
                <a:solidFill>
                  <a:srgbClr val="FF0000"/>
                </a:solidFill>
              </a:rPr>
              <a:t>　</a:t>
            </a:r>
          </a:p>
        </p:txBody>
      </p:sp>
      <p:sp>
        <p:nvSpPr>
          <p:cNvPr id="8" name="上カーブ矢印 7"/>
          <p:cNvSpPr/>
          <p:nvPr/>
        </p:nvSpPr>
        <p:spPr>
          <a:xfrm>
            <a:off x="3687336" y="5212228"/>
            <a:ext cx="2531327" cy="568553"/>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 name="テキスト ボックス 8"/>
          <p:cNvSpPr txBox="1"/>
          <p:nvPr/>
        </p:nvSpPr>
        <p:spPr>
          <a:xfrm>
            <a:off x="3789747" y="4478593"/>
            <a:ext cx="2441694" cy="769441"/>
          </a:xfrm>
          <a:prstGeom prst="rect">
            <a:avLst/>
          </a:prstGeom>
          <a:noFill/>
        </p:spPr>
        <p:txBody>
          <a:bodyPr wrap="none" rtlCol="0">
            <a:spAutoFit/>
          </a:bodyPr>
          <a:lstStyle/>
          <a:p>
            <a:r>
              <a:rPr lang="ja-JP" altLang="en-US" sz="4400" dirty="0"/>
              <a:t>付加重合</a:t>
            </a:r>
          </a:p>
        </p:txBody>
      </p:sp>
      <p:sp>
        <p:nvSpPr>
          <p:cNvPr id="10" name="テキスト ボックス 9"/>
          <p:cNvSpPr txBox="1"/>
          <p:nvPr/>
        </p:nvSpPr>
        <p:spPr>
          <a:xfrm>
            <a:off x="405312" y="235009"/>
            <a:ext cx="9443611" cy="707886"/>
          </a:xfrm>
          <a:prstGeom prst="rect">
            <a:avLst/>
          </a:prstGeom>
          <a:noFill/>
        </p:spPr>
        <p:txBody>
          <a:bodyPr wrap="none" rtlCol="0">
            <a:spAutoFit/>
          </a:bodyPr>
          <a:lstStyle/>
          <a:p>
            <a:r>
              <a:rPr lang="ja-JP" altLang="en-US" sz="4000" dirty="0"/>
              <a:t>塩化ビニルからポリ塩化ビニルへの反応式</a:t>
            </a:r>
          </a:p>
        </p:txBody>
      </p:sp>
      <p:sp>
        <p:nvSpPr>
          <p:cNvPr id="4" name="正方形/長方形 3"/>
          <p:cNvSpPr/>
          <p:nvPr/>
        </p:nvSpPr>
        <p:spPr>
          <a:xfrm>
            <a:off x="1658553" y="4703382"/>
            <a:ext cx="1898277" cy="523220"/>
          </a:xfrm>
          <a:prstGeom prst="rect">
            <a:avLst/>
          </a:prstGeom>
        </p:spPr>
        <p:txBody>
          <a:bodyPr wrap="none">
            <a:spAutoFit/>
          </a:bodyPr>
          <a:lstStyle/>
          <a:p>
            <a:r>
              <a:rPr lang="ja-JP" altLang="en-US" sz="2800" dirty="0"/>
              <a:t>塩化ビニル</a:t>
            </a:r>
          </a:p>
        </p:txBody>
      </p:sp>
      <p:sp>
        <p:nvSpPr>
          <p:cNvPr id="15" name="正方形/長方形 14"/>
          <p:cNvSpPr/>
          <p:nvPr/>
        </p:nvSpPr>
        <p:spPr>
          <a:xfrm>
            <a:off x="6156808" y="4689008"/>
            <a:ext cx="3443507" cy="523220"/>
          </a:xfrm>
          <a:prstGeom prst="rect">
            <a:avLst/>
          </a:prstGeom>
        </p:spPr>
        <p:txBody>
          <a:bodyPr wrap="none">
            <a:spAutoFit/>
          </a:bodyPr>
          <a:lstStyle/>
          <a:p>
            <a:r>
              <a:rPr lang="ja-JP" altLang="en-US" sz="2800" dirty="0"/>
              <a:t>ポリ塩化ビニル（</a:t>
            </a:r>
            <a:r>
              <a:rPr lang="en-US" altLang="ja-JP" sz="2800" dirty="0"/>
              <a:t>PVC</a:t>
            </a:r>
            <a:r>
              <a:rPr lang="ja-JP" altLang="en-US" sz="2800" dirty="0"/>
              <a:t>）</a:t>
            </a:r>
          </a:p>
        </p:txBody>
      </p:sp>
      <p:sp>
        <p:nvSpPr>
          <p:cNvPr id="36" name="テキスト ボックス 2"/>
          <p:cNvSpPr txBox="1"/>
          <p:nvPr/>
        </p:nvSpPr>
        <p:spPr>
          <a:xfrm>
            <a:off x="1897793" y="2438500"/>
            <a:ext cx="742108" cy="99257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5400"/>
              <a:t>Ｃ</a:t>
            </a:r>
          </a:p>
        </p:txBody>
      </p:sp>
      <p:sp>
        <p:nvSpPr>
          <p:cNvPr id="38" name="テキスト ボックス 10"/>
          <p:cNvSpPr txBox="1"/>
          <p:nvPr/>
        </p:nvSpPr>
        <p:spPr>
          <a:xfrm>
            <a:off x="2982179" y="2428975"/>
            <a:ext cx="695947" cy="99257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5400"/>
              <a:t>Ｃ</a:t>
            </a:r>
          </a:p>
        </p:txBody>
      </p:sp>
      <p:sp>
        <p:nvSpPr>
          <p:cNvPr id="40" name="テキスト ボックス 15"/>
          <p:cNvSpPr txBox="1"/>
          <p:nvPr/>
        </p:nvSpPr>
        <p:spPr>
          <a:xfrm>
            <a:off x="918154" y="1733564"/>
            <a:ext cx="712097" cy="99257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5400"/>
              <a:t>Ｈ</a:t>
            </a:r>
            <a:endParaRPr kumimoji="1" lang="ja-JP" altLang="en-US" sz="5400"/>
          </a:p>
        </p:txBody>
      </p:sp>
      <p:sp>
        <p:nvSpPr>
          <p:cNvPr id="41" name="テキスト ボックス 16"/>
          <p:cNvSpPr txBox="1"/>
          <p:nvPr/>
        </p:nvSpPr>
        <p:spPr>
          <a:xfrm>
            <a:off x="3991873" y="1733564"/>
            <a:ext cx="581604" cy="99257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5400"/>
              <a:t>Ｈ</a:t>
            </a:r>
            <a:endParaRPr kumimoji="1" lang="ja-JP" altLang="en-US" sz="5400"/>
          </a:p>
        </p:txBody>
      </p:sp>
      <p:sp>
        <p:nvSpPr>
          <p:cNvPr id="43" name="テキスト ボックス 17"/>
          <p:cNvSpPr txBox="1"/>
          <p:nvPr/>
        </p:nvSpPr>
        <p:spPr>
          <a:xfrm>
            <a:off x="908630" y="3130885"/>
            <a:ext cx="664472" cy="99257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5400"/>
              <a:t>Ｈ</a:t>
            </a:r>
            <a:endParaRPr kumimoji="1" lang="ja-JP" altLang="en-US" sz="5400"/>
          </a:p>
        </p:txBody>
      </p:sp>
      <p:sp>
        <p:nvSpPr>
          <p:cNvPr id="44" name="テキスト ボックス 22"/>
          <p:cNvSpPr txBox="1"/>
          <p:nvPr/>
        </p:nvSpPr>
        <p:spPr>
          <a:xfrm>
            <a:off x="3933177" y="3116350"/>
            <a:ext cx="907000" cy="99257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5400"/>
              <a:t>Ｃｌ</a:t>
            </a:r>
            <a:endParaRPr kumimoji="1" lang="ja-JP" altLang="en-US" sz="5400"/>
          </a:p>
        </p:txBody>
      </p:sp>
      <p:sp>
        <p:nvSpPr>
          <p:cNvPr id="45" name="テキスト ボックス 23"/>
          <p:cNvSpPr txBox="1"/>
          <p:nvPr/>
        </p:nvSpPr>
        <p:spPr>
          <a:xfrm>
            <a:off x="166320" y="2380148"/>
            <a:ext cx="645510" cy="707886"/>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4000" dirty="0"/>
              <a:t>ｎ</a:t>
            </a:r>
            <a:endParaRPr kumimoji="1" lang="ja-JP" altLang="en-US" sz="4000" dirty="0"/>
          </a:p>
        </p:txBody>
      </p:sp>
      <p:cxnSp>
        <p:nvCxnSpPr>
          <p:cNvPr id="46" name="直線コネクタ 45"/>
          <p:cNvCxnSpPr>
            <a:stCxn id="40" idx="3"/>
          </p:cNvCxnSpPr>
          <p:nvPr/>
        </p:nvCxnSpPr>
        <p:spPr>
          <a:xfrm>
            <a:off x="1630251" y="2229854"/>
            <a:ext cx="295275" cy="5057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flipV="1">
            <a:off x="1600249" y="3135659"/>
            <a:ext cx="353852" cy="49598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a:off x="2620851" y="2868959"/>
            <a:ext cx="3905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p:nvCxnSpPr>
        <p:spPr>
          <a:xfrm>
            <a:off x="2620851" y="3021359"/>
            <a:ext cx="3905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a:xfrm>
            <a:off x="3660503" y="3088034"/>
            <a:ext cx="295275" cy="5057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flipV="1">
            <a:off x="3649551" y="2269814"/>
            <a:ext cx="353852" cy="49598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p:nvCxnSpPr>
        <p:spPr>
          <a:xfrm flipV="1">
            <a:off x="8403998" y="2842187"/>
            <a:ext cx="1050791" cy="690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テキスト ボックス 2"/>
          <p:cNvSpPr txBox="1"/>
          <p:nvPr/>
        </p:nvSpPr>
        <p:spPr>
          <a:xfrm>
            <a:off x="6712431" y="2356498"/>
            <a:ext cx="742108" cy="992579"/>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5400"/>
              <a:t>Ｃ</a:t>
            </a:r>
          </a:p>
        </p:txBody>
      </p:sp>
      <p:sp>
        <p:nvSpPr>
          <p:cNvPr id="56" name="テキスト ボックス 10"/>
          <p:cNvSpPr txBox="1"/>
          <p:nvPr/>
        </p:nvSpPr>
        <p:spPr>
          <a:xfrm>
            <a:off x="7739667" y="2356498"/>
            <a:ext cx="695947" cy="992579"/>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5400"/>
              <a:t>Ｃ</a:t>
            </a:r>
          </a:p>
        </p:txBody>
      </p:sp>
      <p:sp>
        <p:nvSpPr>
          <p:cNvPr id="57" name="テキスト ボックス 47"/>
          <p:cNvSpPr txBox="1"/>
          <p:nvPr/>
        </p:nvSpPr>
        <p:spPr>
          <a:xfrm>
            <a:off x="6685292" y="956237"/>
            <a:ext cx="712097" cy="992579"/>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5400"/>
              <a:t>Ｈ</a:t>
            </a:r>
            <a:endParaRPr kumimoji="1" lang="ja-JP" altLang="en-US" sz="5400"/>
          </a:p>
        </p:txBody>
      </p:sp>
      <p:sp>
        <p:nvSpPr>
          <p:cNvPr id="58" name="テキスト ボックス 48"/>
          <p:cNvSpPr txBox="1"/>
          <p:nvPr/>
        </p:nvSpPr>
        <p:spPr>
          <a:xfrm>
            <a:off x="7730186" y="965762"/>
            <a:ext cx="581604" cy="992579"/>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5400"/>
              <a:t>Ｈ</a:t>
            </a:r>
            <a:endParaRPr kumimoji="1" lang="ja-JP" altLang="en-US" sz="5400"/>
          </a:p>
        </p:txBody>
      </p:sp>
      <p:sp>
        <p:nvSpPr>
          <p:cNvPr id="59" name="テキスト ボックス 49"/>
          <p:cNvSpPr txBox="1"/>
          <p:nvPr/>
        </p:nvSpPr>
        <p:spPr>
          <a:xfrm>
            <a:off x="6704343" y="3706108"/>
            <a:ext cx="664472" cy="992579"/>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5400"/>
              <a:t>Ｈ</a:t>
            </a:r>
            <a:endParaRPr kumimoji="1" lang="ja-JP" altLang="en-US" sz="5400"/>
          </a:p>
        </p:txBody>
      </p:sp>
      <p:sp>
        <p:nvSpPr>
          <p:cNvPr id="60" name="テキスト ボックス 50"/>
          <p:cNvSpPr txBox="1"/>
          <p:nvPr/>
        </p:nvSpPr>
        <p:spPr>
          <a:xfrm>
            <a:off x="7633390" y="3701098"/>
            <a:ext cx="907000" cy="992579"/>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5400"/>
              <a:t>Ｃｌ</a:t>
            </a:r>
            <a:endParaRPr kumimoji="1" lang="ja-JP" altLang="en-US" sz="5400"/>
          </a:p>
        </p:txBody>
      </p:sp>
      <p:sp>
        <p:nvSpPr>
          <p:cNvPr id="61" name="テキスト ボックス 51"/>
          <p:cNvSpPr txBox="1"/>
          <p:nvPr/>
        </p:nvSpPr>
        <p:spPr>
          <a:xfrm>
            <a:off x="8818103" y="3569933"/>
            <a:ext cx="542925" cy="898220"/>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4000" dirty="0"/>
              <a:t>ｎ</a:t>
            </a:r>
            <a:endParaRPr kumimoji="1" lang="ja-JP" altLang="en-US" sz="4000" dirty="0"/>
          </a:p>
        </p:txBody>
      </p:sp>
      <p:cxnSp>
        <p:nvCxnSpPr>
          <p:cNvPr id="62" name="直線コネクタ 61"/>
          <p:cNvCxnSpPr/>
          <p:nvPr/>
        </p:nvCxnSpPr>
        <p:spPr>
          <a:xfrm>
            <a:off x="7044964" y="1784912"/>
            <a:ext cx="9525" cy="6972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a:off x="7397389" y="2853632"/>
            <a:ext cx="3905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flipV="1">
            <a:off x="8073664" y="1813487"/>
            <a:ext cx="0" cy="6512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直線コネクタ 64"/>
          <p:cNvCxnSpPr/>
          <p:nvPr/>
        </p:nvCxnSpPr>
        <p:spPr>
          <a:xfrm flipV="1">
            <a:off x="8073664" y="3175562"/>
            <a:ext cx="0" cy="6512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p:nvPr/>
        </p:nvCxnSpPr>
        <p:spPr>
          <a:xfrm flipV="1">
            <a:off x="7044964" y="3185087"/>
            <a:ext cx="0" cy="6512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直線コネクタ 66"/>
          <p:cNvCxnSpPr/>
          <p:nvPr/>
        </p:nvCxnSpPr>
        <p:spPr>
          <a:xfrm flipV="1">
            <a:off x="5651273" y="2832662"/>
            <a:ext cx="1050791" cy="690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左大かっこ 67"/>
          <p:cNvSpPr/>
          <p:nvPr/>
        </p:nvSpPr>
        <p:spPr>
          <a:xfrm>
            <a:off x="6349638" y="1485900"/>
            <a:ext cx="325287" cy="2634555"/>
          </a:xfrm>
          <a:prstGeom prst="leftBracket">
            <a:avLst/>
          </a:prstGeom>
          <a:ln w="28575">
            <a:solidFill>
              <a:sysClr val="windowText" lastClr="000000"/>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kumimoji="1" lang="ja-JP" altLang="en-US" sz="1100"/>
          </a:p>
        </p:txBody>
      </p:sp>
      <p:sp>
        <p:nvSpPr>
          <p:cNvPr id="70" name="左大かっこ 69"/>
          <p:cNvSpPr/>
          <p:nvPr/>
        </p:nvSpPr>
        <p:spPr>
          <a:xfrm flipH="1">
            <a:off x="8472872" y="1452526"/>
            <a:ext cx="325287" cy="2634555"/>
          </a:xfrm>
          <a:prstGeom prst="leftBracket">
            <a:avLst/>
          </a:prstGeom>
          <a:ln w="28575">
            <a:solidFill>
              <a:sysClr val="windowText" lastClr="000000"/>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kumimoji="1" lang="ja-JP" altLang="en-US" sz="1100"/>
          </a:p>
        </p:txBody>
      </p:sp>
    </p:spTree>
    <p:extLst>
      <p:ext uri="{BB962C8B-B14F-4D97-AF65-F5344CB8AC3E}">
        <p14:creationId xmlns:p14="http://schemas.microsoft.com/office/powerpoint/2010/main" val="29595582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5E9C5E61-875F-494B-A2C2-B08ED7705E37}" type="slidenum">
              <a:rPr lang="en-US" altLang="ja-JP" smtClean="0"/>
              <a:pPr>
                <a:defRPr/>
              </a:pPr>
              <a:t>7</a:t>
            </a:fld>
            <a:endParaRPr lang="en-US" altLang="ja-JP"/>
          </a:p>
        </p:txBody>
      </p:sp>
      <p:sp>
        <p:nvSpPr>
          <p:cNvPr id="5" name="テキスト ボックス 4"/>
          <p:cNvSpPr txBox="1"/>
          <p:nvPr/>
        </p:nvSpPr>
        <p:spPr>
          <a:xfrm>
            <a:off x="7001741" y="4113238"/>
            <a:ext cx="1505540" cy="523220"/>
          </a:xfrm>
          <a:prstGeom prst="rect">
            <a:avLst/>
          </a:prstGeom>
          <a:noFill/>
        </p:spPr>
        <p:txBody>
          <a:bodyPr wrap="none" rtlCol="0">
            <a:spAutoFit/>
          </a:bodyPr>
          <a:lstStyle/>
          <a:p>
            <a:r>
              <a:rPr lang="ja-JP" altLang="en-US" sz="2800" b="1" dirty="0">
                <a:solidFill>
                  <a:srgbClr val="FF0000"/>
                </a:solidFill>
                <a:latin typeface="ＭＳ ゴシック" panose="020B0609070205080204" pitchFamily="49" charset="-128"/>
                <a:ea typeface="ＭＳ ゴシック" panose="020B0609070205080204" pitchFamily="49" charset="-128"/>
              </a:rPr>
              <a:t>重合体</a:t>
            </a:r>
            <a:r>
              <a:rPr lang="ja-JP" altLang="en-US" sz="2800" dirty="0">
                <a:solidFill>
                  <a:srgbClr val="FF0000"/>
                </a:solidFill>
              </a:rPr>
              <a:t>　</a:t>
            </a:r>
          </a:p>
        </p:txBody>
      </p:sp>
      <p:sp>
        <p:nvSpPr>
          <p:cNvPr id="6" name="テキスト ボックス 5"/>
          <p:cNvSpPr txBox="1"/>
          <p:nvPr/>
        </p:nvSpPr>
        <p:spPr>
          <a:xfrm>
            <a:off x="1696965" y="4088509"/>
            <a:ext cx="1505540" cy="523220"/>
          </a:xfrm>
          <a:prstGeom prst="rect">
            <a:avLst/>
          </a:prstGeom>
          <a:noFill/>
        </p:spPr>
        <p:txBody>
          <a:bodyPr wrap="none" rtlCol="0">
            <a:spAutoFit/>
          </a:bodyPr>
          <a:lstStyle/>
          <a:p>
            <a:r>
              <a:rPr lang="ja-JP" altLang="en-US" sz="2800" b="1" dirty="0">
                <a:solidFill>
                  <a:srgbClr val="FF0000"/>
                </a:solidFill>
                <a:latin typeface="ＭＳ ゴシック" panose="020B0609070205080204" pitchFamily="49" charset="-128"/>
                <a:ea typeface="ＭＳ ゴシック" panose="020B0609070205080204" pitchFamily="49" charset="-128"/>
              </a:rPr>
              <a:t>単量体</a:t>
            </a:r>
            <a:r>
              <a:rPr lang="ja-JP" altLang="en-US" sz="2800" dirty="0">
                <a:solidFill>
                  <a:srgbClr val="FF0000"/>
                </a:solidFill>
              </a:rPr>
              <a:t>　</a:t>
            </a:r>
          </a:p>
        </p:txBody>
      </p:sp>
      <p:pic>
        <p:nvPicPr>
          <p:cNvPr id="3" name="Picture 2" descr="https://kotobank.jp/image/dictionary/sekaidaihyakka/block/213129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72421"/>
            <a:ext cx="9723094" cy="2965545"/>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p:cNvSpPr txBox="1"/>
          <p:nvPr/>
        </p:nvSpPr>
        <p:spPr>
          <a:xfrm>
            <a:off x="869189" y="120709"/>
            <a:ext cx="8167621" cy="707886"/>
          </a:xfrm>
          <a:prstGeom prst="rect">
            <a:avLst/>
          </a:prstGeom>
          <a:noFill/>
        </p:spPr>
        <p:txBody>
          <a:bodyPr wrap="none" rtlCol="0">
            <a:spAutoFit/>
          </a:bodyPr>
          <a:lstStyle/>
          <a:p>
            <a:r>
              <a:rPr lang="ja-JP" altLang="en-US" sz="4000" dirty="0"/>
              <a:t>スチレンからポリスチレンへの反応式</a:t>
            </a:r>
          </a:p>
        </p:txBody>
      </p:sp>
      <p:pic>
        <p:nvPicPr>
          <p:cNvPr id="11" name="図 10"/>
          <p:cNvPicPr>
            <a:picLocks noChangeAspect="1"/>
          </p:cNvPicPr>
          <p:nvPr/>
        </p:nvPicPr>
        <p:blipFill>
          <a:blip r:embed="rId3"/>
          <a:stretch>
            <a:fillRect/>
          </a:stretch>
        </p:blipFill>
        <p:spPr>
          <a:xfrm>
            <a:off x="4774162" y="4727035"/>
            <a:ext cx="2556016" cy="1994441"/>
          </a:xfrm>
          <a:prstGeom prst="rect">
            <a:avLst/>
          </a:prstGeom>
        </p:spPr>
      </p:pic>
      <p:pic>
        <p:nvPicPr>
          <p:cNvPr id="12" name="図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3714" y="4873724"/>
            <a:ext cx="1362075"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テキスト ボックス 12"/>
          <p:cNvSpPr txBox="1"/>
          <p:nvPr/>
        </p:nvSpPr>
        <p:spPr>
          <a:xfrm>
            <a:off x="2523714" y="6273899"/>
            <a:ext cx="1362074" cy="461665"/>
          </a:xfrm>
          <a:prstGeom prst="rect">
            <a:avLst/>
          </a:prstGeom>
          <a:solidFill>
            <a:schemeClr val="bg1"/>
          </a:solidFill>
        </p:spPr>
        <p:txBody>
          <a:bodyPr wrap="square" rtlCol="0">
            <a:spAutoFit/>
          </a:bodyPr>
          <a:lstStyle/>
          <a:p>
            <a:pPr algn="ctr"/>
            <a:r>
              <a:rPr kumimoji="1" lang="ja-JP" altLang="en-US" sz="2400" dirty="0"/>
              <a:t>ＰＳ</a:t>
            </a:r>
          </a:p>
        </p:txBody>
      </p:sp>
      <p:pic>
        <p:nvPicPr>
          <p:cNvPr id="14" name="図 13"/>
          <p:cNvPicPr>
            <a:picLocks noChangeAspect="1"/>
          </p:cNvPicPr>
          <p:nvPr/>
        </p:nvPicPr>
        <p:blipFill>
          <a:blip r:embed="rId5"/>
          <a:stretch>
            <a:fillRect/>
          </a:stretch>
        </p:blipFill>
        <p:spPr>
          <a:xfrm>
            <a:off x="7773856" y="4938442"/>
            <a:ext cx="1466850" cy="1571625"/>
          </a:xfrm>
          <a:prstGeom prst="rect">
            <a:avLst/>
          </a:prstGeom>
        </p:spPr>
      </p:pic>
      <p:sp>
        <p:nvSpPr>
          <p:cNvPr id="9" name="テキスト ボックス 8"/>
          <p:cNvSpPr txBox="1"/>
          <p:nvPr/>
        </p:nvSpPr>
        <p:spPr>
          <a:xfrm>
            <a:off x="3432107" y="2245819"/>
            <a:ext cx="2441694" cy="769441"/>
          </a:xfrm>
          <a:prstGeom prst="rect">
            <a:avLst/>
          </a:prstGeom>
          <a:solidFill>
            <a:schemeClr val="bg1"/>
          </a:solidFill>
        </p:spPr>
        <p:txBody>
          <a:bodyPr wrap="none" rtlCol="0">
            <a:spAutoFit/>
          </a:bodyPr>
          <a:lstStyle/>
          <a:p>
            <a:r>
              <a:rPr lang="ja-JP" altLang="en-US" sz="4400" dirty="0"/>
              <a:t>付加重合</a:t>
            </a:r>
          </a:p>
        </p:txBody>
      </p:sp>
      <p:sp>
        <p:nvSpPr>
          <p:cNvPr id="8" name="上カーブ矢印 7"/>
          <p:cNvSpPr/>
          <p:nvPr/>
        </p:nvSpPr>
        <p:spPr>
          <a:xfrm>
            <a:off x="3387290" y="3216161"/>
            <a:ext cx="2531327" cy="568553"/>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217541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5E9C5E61-875F-494B-A2C2-B08ED7705E37}" type="slidenum">
              <a:rPr lang="en-US" altLang="ja-JP" smtClean="0"/>
              <a:pPr>
                <a:defRPr/>
              </a:pPr>
              <a:t>8</a:t>
            </a:fld>
            <a:endParaRPr lang="en-US" altLang="ja-JP"/>
          </a:p>
        </p:txBody>
      </p:sp>
      <p:sp>
        <p:nvSpPr>
          <p:cNvPr id="5" name="テキスト ボックス 4"/>
          <p:cNvSpPr txBox="1"/>
          <p:nvPr/>
        </p:nvSpPr>
        <p:spPr>
          <a:xfrm>
            <a:off x="6750079" y="5608713"/>
            <a:ext cx="1505540" cy="523220"/>
          </a:xfrm>
          <a:prstGeom prst="rect">
            <a:avLst/>
          </a:prstGeom>
          <a:noFill/>
        </p:spPr>
        <p:txBody>
          <a:bodyPr wrap="none" rtlCol="0">
            <a:spAutoFit/>
          </a:bodyPr>
          <a:lstStyle/>
          <a:p>
            <a:r>
              <a:rPr lang="ja-JP" altLang="en-US" sz="2800" b="1" dirty="0">
                <a:solidFill>
                  <a:srgbClr val="FF0000"/>
                </a:solidFill>
                <a:latin typeface="ＭＳ ゴシック" panose="020B0609070205080204" pitchFamily="49" charset="-128"/>
                <a:ea typeface="ＭＳ ゴシック" panose="020B0609070205080204" pitchFamily="49" charset="-128"/>
              </a:rPr>
              <a:t>重合体</a:t>
            </a:r>
            <a:r>
              <a:rPr lang="ja-JP" altLang="en-US" sz="2800" dirty="0">
                <a:solidFill>
                  <a:srgbClr val="FF0000"/>
                </a:solidFill>
              </a:rPr>
              <a:t>　</a:t>
            </a:r>
          </a:p>
        </p:txBody>
      </p:sp>
      <p:sp>
        <p:nvSpPr>
          <p:cNvPr id="6" name="テキスト ボックス 5"/>
          <p:cNvSpPr txBox="1"/>
          <p:nvPr/>
        </p:nvSpPr>
        <p:spPr>
          <a:xfrm>
            <a:off x="2202365" y="5608713"/>
            <a:ext cx="1505540" cy="523220"/>
          </a:xfrm>
          <a:prstGeom prst="rect">
            <a:avLst/>
          </a:prstGeom>
          <a:noFill/>
        </p:spPr>
        <p:txBody>
          <a:bodyPr wrap="none" rtlCol="0">
            <a:spAutoFit/>
          </a:bodyPr>
          <a:lstStyle/>
          <a:p>
            <a:r>
              <a:rPr lang="ja-JP" altLang="en-US" sz="2800" b="1" dirty="0">
                <a:solidFill>
                  <a:srgbClr val="FF0000"/>
                </a:solidFill>
                <a:latin typeface="ＭＳ ゴシック" panose="020B0609070205080204" pitchFamily="49" charset="-128"/>
                <a:ea typeface="ＭＳ ゴシック" panose="020B0609070205080204" pitchFamily="49" charset="-128"/>
              </a:rPr>
              <a:t>単量体</a:t>
            </a:r>
            <a:r>
              <a:rPr lang="ja-JP" altLang="en-US" sz="2800" dirty="0">
                <a:solidFill>
                  <a:srgbClr val="FF0000"/>
                </a:solidFill>
              </a:rPr>
              <a:t>　</a:t>
            </a:r>
          </a:p>
        </p:txBody>
      </p:sp>
      <p:sp>
        <p:nvSpPr>
          <p:cNvPr id="8" name="上カーブ矢印 7"/>
          <p:cNvSpPr/>
          <p:nvPr/>
        </p:nvSpPr>
        <p:spPr>
          <a:xfrm>
            <a:off x="3775814" y="5012165"/>
            <a:ext cx="2531327" cy="568553"/>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 name="テキスト ボックス 8"/>
          <p:cNvSpPr txBox="1"/>
          <p:nvPr/>
        </p:nvSpPr>
        <p:spPr>
          <a:xfrm>
            <a:off x="3856096" y="4306520"/>
            <a:ext cx="2441694" cy="769441"/>
          </a:xfrm>
          <a:prstGeom prst="rect">
            <a:avLst/>
          </a:prstGeom>
          <a:noFill/>
        </p:spPr>
        <p:txBody>
          <a:bodyPr wrap="none" rtlCol="0">
            <a:spAutoFit/>
          </a:bodyPr>
          <a:lstStyle/>
          <a:p>
            <a:r>
              <a:rPr lang="ja-JP" altLang="en-US" sz="4400" dirty="0"/>
              <a:t>付加重合</a:t>
            </a:r>
          </a:p>
        </p:txBody>
      </p:sp>
      <p:sp>
        <p:nvSpPr>
          <p:cNvPr id="10" name="テキスト ボックス 9"/>
          <p:cNvSpPr txBox="1"/>
          <p:nvPr/>
        </p:nvSpPr>
        <p:spPr>
          <a:xfrm>
            <a:off x="662088" y="148845"/>
            <a:ext cx="8985152" cy="707886"/>
          </a:xfrm>
          <a:prstGeom prst="rect">
            <a:avLst/>
          </a:prstGeom>
          <a:noFill/>
        </p:spPr>
        <p:txBody>
          <a:bodyPr wrap="none" rtlCol="0">
            <a:spAutoFit/>
          </a:bodyPr>
          <a:lstStyle/>
          <a:p>
            <a:r>
              <a:rPr lang="ja-JP" altLang="en-US" sz="4000" dirty="0"/>
              <a:t>プロピレンからポリプロピレンへの反応式</a:t>
            </a:r>
          </a:p>
        </p:txBody>
      </p:sp>
      <p:sp>
        <p:nvSpPr>
          <p:cNvPr id="4" name="正方形/長方形 3"/>
          <p:cNvSpPr/>
          <p:nvPr/>
        </p:nvSpPr>
        <p:spPr>
          <a:xfrm>
            <a:off x="1760737" y="4476355"/>
            <a:ext cx="1736373" cy="523220"/>
          </a:xfrm>
          <a:prstGeom prst="rect">
            <a:avLst/>
          </a:prstGeom>
        </p:spPr>
        <p:txBody>
          <a:bodyPr wrap="none">
            <a:spAutoFit/>
          </a:bodyPr>
          <a:lstStyle/>
          <a:p>
            <a:r>
              <a:rPr lang="ja-JP" altLang="en-US" sz="2800" dirty="0"/>
              <a:t>プロピレン</a:t>
            </a:r>
          </a:p>
        </p:txBody>
      </p:sp>
      <p:sp>
        <p:nvSpPr>
          <p:cNvPr id="15" name="正方形/長方形 14"/>
          <p:cNvSpPr/>
          <p:nvPr/>
        </p:nvSpPr>
        <p:spPr>
          <a:xfrm>
            <a:off x="6156808" y="4689008"/>
            <a:ext cx="3490432" cy="523220"/>
          </a:xfrm>
          <a:prstGeom prst="rect">
            <a:avLst/>
          </a:prstGeom>
        </p:spPr>
        <p:txBody>
          <a:bodyPr wrap="square">
            <a:spAutoFit/>
          </a:bodyPr>
          <a:lstStyle/>
          <a:p>
            <a:r>
              <a:rPr lang="ja-JP" altLang="en-US" sz="2800" dirty="0"/>
              <a:t>ポリプロピレン（</a:t>
            </a:r>
            <a:r>
              <a:rPr lang="en-US" altLang="ja-JP" sz="2800" dirty="0"/>
              <a:t>PP</a:t>
            </a:r>
            <a:r>
              <a:rPr lang="ja-JP" altLang="en-US" sz="2800" dirty="0"/>
              <a:t>）</a:t>
            </a:r>
          </a:p>
        </p:txBody>
      </p:sp>
      <p:sp>
        <p:nvSpPr>
          <p:cNvPr id="36" name="テキスト ボックス 2"/>
          <p:cNvSpPr txBox="1"/>
          <p:nvPr/>
        </p:nvSpPr>
        <p:spPr>
          <a:xfrm>
            <a:off x="1955473" y="2438765"/>
            <a:ext cx="742108" cy="99257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5400"/>
              <a:t>Ｃ</a:t>
            </a:r>
          </a:p>
        </p:txBody>
      </p:sp>
      <p:sp>
        <p:nvSpPr>
          <p:cNvPr id="38" name="テキスト ボックス 10"/>
          <p:cNvSpPr txBox="1"/>
          <p:nvPr/>
        </p:nvSpPr>
        <p:spPr>
          <a:xfrm>
            <a:off x="3039859" y="2429240"/>
            <a:ext cx="695947" cy="99257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5400"/>
              <a:t>Ｃ</a:t>
            </a:r>
          </a:p>
        </p:txBody>
      </p:sp>
      <p:sp>
        <p:nvSpPr>
          <p:cNvPr id="40" name="テキスト ボックス 15"/>
          <p:cNvSpPr txBox="1"/>
          <p:nvPr/>
        </p:nvSpPr>
        <p:spPr>
          <a:xfrm>
            <a:off x="975834" y="1733829"/>
            <a:ext cx="712097" cy="99257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5400"/>
              <a:t>Ｈ</a:t>
            </a:r>
            <a:endParaRPr kumimoji="1" lang="ja-JP" altLang="en-US" sz="5400"/>
          </a:p>
        </p:txBody>
      </p:sp>
      <p:sp>
        <p:nvSpPr>
          <p:cNvPr id="41" name="テキスト ボックス 16"/>
          <p:cNvSpPr txBox="1"/>
          <p:nvPr/>
        </p:nvSpPr>
        <p:spPr>
          <a:xfrm>
            <a:off x="4049553" y="1733829"/>
            <a:ext cx="581604" cy="99257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5400"/>
              <a:t>Ｈ</a:t>
            </a:r>
            <a:endParaRPr kumimoji="1" lang="ja-JP" altLang="en-US" sz="5400"/>
          </a:p>
        </p:txBody>
      </p:sp>
      <p:sp>
        <p:nvSpPr>
          <p:cNvPr id="43" name="テキスト ボックス 17"/>
          <p:cNvSpPr txBox="1"/>
          <p:nvPr/>
        </p:nvSpPr>
        <p:spPr>
          <a:xfrm>
            <a:off x="966310" y="3131150"/>
            <a:ext cx="664472" cy="99257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5400"/>
              <a:t>Ｈ</a:t>
            </a:r>
            <a:endParaRPr kumimoji="1" lang="ja-JP" altLang="en-US" sz="5400"/>
          </a:p>
        </p:txBody>
      </p:sp>
      <p:sp>
        <p:nvSpPr>
          <p:cNvPr id="45" name="テキスト ボックス 23"/>
          <p:cNvSpPr txBox="1"/>
          <p:nvPr/>
        </p:nvSpPr>
        <p:spPr>
          <a:xfrm>
            <a:off x="224000" y="2380413"/>
            <a:ext cx="645510" cy="707886"/>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4000" dirty="0"/>
              <a:t>ｎ</a:t>
            </a:r>
            <a:endParaRPr kumimoji="1" lang="ja-JP" altLang="en-US" sz="4000" dirty="0"/>
          </a:p>
        </p:txBody>
      </p:sp>
      <p:cxnSp>
        <p:nvCxnSpPr>
          <p:cNvPr id="46" name="直線コネクタ 45"/>
          <p:cNvCxnSpPr>
            <a:stCxn id="40" idx="3"/>
          </p:cNvCxnSpPr>
          <p:nvPr/>
        </p:nvCxnSpPr>
        <p:spPr>
          <a:xfrm>
            <a:off x="1687931" y="2230119"/>
            <a:ext cx="295275" cy="5057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flipV="1">
            <a:off x="1657929" y="3135924"/>
            <a:ext cx="353852" cy="49598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a:off x="2678531" y="2869224"/>
            <a:ext cx="3905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p:nvCxnSpPr>
        <p:spPr>
          <a:xfrm>
            <a:off x="2678531" y="3021624"/>
            <a:ext cx="3905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a:xfrm>
            <a:off x="3718183" y="3088299"/>
            <a:ext cx="295275" cy="5057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flipV="1">
            <a:off x="3707231" y="2270079"/>
            <a:ext cx="353852" cy="49598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flipV="1">
            <a:off x="8339274" y="2829253"/>
            <a:ext cx="1050791" cy="690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テキスト ボックス 2"/>
          <p:cNvSpPr txBox="1"/>
          <p:nvPr/>
        </p:nvSpPr>
        <p:spPr>
          <a:xfrm>
            <a:off x="6523882" y="2343564"/>
            <a:ext cx="742108" cy="992579"/>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5400"/>
              <a:t>Ｃ</a:t>
            </a:r>
          </a:p>
        </p:txBody>
      </p:sp>
      <p:sp>
        <p:nvSpPr>
          <p:cNvPr id="47" name="テキスト ボックス 10"/>
          <p:cNvSpPr txBox="1"/>
          <p:nvPr/>
        </p:nvSpPr>
        <p:spPr>
          <a:xfrm>
            <a:off x="7551118" y="2343564"/>
            <a:ext cx="695947" cy="992579"/>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5400"/>
              <a:t>Ｃ</a:t>
            </a:r>
          </a:p>
        </p:txBody>
      </p:sp>
      <p:sp>
        <p:nvSpPr>
          <p:cNvPr id="48" name="テキスト ボックス 88"/>
          <p:cNvSpPr txBox="1"/>
          <p:nvPr/>
        </p:nvSpPr>
        <p:spPr>
          <a:xfrm>
            <a:off x="6515794" y="3693174"/>
            <a:ext cx="664472" cy="992579"/>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5400"/>
              <a:t>Ｈ</a:t>
            </a:r>
            <a:endParaRPr kumimoji="1" lang="ja-JP" altLang="en-US" sz="5400"/>
          </a:p>
        </p:txBody>
      </p:sp>
      <p:sp>
        <p:nvSpPr>
          <p:cNvPr id="69" name="テキスト ボックス 90"/>
          <p:cNvSpPr txBox="1"/>
          <p:nvPr/>
        </p:nvSpPr>
        <p:spPr>
          <a:xfrm>
            <a:off x="9070401" y="3457792"/>
            <a:ext cx="542925" cy="898220"/>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4000" dirty="0"/>
              <a:t>ｎ</a:t>
            </a:r>
            <a:endParaRPr kumimoji="1" lang="ja-JP" altLang="en-US" sz="4000" dirty="0"/>
          </a:p>
        </p:txBody>
      </p:sp>
      <p:cxnSp>
        <p:nvCxnSpPr>
          <p:cNvPr id="71" name="直線コネクタ 70"/>
          <p:cNvCxnSpPr/>
          <p:nvPr/>
        </p:nvCxnSpPr>
        <p:spPr>
          <a:xfrm>
            <a:off x="6856415" y="1771978"/>
            <a:ext cx="9525" cy="6972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a:off x="7208840" y="2840698"/>
            <a:ext cx="3905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直線コネクタ 72"/>
          <p:cNvCxnSpPr/>
          <p:nvPr/>
        </p:nvCxnSpPr>
        <p:spPr>
          <a:xfrm flipV="1">
            <a:off x="7885115" y="1800553"/>
            <a:ext cx="0" cy="6512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直線コネクタ 73"/>
          <p:cNvCxnSpPr/>
          <p:nvPr/>
        </p:nvCxnSpPr>
        <p:spPr>
          <a:xfrm flipV="1">
            <a:off x="7885115" y="3162628"/>
            <a:ext cx="0" cy="6512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直線コネクタ 74"/>
          <p:cNvCxnSpPr/>
          <p:nvPr/>
        </p:nvCxnSpPr>
        <p:spPr>
          <a:xfrm flipV="1">
            <a:off x="6856415" y="3172153"/>
            <a:ext cx="0" cy="6512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直線コネクタ 75"/>
          <p:cNvCxnSpPr/>
          <p:nvPr/>
        </p:nvCxnSpPr>
        <p:spPr>
          <a:xfrm>
            <a:off x="5799140" y="2816553"/>
            <a:ext cx="714375" cy="31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7" name="左大かっこ 76"/>
          <p:cNvSpPr/>
          <p:nvPr/>
        </p:nvSpPr>
        <p:spPr>
          <a:xfrm>
            <a:off x="6161089" y="1473528"/>
            <a:ext cx="238125" cy="2752725"/>
          </a:xfrm>
          <a:prstGeom prst="leftBracket">
            <a:avLst/>
          </a:prstGeom>
          <a:ln w="28575">
            <a:solidFill>
              <a:sysClr val="windowText" lastClr="000000"/>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kumimoji="1" lang="ja-JP" altLang="en-US" sz="1100"/>
          </a:p>
        </p:txBody>
      </p:sp>
      <p:sp>
        <p:nvSpPr>
          <p:cNvPr id="78" name="左大かっこ 77"/>
          <p:cNvSpPr/>
          <p:nvPr/>
        </p:nvSpPr>
        <p:spPr>
          <a:xfrm flipH="1">
            <a:off x="8847140" y="1425903"/>
            <a:ext cx="161925" cy="2752725"/>
          </a:xfrm>
          <a:prstGeom prst="leftBracket">
            <a:avLst/>
          </a:prstGeom>
          <a:ln w="28575">
            <a:solidFill>
              <a:sysClr val="windowText" lastClr="000000"/>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kumimoji="1" lang="ja-JP" altLang="en-US" sz="1100"/>
          </a:p>
        </p:txBody>
      </p:sp>
      <p:sp>
        <p:nvSpPr>
          <p:cNvPr id="79" name="テキスト ボックス 10"/>
          <p:cNvSpPr txBox="1"/>
          <p:nvPr/>
        </p:nvSpPr>
        <p:spPr>
          <a:xfrm>
            <a:off x="7595612" y="3697283"/>
            <a:ext cx="2355850" cy="99257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400" dirty="0"/>
              <a:t>ＣＨ</a:t>
            </a:r>
            <a:r>
              <a:rPr kumimoji="1" lang="ja-JP" altLang="en-US" sz="1800" kern="1200" dirty="0">
                <a:solidFill>
                  <a:schemeClr val="tx1"/>
                </a:solidFill>
                <a:effectLst/>
                <a:latin typeface="+mn-lt"/>
                <a:ea typeface="+mn-ea"/>
                <a:cs typeface="+mn-cs"/>
              </a:rPr>
              <a:t>３</a:t>
            </a:r>
            <a:endParaRPr kumimoji="1" lang="ja-JP" altLang="en-US" sz="5400" dirty="0"/>
          </a:p>
        </p:txBody>
      </p:sp>
      <p:sp>
        <p:nvSpPr>
          <p:cNvPr id="80" name="テキスト ボックス 88"/>
          <p:cNvSpPr txBox="1"/>
          <p:nvPr/>
        </p:nvSpPr>
        <p:spPr>
          <a:xfrm>
            <a:off x="6538176" y="830828"/>
            <a:ext cx="664472" cy="992579"/>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5400"/>
              <a:t>Ｈ</a:t>
            </a:r>
            <a:endParaRPr kumimoji="1" lang="ja-JP" altLang="en-US" sz="5400"/>
          </a:p>
        </p:txBody>
      </p:sp>
      <p:sp>
        <p:nvSpPr>
          <p:cNvPr id="81" name="テキスト ボックス 88"/>
          <p:cNvSpPr txBox="1"/>
          <p:nvPr/>
        </p:nvSpPr>
        <p:spPr>
          <a:xfrm>
            <a:off x="7650742" y="811953"/>
            <a:ext cx="664472" cy="992579"/>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5400"/>
              <a:t>Ｈ</a:t>
            </a:r>
            <a:endParaRPr kumimoji="1" lang="ja-JP" altLang="en-US" sz="5400"/>
          </a:p>
        </p:txBody>
      </p:sp>
      <p:sp>
        <p:nvSpPr>
          <p:cNvPr id="82" name="テキスト ボックス 10"/>
          <p:cNvSpPr txBox="1"/>
          <p:nvPr/>
        </p:nvSpPr>
        <p:spPr>
          <a:xfrm>
            <a:off x="4032253" y="3125487"/>
            <a:ext cx="2355850" cy="99257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400" dirty="0"/>
              <a:t>ＣＨ</a:t>
            </a:r>
            <a:r>
              <a:rPr kumimoji="1" lang="ja-JP" altLang="en-US" sz="1800" kern="1200" dirty="0">
                <a:solidFill>
                  <a:schemeClr val="tx1"/>
                </a:solidFill>
                <a:effectLst/>
                <a:latin typeface="+mn-lt"/>
                <a:ea typeface="+mn-ea"/>
                <a:cs typeface="+mn-cs"/>
              </a:rPr>
              <a:t>３</a:t>
            </a:r>
            <a:endParaRPr kumimoji="1" lang="ja-JP" altLang="en-US" sz="5400" dirty="0"/>
          </a:p>
        </p:txBody>
      </p:sp>
    </p:spTree>
    <p:extLst>
      <p:ext uri="{BB962C8B-B14F-4D97-AF65-F5344CB8AC3E}">
        <p14:creationId xmlns:p14="http://schemas.microsoft.com/office/powerpoint/2010/main" val="21401911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5E9C5E61-875F-494B-A2C2-B08ED7705E37}" type="slidenum">
              <a:rPr lang="en-US" altLang="ja-JP" smtClean="0"/>
              <a:pPr>
                <a:defRPr/>
              </a:pPr>
              <a:t>9</a:t>
            </a:fld>
            <a:endParaRPr lang="en-US" altLang="ja-JP"/>
          </a:p>
        </p:txBody>
      </p:sp>
      <p:pic>
        <p:nvPicPr>
          <p:cNvPr id="215042" name="Picture 2" descr="ポリエチレンテレフタレート - プラスチック素材辞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150" y="1333500"/>
            <a:ext cx="8927703" cy="4191000"/>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5638800" y="3429000"/>
            <a:ext cx="1505540" cy="523220"/>
          </a:xfrm>
          <a:prstGeom prst="rect">
            <a:avLst/>
          </a:prstGeom>
          <a:noFill/>
        </p:spPr>
        <p:txBody>
          <a:bodyPr wrap="none" rtlCol="0">
            <a:spAutoFit/>
          </a:bodyPr>
          <a:lstStyle/>
          <a:p>
            <a:r>
              <a:rPr lang="ja-JP" altLang="en-US" sz="2800" b="1" dirty="0">
                <a:solidFill>
                  <a:srgbClr val="FF0000"/>
                </a:solidFill>
                <a:latin typeface="ＭＳ ゴシック" panose="020B0609070205080204" pitchFamily="49" charset="-128"/>
                <a:ea typeface="ＭＳ ゴシック" panose="020B0609070205080204" pitchFamily="49" charset="-128"/>
              </a:rPr>
              <a:t>重合体</a:t>
            </a:r>
            <a:r>
              <a:rPr lang="ja-JP" altLang="en-US" sz="2800" dirty="0">
                <a:solidFill>
                  <a:srgbClr val="FF0000"/>
                </a:solidFill>
              </a:rPr>
              <a:t>　</a:t>
            </a:r>
          </a:p>
        </p:txBody>
      </p:sp>
      <p:sp>
        <p:nvSpPr>
          <p:cNvPr id="5" name="テキスト ボックス 4"/>
          <p:cNvSpPr txBox="1"/>
          <p:nvPr/>
        </p:nvSpPr>
        <p:spPr>
          <a:xfrm>
            <a:off x="4419600" y="762320"/>
            <a:ext cx="1505540" cy="523220"/>
          </a:xfrm>
          <a:prstGeom prst="rect">
            <a:avLst/>
          </a:prstGeom>
          <a:noFill/>
        </p:spPr>
        <p:txBody>
          <a:bodyPr wrap="none" rtlCol="0">
            <a:spAutoFit/>
          </a:bodyPr>
          <a:lstStyle/>
          <a:p>
            <a:r>
              <a:rPr lang="ja-JP" altLang="en-US" sz="2800" b="1" dirty="0">
                <a:solidFill>
                  <a:srgbClr val="FF0000"/>
                </a:solidFill>
                <a:latin typeface="ＭＳ ゴシック" panose="020B0609070205080204" pitchFamily="49" charset="-128"/>
                <a:ea typeface="ＭＳ ゴシック" panose="020B0609070205080204" pitchFamily="49" charset="-128"/>
              </a:rPr>
              <a:t>単量体</a:t>
            </a:r>
            <a:r>
              <a:rPr lang="ja-JP" altLang="en-US" sz="2800" dirty="0">
                <a:solidFill>
                  <a:srgbClr val="FF0000"/>
                </a:solidFill>
              </a:rPr>
              <a:t>　</a:t>
            </a:r>
          </a:p>
        </p:txBody>
      </p:sp>
      <p:sp>
        <p:nvSpPr>
          <p:cNvPr id="3" name="テキスト ボックス 2"/>
          <p:cNvSpPr txBox="1"/>
          <p:nvPr/>
        </p:nvSpPr>
        <p:spPr>
          <a:xfrm>
            <a:off x="5925140" y="5831027"/>
            <a:ext cx="2058577" cy="707886"/>
          </a:xfrm>
          <a:prstGeom prst="rect">
            <a:avLst/>
          </a:prstGeom>
          <a:noFill/>
        </p:spPr>
        <p:txBody>
          <a:bodyPr wrap="none" rtlCol="0">
            <a:spAutoFit/>
          </a:bodyPr>
          <a:lstStyle/>
          <a:p>
            <a:r>
              <a:rPr kumimoji="1" lang="ja-JP" altLang="en-US" sz="4000" dirty="0"/>
              <a:t>＋</a:t>
            </a:r>
            <a:r>
              <a:rPr kumimoji="1" lang="en-US" altLang="ja-JP" sz="4000" dirty="0"/>
              <a:t>2nH</a:t>
            </a:r>
            <a:r>
              <a:rPr kumimoji="1" lang="en-US" altLang="ja-JP" sz="4000" baseline="-25000" dirty="0"/>
              <a:t>2</a:t>
            </a:r>
            <a:r>
              <a:rPr kumimoji="1" lang="en-US" altLang="ja-JP" sz="4000" dirty="0"/>
              <a:t>O</a:t>
            </a:r>
            <a:endParaRPr kumimoji="1" lang="ja-JP" altLang="en-US" sz="4000" dirty="0"/>
          </a:p>
        </p:txBody>
      </p:sp>
      <p:sp>
        <p:nvSpPr>
          <p:cNvPr id="6" name="正方形/長方形 5"/>
          <p:cNvSpPr/>
          <p:nvPr/>
        </p:nvSpPr>
        <p:spPr>
          <a:xfrm>
            <a:off x="4419600" y="1775087"/>
            <a:ext cx="1769327" cy="733937"/>
          </a:xfrm>
          <a:prstGeom prst="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9230591" y="1775087"/>
            <a:ext cx="1769327" cy="733937"/>
          </a:xfrm>
          <a:prstGeom prst="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731165" y="1860580"/>
            <a:ext cx="1769327" cy="733937"/>
          </a:xfrm>
          <a:prstGeom prst="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493192" y="5831027"/>
            <a:ext cx="3262432" cy="1015663"/>
          </a:xfrm>
          <a:prstGeom prst="rect">
            <a:avLst/>
          </a:prstGeom>
          <a:noFill/>
        </p:spPr>
        <p:txBody>
          <a:bodyPr wrap="none" rtlCol="0">
            <a:spAutoFit/>
          </a:bodyPr>
          <a:lstStyle/>
          <a:p>
            <a:r>
              <a:rPr lang="ja-JP" altLang="en-US" sz="6000" dirty="0"/>
              <a:t>縮合重合</a:t>
            </a:r>
          </a:p>
        </p:txBody>
      </p:sp>
    </p:spTree>
    <p:extLst>
      <p:ext uri="{BB962C8B-B14F-4D97-AF65-F5344CB8AC3E}">
        <p14:creationId xmlns:p14="http://schemas.microsoft.com/office/powerpoint/2010/main" val="3265039928"/>
      </p:ext>
    </p:extLst>
  </p:cSld>
  <p:clrMapOvr>
    <a:masterClrMapping/>
  </p:clrMapOvr>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TM02900720[[fn=インテグラル]]</Template>
  <TotalTime>557</TotalTime>
  <Words>2251</Words>
  <Application>Microsoft Office PowerPoint</Application>
  <PresentationFormat>A4 210 x 297 mm</PresentationFormat>
  <Paragraphs>244</Paragraphs>
  <Slides>29</Slides>
  <Notes>1</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29</vt:i4>
      </vt:variant>
    </vt:vector>
  </HeadingPairs>
  <TitlesOfParts>
    <vt:vector size="39" baseType="lpstr">
      <vt:lpstr>Century Old Style Std</vt:lpstr>
      <vt:lpstr>ＭＳ Ｐゴシック</vt:lpstr>
      <vt:lpstr>ＭＳ ゴシック</vt:lpstr>
      <vt:lpstr>ＭＳ 明朝</vt:lpstr>
      <vt:lpstr>Arial</vt:lpstr>
      <vt:lpstr>Calibri</vt:lpstr>
      <vt:lpstr>Calibri Light</vt:lpstr>
      <vt:lpstr>Times New Roman</vt:lpstr>
      <vt:lpstr>Wingdings 2</vt:lpstr>
      <vt:lpstr>HDOfficeLightV0</vt:lpstr>
      <vt:lpstr>１２　さまざまなプラスチック　 </vt:lpstr>
      <vt:lpstr>PowerPoint プレゼンテーション</vt:lpstr>
      <vt:lpstr>この資料の活用例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ポリエチレンテレフタラート（PET）</vt:lpstr>
      <vt:lpstr>①三角のPETマークの矢印の意味 </vt:lpstr>
      <vt:lpstr>②数字の“１”の意味 </vt:lpstr>
      <vt:lpstr>③四角のプラマークの意味 </vt:lpstr>
      <vt:lpstr>PowerPoint プレゼンテーション</vt:lpstr>
      <vt:lpstr>PowerPoint プレゼンテーション</vt:lpstr>
      <vt:lpstr>プラスチックごみのリサイクルの課題</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森 淳子</dc:creator>
  <cp:lastModifiedBy>森 淳子</cp:lastModifiedBy>
  <cp:revision>91</cp:revision>
  <dcterms:created xsi:type="dcterms:W3CDTF">2023-08-14T02:56:44Z</dcterms:created>
  <dcterms:modified xsi:type="dcterms:W3CDTF">2025-05-11T23:57:23Z</dcterms:modified>
</cp:coreProperties>
</file>