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notesMasterIdLst>
    <p:notesMasterId r:id="rId13"/>
  </p:notesMasterIdLst>
  <p:sldIdLst>
    <p:sldId id="256" r:id="rId2"/>
    <p:sldId id="266" r:id="rId3"/>
    <p:sldId id="267" r:id="rId4"/>
    <p:sldId id="272" r:id="rId5"/>
    <p:sldId id="277" r:id="rId6"/>
    <p:sldId id="278" r:id="rId7"/>
    <p:sldId id="273" r:id="rId8"/>
    <p:sldId id="274" r:id="rId9"/>
    <p:sldId id="276" r:id="rId10"/>
    <p:sldId id="275" r:id="rId11"/>
    <p:sldId id="279" r:id="rId12"/>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2" autoAdjust="0"/>
    <p:restoredTop sz="94660"/>
  </p:normalViewPr>
  <p:slideViewPr>
    <p:cSldViewPr snapToGrid="0" showGuides="1">
      <p:cViewPr varScale="1">
        <p:scale>
          <a:sx n="72" d="100"/>
          <a:sy n="72" d="100"/>
        </p:scale>
        <p:origin x="930" y="54"/>
      </p:cViewPr>
      <p:guideLst>
        <p:guide orient="horz" pos="2205"/>
        <p:guide pos="3120"/>
      </p:guideLst>
    </p:cSldViewPr>
  </p:slideViewPr>
  <p:notesTextViewPr>
    <p:cViewPr>
      <p:scale>
        <a:sx n="1" d="1"/>
        <a:sy n="1" d="1"/>
      </p:scale>
      <p:origin x="0" y="0"/>
    </p:cViewPr>
  </p:notesTextViewPr>
  <p:sorterViewPr>
    <p:cViewPr>
      <p:scale>
        <a:sx n="100" d="100"/>
        <a:sy n="100" d="100"/>
      </p:scale>
      <p:origin x="0" y="-88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4E7788-617E-4833-8907-1D70C717AD99}" type="datetimeFigureOut">
              <a:rPr kumimoji="1" lang="ja-JP" altLang="en-US" smtClean="0"/>
              <a:t>2025/5/12</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032A7C-ED43-42D2-9CA5-616B734925E8}" type="slidenum">
              <a:rPr kumimoji="1" lang="ja-JP" altLang="en-US" smtClean="0"/>
              <a:t>‹#›</a:t>
            </a:fld>
            <a:endParaRPr kumimoji="1" lang="ja-JP" altLang="en-US"/>
          </a:p>
        </p:txBody>
      </p:sp>
    </p:spTree>
    <p:extLst>
      <p:ext uri="{BB962C8B-B14F-4D97-AF65-F5344CB8AC3E}">
        <p14:creationId xmlns:p14="http://schemas.microsoft.com/office/powerpoint/2010/main" val="26339578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F1DEDAF-B729-4FED-9E40-D41A1B6C8EB0}" type="datetimeFigureOut">
              <a:rPr kumimoji="1" lang="ja-JP" altLang="en-US" smtClean="0"/>
              <a:t>2025/5/12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3938293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F1DEDAF-B729-4FED-9E40-D41A1B6C8EB0}" type="datetimeFigureOut">
              <a:rPr kumimoji="1" lang="ja-JP" altLang="en-US" smtClean="0"/>
              <a:t>2025/5/12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569113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F1DEDAF-B729-4FED-9E40-D41A1B6C8EB0}" type="datetimeFigureOut">
              <a:rPr kumimoji="1" lang="ja-JP" altLang="en-US" smtClean="0"/>
              <a:t>2025/5/12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4273363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F1DEDAF-B729-4FED-9E40-D41A1B6C8EB0}" type="datetimeFigureOut">
              <a:rPr kumimoji="1" lang="ja-JP" altLang="en-US" smtClean="0"/>
              <a:t>2025/5/12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2583495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F1DEDAF-B729-4FED-9E40-D41A1B6C8EB0}" type="datetimeFigureOut">
              <a:rPr kumimoji="1" lang="ja-JP" altLang="en-US" smtClean="0"/>
              <a:t>2025/5/12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1086540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F1DEDAF-B729-4FED-9E40-D41A1B6C8EB0}" type="datetimeFigureOut">
              <a:rPr kumimoji="1" lang="ja-JP" altLang="en-US" smtClean="0"/>
              <a:t>2025/5/12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1210408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F1DEDAF-B729-4FED-9E40-D41A1B6C8EB0}" type="datetimeFigureOut">
              <a:rPr kumimoji="1" lang="ja-JP" altLang="en-US" smtClean="0"/>
              <a:t>2025/5/12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3750893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F1DEDAF-B729-4FED-9E40-D41A1B6C8EB0}" type="datetimeFigureOut">
              <a:rPr kumimoji="1" lang="ja-JP" altLang="en-US" smtClean="0"/>
              <a:t>2025/5/12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494617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F1DEDAF-B729-4FED-9E40-D41A1B6C8EB0}" type="datetimeFigureOut">
              <a:rPr kumimoji="1" lang="ja-JP" altLang="en-US" smtClean="0"/>
              <a:t>2025/5/12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923571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F1DEDAF-B729-4FED-9E40-D41A1B6C8EB0}" type="datetimeFigureOut">
              <a:rPr kumimoji="1" lang="ja-JP" altLang="en-US" smtClean="0"/>
              <a:t>2025/5/12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2902516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F1DEDAF-B729-4FED-9E40-D41A1B6C8EB0}" type="datetimeFigureOut">
              <a:rPr kumimoji="1" lang="ja-JP" altLang="en-US" smtClean="0"/>
              <a:t>2025/5/12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992612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4F1DEDAF-B729-4FED-9E40-D41A1B6C8EB0}" type="datetimeFigureOut">
              <a:rPr kumimoji="1" lang="ja-JP" altLang="en-US" smtClean="0"/>
              <a:t>2025/5/12</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041BD9BB-77DB-40B1-B833-D24ABEFEEB29}" type="slidenum">
              <a:rPr kumimoji="1" lang="ja-JP" altLang="en-US" smtClean="0"/>
              <a:t>‹#›</a:t>
            </a:fld>
            <a:endParaRPr kumimoji="1" lang="ja-JP" altLang="en-US"/>
          </a:p>
        </p:txBody>
      </p:sp>
    </p:spTree>
    <p:extLst>
      <p:ext uri="{BB962C8B-B14F-4D97-AF65-F5344CB8AC3E}">
        <p14:creationId xmlns:p14="http://schemas.microsoft.com/office/powerpoint/2010/main" val="432787305"/>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pPr lvl="0" defTabSz="685800">
              <a:spcBef>
                <a:spcPts val="0"/>
              </a:spcBef>
              <a:defRPr/>
            </a:pPr>
            <a:r>
              <a:rPr lang="en-US" altLang="ja-JP" kern="100" dirty="0">
                <a:latin typeface="+mn-ea"/>
              </a:rPr>
              <a:t>10 </a:t>
            </a:r>
            <a:r>
              <a:rPr lang="ja-JP" altLang="ja-JP" kern="100" dirty="0">
                <a:latin typeface="+mn-ea"/>
              </a:rPr>
              <a:t>オゾン</a:t>
            </a:r>
            <a:r>
              <a:rPr lang="ja-JP" altLang="en-US" kern="100" dirty="0">
                <a:latin typeface="+mn-ea"/>
              </a:rPr>
              <a:t>の話</a:t>
            </a:r>
            <a:endParaRPr lang="ja-JP" altLang="ja-JP" kern="100" dirty="0">
              <a:latin typeface="+mn-ea"/>
              <a:cs typeface="Times New Roman" panose="02020603050405020304" pitchFamily="18" charset="0"/>
            </a:endParaRPr>
          </a:p>
        </p:txBody>
      </p:sp>
      <p:sp>
        <p:nvSpPr>
          <p:cNvPr id="2" name="サブタイトル 1"/>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3520390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txBox="1">
            <a:spLocks/>
          </p:cNvSpPr>
          <p:nvPr/>
        </p:nvSpPr>
        <p:spPr>
          <a:xfrm>
            <a:off x="713408" y="1776277"/>
            <a:ext cx="7940262" cy="3880773"/>
          </a:xfrm>
          <a:prstGeom prst="rect">
            <a:avLst/>
          </a:prstGeom>
        </p:spPr>
        <p:txBody>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0" indent="0">
              <a:buFont typeface="Arial" panose="020B0604020202020204" pitchFamily="34" charset="0"/>
              <a:buNone/>
            </a:pPr>
            <a:endParaRPr lang="ja-JP" altLang="en-US" dirty="0"/>
          </a:p>
        </p:txBody>
      </p:sp>
      <p:sp>
        <p:nvSpPr>
          <p:cNvPr id="3" name="正方形/長方形 2"/>
          <p:cNvSpPr/>
          <p:nvPr/>
        </p:nvSpPr>
        <p:spPr>
          <a:xfrm>
            <a:off x="488121" y="249343"/>
            <a:ext cx="4706738" cy="523220"/>
          </a:xfrm>
          <a:prstGeom prst="rect">
            <a:avLst/>
          </a:prstGeom>
        </p:spPr>
        <p:txBody>
          <a:bodyPr wrap="none">
            <a:spAutoFit/>
          </a:bodyPr>
          <a:lstStyle/>
          <a:p>
            <a:r>
              <a:rPr lang="ja-JP" altLang="en-US" sz="2800" dirty="0"/>
              <a:t>６</a:t>
            </a:r>
            <a:r>
              <a:rPr lang="ja-JP" altLang="en-US" sz="2800" dirty="0" smtClean="0"/>
              <a:t>．</a:t>
            </a:r>
            <a:r>
              <a:rPr lang="ja-JP" altLang="en-US" sz="2800" dirty="0"/>
              <a:t>成層圏オゾンを守るために</a:t>
            </a:r>
          </a:p>
        </p:txBody>
      </p:sp>
      <p:sp>
        <p:nvSpPr>
          <p:cNvPr id="5" name="正方形/長方形 4"/>
          <p:cNvSpPr/>
          <p:nvPr/>
        </p:nvSpPr>
        <p:spPr>
          <a:xfrm>
            <a:off x="214886" y="916609"/>
            <a:ext cx="6080306" cy="2123658"/>
          </a:xfrm>
          <a:prstGeom prst="rect">
            <a:avLst/>
          </a:prstGeom>
        </p:spPr>
        <p:txBody>
          <a:bodyPr wrap="square">
            <a:spAutoFit/>
          </a:bodyPr>
          <a:lstStyle/>
          <a:p>
            <a:r>
              <a:rPr lang="ja-JP" altLang="en-US" sz="2200" dirty="0"/>
              <a:t>成層圏オゾンを破壊する特定フロンの生産禁止をうけて最初に開発された「代替フロン」の地球温暖化係数は、種類によっては二酸化炭素の数百倍から</a:t>
            </a:r>
            <a:r>
              <a:rPr lang="en-US" altLang="ja-JP" sz="2200" dirty="0"/>
              <a:t>1</a:t>
            </a:r>
            <a:r>
              <a:rPr lang="ja-JP" altLang="en-US" sz="2200" dirty="0"/>
              <a:t>万倍となることがわかりました。</a:t>
            </a:r>
            <a:endParaRPr lang="en-US" altLang="ja-JP" sz="2200" dirty="0"/>
          </a:p>
          <a:p>
            <a:r>
              <a:rPr lang="ja-JP" altLang="en-US" sz="2200" dirty="0"/>
              <a:t>これらのガスは、いまでも冷蔵庫やエアコンに使われています。</a:t>
            </a:r>
            <a:endParaRPr lang="en-US" altLang="ja-JP" sz="2200" dirty="0"/>
          </a:p>
        </p:txBody>
      </p:sp>
      <p:sp>
        <p:nvSpPr>
          <p:cNvPr id="7" name="正方形/長方形 6"/>
          <p:cNvSpPr/>
          <p:nvPr/>
        </p:nvSpPr>
        <p:spPr>
          <a:xfrm>
            <a:off x="43070" y="6597418"/>
            <a:ext cx="8610600" cy="261610"/>
          </a:xfrm>
          <a:prstGeom prst="rect">
            <a:avLst/>
          </a:prstGeom>
        </p:spPr>
        <p:txBody>
          <a:bodyPr wrap="square">
            <a:spAutoFit/>
          </a:bodyPr>
          <a:lstStyle/>
          <a:p>
            <a:r>
              <a:rPr lang="ja-JP" altLang="en-US" sz="1100" dirty="0"/>
              <a:t>出典：環境省ホームページhttps://www.env.go.jp/earth/ozone/pamph/index.html</a:t>
            </a:r>
          </a:p>
        </p:txBody>
      </p:sp>
      <p:pic>
        <p:nvPicPr>
          <p:cNvPr id="8" name="図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37302" y="445128"/>
            <a:ext cx="2757487" cy="275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図 3"/>
          <p:cNvPicPr>
            <a:picLocks noChangeAspect="1"/>
          </p:cNvPicPr>
          <p:nvPr/>
        </p:nvPicPr>
        <p:blipFill>
          <a:blip r:embed="rId3"/>
          <a:stretch>
            <a:fillRect/>
          </a:stretch>
        </p:blipFill>
        <p:spPr>
          <a:xfrm>
            <a:off x="3221799" y="3401624"/>
            <a:ext cx="6515100" cy="3219450"/>
          </a:xfrm>
          <a:prstGeom prst="rect">
            <a:avLst/>
          </a:prstGeom>
        </p:spPr>
      </p:pic>
      <p:pic>
        <p:nvPicPr>
          <p:cNvPr id="9" name="図 8"/>
          <p:cNvPicPr>
            <a:picLocks noChangeAspect="1"/>
          </p:cNvPicPr>
          <p:nvPr/>
        </p:nvPicPr>
        <p:blipFill>
          <a:blip r:embed="rId4"/>
          <a:stretch>
            <a:fillRect/>
          </a:stretch>
        </p:blipFill>
        <p:spPr>
          <a:xfrm>
            <a:off x="8421400" y="454959"/>
            <a:ext cx="1315499" cy="923301"/>
          </a:xfrm>
          <a:prstGeom prst="rect">
            <a:avLst/>
          </a:prstGeom>
        </p:spPr>
      </p:pic>
      <p:sp>
        <p:nvSpPr>
          <p:cNvPr id="10" name="正方形/長方形 9"/>
          <p:cNvSpPr/>
          <p:nvPr/>
        </p:nvSpPr>
        <p:spPr>
          <a:xfrm>
            <a:off x="214886" y="2987913"/>
            <a:ext cx="2776414" cy="3139321"/>
          </a:xfrm>
          <a:prstGeom prst="rect">
            <a:avLst/>
          </a:prstGeom>
        </p:spPr>
        <p:txBody>
          <a:bodyPr wrap="square">
            <a:spAutoFit/>
          </a:bodyPr>
          <a:lstStyle/>
          <a:p>
            <a:r>
              <a:rPr lang="ja-JP" altLang="en-US" sz="2200" dirty="0"/>
              <a:t>これらを廃棄するときには大気中にガスを放出しないよう十分配慮するとともに、オゾンを破壊せず、温暖化係数も小さい「ノンフロン」が使われている製品に切り替えることが求められています。</a:t>
            </a:r>
            <a:endParaRPr lang="en-US" altLang="ja-JP" sz="2200" dirty="0"/>
          </a:p>
        </p:txBody>
      </p:sp>
    </p:spTree>
    <p:extLst>
      <p:ext uri="{BB962C8B-B14F-4D97-AF65-F5344CB8AC3E}">
        <p14:creationId xmlns:p14="http://schemas.microsoft.com/office/powerpoint/2010/main" val="1316640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スライド番号プレースホルダー 5"/>
          <p:cNvSpPr>
            <a:spLocks noGrp="1"/>
          </p:cNvSpPr>
          <p:nvPr>
            <p:ph type="sldNum" sz="quarter" idx="12"/>
          </p:nvPr>
        </p:nvSpPr>
        <p:spPr>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3E5F32A9-81AA-4771-874F-3500F82AF933}" type="slidenum">
              <a:rPr lang="en-US" altLang="ja-JP" sz="1800">
                <a:solidFill>
                  <a:schemeClr val="bg1"/>
                </a:solidFill>
              </a:rPr>
              <a:pPr>
                <a:spcBef>
                  <a:spcPct val="0"/>
                </a:spcBef>
                <a:buFontTx/>
                <a:buNone/>
              </a:pPr>
              <a:t>11</a:t>
            </a:fld>
            <a:endParaRPr lang="en-US" altLang="ja-JP" sz="1800">
              <a:solidFill>
                <a:schemeClr val="bg1"/>
              </a:solidFill>
            </a:endParaRPr>
          </a:p>
        </p:txBody>
      </p:sp>
      <p:sp>
        <p:nvSpPr>
          <p:cNvPr id="174086" name="正方形/長方形 6"/>
          <p:cNvSpPr>
            <a:spLocks noChangeArrowheads="1"/>
          </p:cNvSpPr>
          <p:nvPr/>
        </p:nvSpPr>
        <p:spPr bwMode="auto">
          <a:xfrm>
            <a:off x="383609" y="2339693"/>
            <a:ext cx="8953500" cy="2586037"/>
          </a:xfrm>
          <a:prstGeom prst="rect">
            <a:avLst/>
          </a:prstGeom>
          <a:noFill/>
          <a:ln>
            <a:noFill/>
          </a:ln>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238375" indent="-2238375">
              <a:defRPr/>
            </a:pPr>
            <a:r>
              <a:rPr lang="ja-JP" altLang="en-US" dirty="0">
                <a:latin typeface="HGPｺﾞｼｯｸE" panose="020B0900000000000000" pitchFamily="50" charset="-128"/>
                <a:ea typeface="HGPｺﾞｼｯｸE" panose="020B0900000000000000" pitchFamily="50" charset="-128"/>
              </a:rPr>
              <a:t>昭和</a:t>
            </a:r>
            <a:r>
              <a:rPr lang="en-US" altLang="ja-JP" dirty="0">
                <a:latin typeface="HGPｺﾞｼｯｸE" panose="020B0900000000000000" pitchFamily="50" charset="-128"/>
                <a:ea typeface="HGPｺﾞｼｯｸE" panose="020B0900000000000000" pitchFamily="50" charset="-128"/>
              </a:rPr>
              <a:t>63</a:t>
            </a:r>
            <a:r>
              <a:rPr lang="en-US" altLang="ja-JP" dirty="0">
                <a:ea typeface="HGPｺﾞｼｯｸE" panose="020B0900000000000000" pitchFamily="50" charset="-128"/>
              </a:rPr>
              <a:t> </a:t>
            </a:r>
            <a:r>
              <a:rPr lang="ja-JP" altLang="en-US" dirty="0">
                <a:ea typeface="HGPｺﾞｼｯｸE" panose="020B0900000000000000" pitchFamily="50" charset="-128"/>
              </a:rPr>
              <a:t>（</a:t>
            </a:r>
            <a:r>
              <a:rPr lang="en-US" altLang="ja-JP" dirty="0">
                <a:ea typeface="HGPｺﾞｼｯｸE" panose="020B0900000000000000" pitchFamily="50" charset="-128"/>
              </a:rPr>
              <a:t>1988</a:t>
            </a:r>
            <a:r>
              <a:rPr lang="ja-JP" altLang="en-US" dirty="0">
                <a:ea typeface="HGPｺﾞｼｯｸE" panose="020B0900000000000000" pitchFamily="50" charset="-128"/>
              </a:rPr>
              <a:t>）</a:t>
            </a:r>
            <a:r>
              <a:rPr lang="ja-JP" altLang="en-US" dirty="0">
                <a:latin typeface="HGPｺﾞｼｯｸE" panose="020B0900000000000000" pitchFamily="50" charset="-128"/>
                <a:ea typeface="HGPｺﾞｼｯｸE" panose="020B0900000000000000" pitchFamily="50" charset="-128"/>
              </a:rPr>
              <a:t>年公布「特定物質の規制等によるオゾン層の保護に関する法律」（オゾン層保護法）　</a:t>
            </a:r>
            <a:endParaRPr lang="en-US" altLang="ja-JP" dirty="0">
              <a:latin typeface="HGPｺﾞｼｯｸE" panose="020B0900000000000000" pitchFamily="50" charset="-128"/>
              <a:ea typeface="HGPｺﾞｼｯｸE" panose="020B0900000000000000" pitchFamily="50" charset="-128"/>
            </a:endParaRPr>
          </a:p>
          <a:p>
            <a:pPr marL="2238375" indent="-2238375">
              <a:defRPr/>
            </a:pPr>
            <a:r>
              <a:rPr lang="ja-JP" altLang="en-US" dirty="0">
                <a:latin typeface="HGPｺﾞｼｯｸE" panose="020B0900000000000000" pitchFamily="50" charset="-128"/>
                <a:ea typeface="HGPｺﾞｼｯｸE" panose="020B0900000000000000" pitchFamily="50" charset="-128"/>
              </a:rPr>
              <a:t>　　　　　　　　　　　　　　オゾン層破壊物質の製造などの規制や排出の抑制、使用の合理化</a:t>
            </a:r>
            <a:endParaRPr lang="en-US" altLang="ja-JP" dirty="0">
              <a:latin typeface="HGPｺﾞｼｯｸE" panose="020B0900000000000000" pitchFamily="50" charset="-128"/>
              <a:ea typeface="HGPｺﾞｼｯｸE" panose="020B0900000000000000" pitchFamily="50" charset="-128"/>
            </a:endParaRPr>
          </a:p>
          <a:p>
            <a:pPr eaLnBrk="1" hangingPunct="1">
              <a:defRPr/>
            </a:pPr>
            <a:endParaRPr lang="en-US" altLang="ja-JP" dirty="0">
              <a:latin typeface="HGPｺﾞｼｯｸE" panose="020B0900000000000000" pitchFamily="50" charset="-128"/>
              <a:ea typeface="HGPｺﾞｼｯｸE" panose="020B0900000000000000" pitchFamily="50" charset="-128"/>
            </a:endParaRPr>
          </a:p>
          <a:p>
            <a:pPr marL="2149475" indent="-2149475">
              <a:defRPr/>
            </a:pPr>
            <a:r>
              <a:rPr lang="ja-JP" altLang="en-US" dirty="0">
                <a:latin typeface="HGPｺﾞｼｯｸE" panose="020B0900000000000000" pitchFamily="50" charset="-128"/>
                <a:ea typeface="HGPｺﾞｼｯｸE" panose="020B0900000000000000" pitchFamily="50" charset="-128"/>
              </a:rPr>
              <a:t>平成</a:t>
            </a:r>
            <a:r>
              <a:rPr lang="en-US" altLang="ja-JP" dirty="0">
                <a:latin typeface="HGPｺﾞｼｯｸE" panose="020B0900000000000000" pitchFamily="50" charset="-128"/>
                <a:ea typeface="HGPｺﾞｼｯｸE" panose="020B0900000000000000" pitchFamily="50" charset="-128"/>
              </a:rPr>
              <a:t>13</a:t>
            </a:r>
            <a:r>
              <a:rPr lang="ja-JP" altLang="en-US" dirty="0">
                <a:latin typeface="HGPｺﾞｼｯｸE" panose="020B0900000000000000" pitchFamily="50" charset="-128"/>
                <a:ea typeface="HGPｺﾞｼｯｸE" panose="020B0900000000000000" pitchFamily="50" charset="-128"/>
              </a:rPr>
              <a:t>（</a:t>
            </a:r>
            <a:r>
              <a:rPr lang="en-US" altLang="ja-JP" dirty="0">
                <a:ea typeface="HGPｺﾞｼｯｸE" panose="020B0900000000000000" pitchFamily="50" charset="-128"/>
              </a:rPr>
              <a:t> 2001</a:t>
            </a:r>
            <a:r>
              <a:rPr lang="ja-JP" altLang="en-US" dirty="0">
                <a:latin typeface="HGPｺﾞｼｯｸE" panose="020B0900000000000000" pitchFamily="50" charset="-128"/>
                <a:ea typeface="HGPｺﾞｼｯｸE" panose="020B0900000000000000" pitchFamily="50" charset="-128"/>
              </a:rPr>
              <a:t>）年公布「特定製品に係るフロン類の回収及び破壊の実施の確保等に関する法律」（フロン回収・破壊法）　　</a:t>
            </a:r>
            <a:endParaRPr lang="en-US" altLang="ja-JP" dirty="0">
              <a:latin typeface="HGPｺﾞｼｯｸE" panose="020B0900000000000000" pitchFamily="50" charset="-128"/>
              <a:ea typeface="HGPｺﾞｼｯｸE" panose="020B0900000000000000" pitchFamily="50" charset="-128"/>
            </a:endParaRPr>
          </a:p>
          <a:p>
            <a:pPr marL="2149475" indent="-2149475">
              <a:defRPr/>
            </a:pPr>
            <a:endParaRPr lang="en-US" altLang="ja-JP" dirty="0">
              <a:latin typeface="HGPｺﾞｼｯｸE" panose="020B0900000000000000" pitchFamily="50" charset="-128"/>
              <a:ea typeface="HGPｺﾞｼｯｸE" panose="020B0900000000000000" pitchFamily="50" charset="-128"/>
            </a:endParaRPr>
          </a:p>
          <a:p>
            <a:pPr marL="2149475" indent="-2149475">
              <a:defRPr/>
            </a:pPr>
            <a:r>
              <a:rPr lang="ja-JP" altLang="en-US" dirty="0">
                <a:latin typeface="HGPｺﾞｼｯｸE" panose="020B0900000000000000" pitchFamily="50" charset="-128"/>
                <a:ea typeface="HGPｺﾞｼｯｸE" panose="020B0900000000000000" pitchFamily="50" charset="-128"/>
              </a:rPr>
              <a:t>平成</a:t>
            </a:r>
            <a:r>
              <a:rPr lang="en-US" altLang="ja-JP" dirty="0">
                <a:latin typeface="HGPｺﾞｼｯｸE" panose="020B0900000000000000" pitchFamily="50" charset="-128"/>
                <a:ea typeface="HGPｺﾞｼｯｸE" panose="020B0900000000000000" pitchFamily="50" charset="-128"/>
              </a:rPr>
              <a:t>27</a:t>
            </a:r>
            <a:r>
              <a:rPr lang="ja-JP" altLang="en-US" dirty="0">
                <a:latin typeface="HGPｺﾞｼｯｸE" panose="020B0900000000000000" pitchFamily="50" charset="-128"/>
                <a:ea typeface="HGPｺﾞｼｯｸE" panose="020B0900000000000000" pitchFamily="50" charset="-128"/>
              </a:rPr>
              <a:t> （</a:t>
            </a:r>
            <a:r>
              <a:rPr lang="en-US" altLang="ja-JP" dirty="0">
                <a:ea typeface="HGPｺﾞｼｯｸE" panose="020B0900000000000000" pitchFamily="50" charset="-128"/>
              </a:rPr>
              <a:t> 2015</a:t>
            </a:r>
            <a:r>
              <a:rPr lang="ja-JP" altLang="en-US" dirty="0">
                <a:latin typeface="HGPｺﾞｼｯｸE" panose="020B0900000000000000" pitchFamily="50" charset="-128"/>
                <a:ea typeface="HGPｺﾞｼｯｸE" panose="020B0900000000000000" pitchFamily="50" charset="-128"/>
              </a:rPr>
              <a:t>）年施行「フロン類の使用の合理化及び管理の適正化に関する法律」（フロン</a:t>
            </a:r>
            <a:r>
              <a:rPr lang="ja-JP" altLang="en-US" dirty="0">
                <a:solidFill>
                  <a:srgbClr val="FF0000"/>
                </a:solidFill>
                <a:latin typeface="HGPｺﾞｼｯｸE" panose="020B0900000000000000" pitchFamily="50" charset="-128"/>
                <a:ea typeface="HGPｺﾞｼｯｸE" panose="020B0900000000000000" pitchFamily="50" charset="-128"/>
              </a:rPr>
              <a:t>排出抑制</a:t>
            </a:r>
            <a:r>
              <a:rPr lang="ja-JP" altLang="en-US" dirty="0">
                <a:latin typeface="HGPｺﾞｼｯｸE" panose="020B0900000000000000" pitchFamily="50" charset="-128"/>
                <a:ea typeface="HGPｺﾞｼｯｸE" panose="020B0900000000000000" pitchFamily="50" charset="-128"/>
              </a:rPr>
              <a:t>法）　　に基づくフロンの適正管理と処理 　</a:t>
            </a:r>
          </a:p>
        </p:txBody>
      </p:sp>
      <p:sp>
        <p:nvSpPr>
          <p:cNvPr id="4" name="テキスト ボックス 3"/>
          <p:cNvSpPr txBox="1">
            <a:spLocks noChangeArrowheads="1"/>
          </p:cNvSpPr>
          <p:nvPr/>
        </p:nvSpPr>
        <p:spPr bwMode="auto">
          <a:xfrm>
            <a:off x="476251" y="5801705"/>
            <a:ext cx="9429749"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ja-JP" altLang="en-US" sz="1800" dirty="0"/>
              <a:t>令和元（</a:t>
            </a:r>
            <a:r>
              <a:rPr lang="en-US" altLang="ja-JP" sz="1800" dirty="0"/>
              <a:t>2019</a:t>
            </a:r>
            <a:r>
              <a:rPr lang="ja-JP" altLang="en-US" sz="1800" dirty="0"/>
              <a:t>）年　</a:t>
            </a:r>
            <a:r>
              <a:rPr lang="ja-JP" altLang="en-US" sz="1800" dirty="0">
                <a:latin typeface="HGPｺﾞｼｯｸE" panose="020B0900000000000000" pitchFamily="50" charset="-128"/>
                <a:ea typeface="HGPｺﾞｼｯｸE" panose="020B0900000000000000" pitchFamily="50" charset="-128"/>
              </a:rPr>
              <a:t>フロン</a:t>
            </a:r>
            <a:r>
              <a:rPr lang="ja-JP" altLang="en-US" sz="1800" dirty="0">
                <a:solidFill>
                  <a:srgbClr val="FF0000"/>
                </a:solidFill>
                <a:latin typeface="HGPｺﾞｼｯｸE" panose="020B0900000000000000" pitchFamily="50" charset="-128"/>
                <a:ea typeface="HGPｺﾞｼｯｸE" panose="020B0900000000000000" pitchFamily="50" charset="-128"/>
              </a:rPr>
              <a:t>排出抑制</a:t>
            </a:r>
            <a:r>
              <a:rPr lang="ja-JP" altLang="en-US" sz="1800" dirty="0">
                <a:latin typeface="HGPｺﾞｼｯｸE" panose="020B0900000000000000" pitchFamily="50" charset="-128"/>
                <a:ea typeface="HGPｺﾞｼｯｸE" panose="020B0900000000000000" pitchFamily="50" charset="-128"/>
              </a:rPr>
              <a:t>法一部改正　直接罰導入</a:t>
            </a:r>
            <a:endParaRPr lang="en-US" altLang="ja-JP" sz="1800" dirty="0">
              <a:latin typeface="HGPｺﾞｼｯｸE" panose="020B0900000000000000" pitchFamily="50" charset="-128"/>
              <a:ea typeface="HGPｺﾞｼｯｸE" panose="020B0900000000000000" pitchFamily="50" charset="-128"/>
            </a:endParaRPr>
          </a:p>
          <a:p>
            <a:pPr>
              <a:spcBef>
                <a:spcPct val="0"/>
              </a:spcBef>
              <a:buFontTx/>
              <a:buNone/>
            </a:pPr>
            <a:endParaRPr lang="en-US" altLang="ja-JP" sz="1800" dirty="0">
              <a:latin typeface="HGPｺﾞｼｯｸE" panose="020B0900000000000000" pitchFamily="50" charset="-128"/>
              <a:ea typeface="HGPｺﾞｼｯｸE" panose="020B0900000000000000" pitchFamily="50" charset="-128"/>
            </a:endParaRPr>
          </a:p>
          <a:p>
            <a:pPr>
              <a:spcBef>
                <a:spcPct val="0"/>
              </a:spcBef>
              <a:buFontTx/>
              <a:buNone/>
            </a:pPr>
            <a:r>
              <a:rPr lang="en-US" altLang="ja-JP" sz="1800" dirty="0">
                <a:latin typeface="HGPｺﾞｼｯｸE" panose="020B0900000000000000" pitchFamily="50" charset="-128"/>
                <a:ea typeface="HGPｺﾞｼｯｸE" panose="020B0900000000000000" pitchFamily="50" charset="-128"/>
              </a:rPr>
              <a:t>2016</a:t>
            </a:r>
            <a:r>
              <a:rPr lang="ja-JP" altLang="en-US" sz="1800" dirty="0">
                <a:latin typeface="HGPｺﾞｼｯｸE" panose="020B0900000000000000" pitchFamily="50" charset="-128"/>
                <a:ea typeface="HGPｺﾞｼｯｸE" panose="020B0900000000000000" pitchFamily="50" charset="-128"/>
              </a:rPr>
              <a:t>年　モントリオール議定書　改正　</a:t>
            </a:r>
            <a:r>
              <a:rPr lang="en-US" altLang="ja-JP" sz="1800" dirty="0">
                <a:latin typeface="HGPｺﾞｼｯｸE" panose="020B0900000000000000" pitchFamily="50" charset="-128"/>
                <a:ea typeface="HGPｺﾞｼｯｸE" panose="020B0900000000000000" pitchFamily="50" charset="-128"/>
              </a:rPr>
              <a:t>2019</a:t>
            </a:r>
            <a:r>
              <a:rPr lang="ja-JP" altLang="en-US" sz="1800" dirty="0">
                <a:latin typeface="HGPｺﾞｼｯｸE" panose="020B0900000000000000" pitchFamily="50" charset="-128"/>
                <a:ea typeface="HGPｺﾞｼｯｸE" panose="020B0900000000000000" pitchFamily="50" charset="-128"/>
              </a:rPr>
              <a:t>年発効　　　代替フロンも</a:t>
            </a:r>
            <a:r>
              <a:rPr lang="ja-JP" altLang="en-US" sz="1800" dirty="0" smtClean="0">
                <a:latin typeface="HGPｺﾞｼｯｸE" panose="020B0900000000000000" pitchFamily="50" charset="-128"/>
                <a:ea typeface="HGPｺﾞｼｯｸE" panose="020B0900000000000000" pitchFamily="50" charset="-128"/>
              </a:rPr>
              <a:t>対象</a:t>
            </a:r>
            <a:endParaRPr lang="en-US" altLang="ja-JP" sz="1800" dirty="0">
              <a:latin typeface="HGPｺﾞｼｯｸE" panose="020B0900000000000000" pitchFamily="50" charset="-128"/>
              <a:ea typeface="HGPｺﾞｼｯｸE" panose="020B0900000000000000" pitchFamily="50" charset="-128"/>
            </a:endParaRPr>
          </a:p>
          <a:p>
            <a:pPr>
              <a:spcBef>
                <a:spcPct val="0"/>
              </a:spcBef>
              <a:buFontTx/>
              <a:buNone/>
            </a:pPr>
            <a:r>
              <a:rPr lang="ja-JP" altLang="en-US" sz="1800" dirty="0"/>
              <a:t>　</a:t>
            </a:r>
          </a:p>
        </p:txBody>
      </p:sp>
      <p:sp>
        <p:nvSpPr>
          <p:cNvPr id="2" name="下矢印吹き出し 1"/>
          <p:cNvSpPr/>
          <p:nvPr/>
        </p:nvSpPr>
        <p:spPr>
          <a:xfrm>
            <a:off x="2004391" y="5104458"/>
            <a:ext cx="5897218" cy="596347"/>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機器廃棄時の冷媒回収率は</a:t>
            </a:r>
            <a:r>
              <a:rPr lang="en-US" altLang="ja-JP" dirty="0">
                <a:solidFill>
                  <a:schemeClr val="tx1"/>
                </a:solidFill>
              </a:rPr>
              <a:t>10</a:t>
            </a:r>
            <a:r>
              <a:rPr lang="ja-JP" altLang="en-US" dirty="0">
                <a:solidFill>
                  <a:schemeClr val="tx1"/>
                </a:solidFill>
              </a:rPr>
              <a:t>年以上</a:t>
            </a:r>
            <a:r>
              <a:rPr lang="en-US" altLang="ja-JP" dirty="0">
                <a:solidFill>
                  <a:schemeClr val="tx1"/>
                </a:solidFill>
              </a:rPr>
              <a:t>3</a:t>
            </a:r>
            <a:r>
              <a:rPr lang="ja-JP" altLang="en-US" dirty="0">
                <a:solidFill>
                  <a:schemeClr val="tx1"/>
                </a:solidFill>
              </a:rPr>
              <a:t>割程度で</a:t>
            </a:r>
            <a:r>
              <a:rPr lang="ja-JP" altLang="en-US" dirty="0" smtClean="0">
                <a:solidFill>
                  <a:schemeClr val="tx1"/>
                </a:solidFill>
              </a:rPr>
              <a:t>低迷</a:t>
            </a:r>
            <a:endParaRPr lang="ja-JP" altLang="en-US" dirty="0">
              <a:solidFill>
                <a:schemeClr val="tx1"/>
              </a:solidFill>
            </a:endParaRPr>
          </a:p>
        </p:txBody>
      </p:sp>
      <p:sp>
        <p:nvSpPr>
          <p:cNvPr id="11" name="Rectangle 5"/>
          <p:cNvSpPr>
            <a:spLocks noChangeArrowheads="1"/>
          </p:cNvSpPr>
          <p:nvPr/>
        </p:nvSpPr>
        <p:spPr bwMode="auto">
          <a:xfrm>
            <a:off x="357583" y="809668"/>
            <a:ext cx="4814490" cy="130810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300" dirty="0">
                <a:ea typeface="HGPｺﾞｼｯｸE" panose="020B0900000000000000" pitchFamily="50" charset="-128"/>
              </a:rPr>
              <a:t>オゾン層保護のためのウイーン条約</a:t>
            </a:r>
          </a:p>
          <a:p>
            <a:pPr algn="ctr" eaLnBrk="1" hangingPunct="1">
              <a:spcBef>
                <a:spcPct val="0"/>
              </a:spcBef>
              <a:buFontTx/>
              <a:buNone/>
            </a:pPr>
            <a:r>
              <a:rPr lang="ja-JP" altLang="en-US" sz="2000" dirty="0">
                <a:ea typeface="HGPｺﾞｼｯｸE" panose="020B0900000000000000" pitchFamily="50" charset="-128"/>
              </a:rPr>
              <a:t>　　</a:t>
            </a:r>
            <a:r>
              <a:rPr lang="ja-JP" altLang="en-US" sz="2000" dirty="0">
                <a:solidFill>
                  <a:srgbClr val="FF0000"/>
                </a:solidFill>
                <a:ea typeface="HGPｺﾞｼｯｸE" panose="020B0900000000000000" pitchFamily="50" charset="-128"/>
              </a:rPr>
              <a:t>モントリオール</a:t>
            </a:r>
            <a:r>
              <a:rPr lang="ja-JP" altLang="en-US" sz="2000" dirty="0">
                <a:ea typeface="HGPｺﾞｼｯｸE" panose="020B0900000000000000" pitchFamily="50" charset="-128"/>
              </a:rPr>
              <a:t>議定書</a:t>
            </a:r>
            <a:endParaRPr lang="en-US" altLang="ja-JP" sz="2000" dirty="0">
              <a:ea typeface="HGPｺﾞｼｯｸE" panose="020B0900000000000000" pitchFamily="50" charset="-128"/>
            </a:endParaRPr>
          </a:p>
          <a:p>
            <a:pPr algn="ctr" eaLnBrk="1" hangingPunct="1">
              <a:spcBef>
                <a:spcPct val="0"/>
              </a:spcBef>
              <a:buFontTx/>
              <a:buNone/>
            </a:pPr>
            <a:r>
              <a:rPr lang="en-US" altLang="ja-JP" sz="2000" dirty="0">
                <a:ea typeface="HGPｺﾞｼｯｸE" panose="020B0900000000000000" pitchFamily="50" charset="-128"/>
              </a:rPr>
              <a:t>1985</a:t>
            </a:r>
            <a:r>
              <a:rPr lang="ja-JP" altLang="en-US" sz="2000" dirty="0">
                <a:ea typeface="HGPｺﾞｼｯｸE" panose="020B0900000000000000" pitchFamily="50" charset="-128"/>
              </a:rPr>
              <a:t>年採択、</a:t>
            </a:r>
            <a:r>
              <a:rPr lang="en-US" altLang="ja-JP" sz="2000" dirty="0">
                <a:ea typeface="HGPｺﾞｼｯｸE" panose="020B0900000000000000" pitchFamily="50" charset="-128"/>
              </a:rPr>
              <a:t>1988</a:t>
            </a:r>
            <a:r>
              <a:rPr lang="ja-JP" altLang="en-US" sz="2000" dirty="0">
                <a:ea typeface="HGPｺﾞｼｯｸE" panose="020B0900000000000000" pitchFamily="50" charset="-128"/>
              </a:rPr>
              <a:t>年発効</a:t>
            </a:r>
          </a:p>
        </p:txBody>
      </p:sp>
      <p:sp>
        <p:nvSpPr>
          <p:cNvPr id="12" name="Rectangle 8"/>
          <p:cNvSpPr>
            <a:spLocks noChangeArrowheads="1"/>
          </p:cNvSpPr>
          <p:nvPr/>
        </p:nvSpPr>
        <p:spPr bwMode="auto">
          <a:xfrm>
            <a:off x="6466108" y="1047863"/>
            <a:ext cx="2871001" cy="819809"/>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000">
                <a:ea typeface="HGPｺﾞｼｯｸE" panose="020B0900000000000000" pitchFamily="50" charset="-128"/>
              </a:rPr>
              <a:t>オゾン層破壊原因の</a:t>
            </a:r>
          </a:p>
          <a:p>
            <a:pPr algn="ctr" eaLnBrk="1" hangingPunct="1">
              <a:spcBef>
                <a:spcPct val="0"/>
              </a:spcBef>
              <a:buFontTx/>
              <a:buNone/>
            </a:pPr>
            <a:r>
              <a:rPr lang="ja-JP" altLang="en-US" sz="2000">
                <a:ea typeface="HGPｺﾞｼｯｸE" panose="020B0900000000000000" pitchFamily="50" charset="-128"/>
              </a:rPr>
              <a:t>フロンの生産中止</a:t>
            </a:r>
          </a:p>
        </p:txBody>
      </p:sp>
      <p:sp>
        <p:nvSpPr>
          <p:cNvPr id="5" name="右矢印 4"/>
          <p:cNvSpPr/>
          <p:nvPr/>
        </p:nvSpPr>
        <p:spPr>
          <a:xfrm>
            <a:off x="5540795" y="1335216"/>
            <a:ext cx="556591" cy="4505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吹き出し 5"/>
          <p:cNvSpPr/>
          <p:nvPr/>
        </p:nvSpPr>
        <p:spPr>
          <a:xfrm>
            <a:off x="7182472" y="5782381"/>
            <a:ext cx="2042491" cy="410818"/>
          </a:xfrm>
          <a:prstGeom prst="wedgeRoundRectCallout">
            <a:avLst>
              <a:gd name="adj1" fmla="val -44840"/>
              <a:gd name="adj2" fmla="val 85081"/>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t>温室効果がある</a:t>
            </a:r>
            <a:endParaRPr kumimoji="1" lang="ja-JP" altLang="en-US" dirty="0"/>
          </a:p>
        </p:txBody>
      </p:sp>
      <p:sp>
        <p:nvSpPr>
          <p:cNvPr id="14" name="正方形/長方形 13"/>
          <p:cNvSpPr/>
          <p:nvPr/>
        </p:nvSpPr>
        <p:spPr>
          <a:xfrm>
            <a:off x="138757" y="184049"/>
            <a:ext cx="9198352" cy="523220"/>
          </a:xfrm>
          <a:prstGeom prst="rect">
            <a:avLst/>
          </a:prstGeom>
        </p:spPr>
        <p:txBody>
          <a:bodyPr wrap="none">
            <a:spAutoFit/>
          </a:bodyPr>
          <a:lstStyle/>
          <a:p>
            <a:r>
              <a:rPr lang="ja-JP" altLang="en-US" sz="2800" dirty="0" smtClean="0"/>
              <a:t>＜オゾン層保護と地球温暖化対策に向けた国内外の動き＞</a:t>
            </a:r>
            <a:endParaRPr lang="ja-JP" altLang="en-US" sz="2800" dirty="0"/>
          </a:p>
        </p:txBody>
      </p:sp>
    </p:spTree>
    <p:extLst>
      <p:ext uri="{BB962C8B-B14F-4D97-AF65-F5344CB8AC3E}">
        <p14:creationId xmlns:p14="http://schemas.microsoft.com/office/powerpoint/2010/main" val="27554380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81773" y="83270"/>
            <a:ext cx="7725192" cy="523220"/>
          </a:xfrm>
          <a:prstGeom prst="rect">
            <a:avLst/>
          </a:prstGeom>
        </p:spPr>
        <p:txBody>
          <a:bodyPr wrap="none">
            <a:spAutoFit/>
          </a:bodyPr>
          <a:lstStyle/>
          <a:p>
            <a:r>
              <a:rPr lang="zh-TW" altLang="en-US" sz="2800" dirty="0">
                <a:latin typeface="ＭＳ Ｐゴシック" panose="020B0600070205080204" pitchFamily="50" charset="-128"/>
                <a:ea typeface="ＭＳ Ｐゴシック" panose="020B0600070205080204" pitchFamily="50" charset="-128"/>
              </a:rPr>
              <a:t>高等学校学習指導要領（平成</a:t>
            </a:r>
            <a:r>
              <a:rPr lang="en-US" altLang="zh-TW" sz="2800" dirty="0">
                <a:latin typeface="ＭＳ Ｐゴシック" panose="020B0600070205080204" pitchFamily="50" charset="-128"/>
                <a:ea typeface="ＭＳ Ｐゴシック" panose="020B0600070205080204" pitchFamily="50" charset="-128"/>
              </a:rPr>
              <a:t>30</a:t>
            </a:r>
            <a:r>
              <a:rPr lang="zh-TW" altLang="en-US" sz="2800" dirty="0">
                <a:latin typeface="ＭＳ Ｐゴシック" panose="020B0600070205080204" pitchFamily="50" charset="-128"/>
                <a:ea typeface="ＭＳ Ｐゴシック" panose="020B0600070205080204" pitchFamily="50" charset="-128"/>
              </a:rPr>
              <a:t>年告示）</a:t>
            </a:r>
            <a:r>
              <a:rPr lang="ja-JP" altLang="en-US" sz="2800" dirty="0"/>
              <a:t>該当箇所</a:t>
            </a:r>
          </a:p>
        </p:txBody>
      </p:sp>
      <p:sp>
        <p:nvSpPr>
          <p:cNvPr id="3" name="正方形/長方形 2"/>
          <p:cNvSpPr/>
          <p:nvPr/>
        </p:nvSpPr>
        <p:spPr>
          <a:xfrm>
            <a:off x="181773" y="736610"/>
            <a:ext cx="6152766" cy="1815882"/>
          </a:xfrm>
          <a:prstGeom prst="rect">
            <a:avLst/>
          </a:prstGeom>
        </p:spPr>
        <p:txBody>
          <a:bodyPr wrap="square">
            <a:spAutoFit/>
          </a:bodyPr>
          <a:lstStyle/>
          <a:p>
            <a:r>
              <a:rPr lang="ja-JP" altLang="en-US" sz="2800" dirty="0"/>
              <a:t>理科編　　化学基礎</a:t>
            </a:r>
            <a:endParaRPr lang="en-US" altLang="ja-JP" sz="2800" dirty="0"/>
          </a:p>
          <a:p>
            <a:pPr algn="just">
              <a:spcAft>
                <a:spcPts val="0"/>
              </a:spcAft>
            </a:pPr>
            <a:r>
              <a:rPr lang="ja-JP" altLang="en-US" sz="2800" kern="100" dirty="0"/>
              <a:t>（</a:t>
            </a:r>
            <a:r>
              <a:rPr lang="en-US" altLang="ja-JP" sz="2800" kern="100" dirty="0"/>
              <a:t>1</a:t>
            </a:r>
            <a:r>
              <a:rPr lang="ja-JP" altLang="en-US" sz="2800" kern="100" dirty="0"/>
              <a:t>） 化学と人間生活</a:t>
            </a:r>
            <a:endParaRPr lang="en-US" altLang="ja-JP" sz="2800" kern="100" dirty="0"/>
          </a:p>
          <a:p>
            <a:pPr algn="just">
              <a:spcAft>
                <a:spcPts val="0"/>
              </a:spcAft>
            </a:pPr>
            <a:r>
              <a:rPr lang="ja-JP" altLang="en-US" sz="2800" kern="100" dirty="0"/>
              <a:t> （ｱ） 化学と物質</a:t>
            </a:r>
            <a:endParaRPr lang="en-US" altLang="ja-JP" sz="2800" kern="100" dirty="0"/>
          </a:p>
          <a:p>
            <a:endParaRPr lang="ja-JP" altLang="en-US" sz="2800" dirty="0"/>
          </a:p>
        </p:txBody>
      </p:sp>
      <p:sp>
        <p:nvSpPr>
          <p:cNvPr id="4" name="正方形/長方形 3"/>
          <p:cNvSpPr/>
          <p:nvPr/>
        </p:nvSpPr>
        <p:spPr>
          <a:xfrm>
            <a:off x="493789" y="2682612"/>
            <a:ext cx="8657883" cy="461665"/>
          </a:xfrm>
          <a:prstGeom prst="rect">
            <a:avLst/>
          </a:prstGeom>
        </p:spPr>
        <p:txBody>
          <a:bodyPr wrap="square">
            <a:spAutoFit/>
          </a:bodyPr>
          <a:lstStyle/>
          <a:p>
            <a:r>
              <a:rPr lang="ja-JP" altLang="en-US" sz="2400" dirty="0"/>
              <a:t>物質を構成する原子の種類を元素という</a:t>
            </a:r>
            <a:endParaRPr lang="en-US" altLang="ja-JP" sz="2400" dirty="0"/>
          </a:p>
        </p:txBody>
      </p:sp>
      <p:sp>
        <p:nvSpPr>
          <p:cNvPr id="5" name="正方形/長方形 4"/>
          <p:cNvSpPr/>
          <p:nvPr/>
        </p:nvSpPr>
        <p:spPr>
          <a:xfrm>
            <a:off x="493789" y="2090827"/>
            <a:ext cx="2677336" cy="461665"/>
          </a:xfrm>
          <a:prstGeom prst="rect">
            <a:avLst/>
          </a:prstGeom>
        </p:spPr>
        <p:txBody>
          <a:bodyPr wrap="none">
            <a:spAutoFit/>
          </a:bodyPr>
          <a:lstStyle/>
          <a:p>
            <a:r>
              <a:rPr lang="ja-JP" altLang="en-US" sz="2400" dirty="0"/>
              <a:t>　</a:t>
            </a:r>
            <a:r>
              <a:rPr lang="ja-JP" altLang="en-US" sz="2400" kern="100" dirty="0">
                <a:latin typeface="+mn-ea"/>
                <a:cs typeface="Times New Roman" panose="02020603050405020304" pitchFamily="18" charset="0"/>
              </a:rPr>
              <a:t>㋒　単体と化合物</a:t>
            </a:r>
            <a:endParaRPr lang="ja-JP" altLang="en-US" sz="2400" dirty="0"/>
          </a:p>
        </p:txBody>
      </p:sp>
    </p:spTree>
    <p:extLst>
      <p:ext uri="{BB962C8B-B14F-4D97-AF65-F5344CB8AC3E}">
        <p14:creationId xmlns:p14="http://schemas.microsoft.com/office/powerpoint/2010/main" val="50301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この資料の活用例</a:t>
            </a:r>
          </a:p>
        </p:txBody>
      </p:sp>
      <p:sp>
        <p:nvSpPr>
          <p:cNvPr id="3" name="コンテンツ プレースホルダー 2"/>
          <p:cNvSpPr>
            <a:spLocks noGrp="1"/>
          </p:cNvSpPr>
          <p:nvPr>
            <p:ph idx="1"/>
          </p:nvPr>
        </p:nvSpPr>
        <p:spPr>
          <a:xfrm>
            <a:off x="660399" y="2160590"/>
            <a:ext cx="7940262" cy="3880773"/>
          </a:xfrm>
        </p:spPr>
        <p:txBody>
          <a:bodyPr/>
          <a:lstStyle/>
          <a:p>
            <a:pPr marL="0" indent="0">
              <a:buNone/>
            </a:pPr>
            <a:r>
              <a:rPr lang="ja-JP" altLang="en-US" dirty="0"/>
              <a:t>同素体（性質の異なる単体）を持つ元素として教科書に記載がある炭素、硫黄、リン、酸素のうち、酸素の同素体である「酸素とオゾン」に関連して、オゾンについて紹介する。</a:t>
            </a:r>
            <a:endParaRPr kumimoji="1" lang="ja-JP" altLang="en-US" dirty="0"/>
          </a:p>
        </p:txBody>
      </p:sp>
    </p:spTree>
    <p:extLst>
      <p:ext uri="{BB962C8B-B14F-4D97-AF65-F5344CB8AC3E}">
        <p14:creationId xmlns:p14="http://schemas.microsoft.com/office/powerpoint/2010/main" val="1911315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60533" y="99539"/>
            <a:ext cx="2558714" cy="523220"/>
          </a:xfrm>
          <a:prstGeom prst="rect">
            <a:avLst/>
          </a:prstGeom>
        </p:spPr>
        <p:txBody>
          <a:bodyPr wrap="none">
            <a:spAutoFit/>
          </a:bodyPr>
          <a:lstStyle/>
          <a:p>
            <a:r>
              <a:rPr lang="ja-JP" altLang="en-US" sz="2800" dirty="0"/>
              <a:t>１</a:t>
            </a:r>
            <a:r>
              <a:rPr lang="en-US" altLang="ja-JP" sz="2800" dirty="0"/>
              <a:t>. </a:t>
            </a:r>
            <a:r>
              <a:rPr lang="ja-JP" altLang="en-US" sz="2800" dirty="0"/>
              <a:t>酸素とオゾン</a:t>
            </a:r>
          </a:p>
        </p:txBody>
      </p:sp>
      <p:sp>
        <p:nvSpPr>
          <p:cNvPr id="5" name="正方形/長方形 4"/>
          <p:cNvSpPr/>
          <p:nvPr/>
        </p:nvSpPr>
        <p:spPr>
          <a:xfrm>
            <a:off x="260533" y="786852"/>
            <a:ext cx="9387050" cy="3416320"/>
          </a:xfrm>
          <a:prstGeom prst="rect">
            <a:avLst/>
          </a:prstGeom>
        </p:spPr>
        <p:txBody>
          <a:bodyPr wrap="square">
            <a:spAutoFit/>
          </a:bodyPr>
          <a:lstStyle/>
          <a:p>
            <a:r>
              <a:rPr lang="ja-JP" altLang="en-US" sz="2400" dirty="0"/>
              <a:t>酸素は酸素原子</a:t>
            </a:r>
            <a:r>
              <a:rPr lang="en-US" altLang="ja-JP" sz="2400" dirty="0"/>
              <a:t>2</a:t>
            </a:r>
            <a:r>
              <a:rPr lang="ja-JP" altLang="en-US" sz="2400" dirty="0"/>
              <a:t>つからなる無色無臭の気体です。</a:t>
            </a:r>
            <a:endParaRPr lang="en-US" altLang="ja-JP" sz="2400" dirty="0"/>
          </a:p>
          <a:p>
            <a:r>
              <a:rPr lang="ja-JP" altLang="en-US" sz="2400" dirty="0"/>
              <a:t>空気中には体積で約</a:t>
            </a:r>
            <a:r>
              <a:rPr lang="en-US" altLang="ja-JP" sz="2400" dirty="0"/>
              <a:t>21</a:t>
            </a:r>
            <a:r>
              <a:rPr lang="ja-JP" altLang="en-US" sz="2400" dirty="0"/>
              <a:t>パーセント含まれ、生物の呼吸や燃料の燃焼に不可欠な物質です。﻿</a:t>
            </a:r>
            <a:endParaRPr lang="en-US" altLang="ja-JP" sz="2400" dirty="0"/>
          </a:p>
          <a:p>
            <a:r>
              <a:rPr lang="ja-JP" altLang="en-US" sz="2400" dirty="0"/>
              <a:t>オゾンは、</a:t>
            </a:r>
            <a:r>
              <a:rPr lang="en-US" altLang="ja-JP" sz="2400" dirty="0"/>
              <a:t>3</a:t>
            </a:r>
            <a:r>
              <a:rPr lang="ja-JP" altLang="en-US" sz="2400" dirty="0"/>
              <a:t>つの酸素原子からなる酸素の同素体です。</a:t>
            </a:r>
            <a:endParaRPr lang="en-US" altLang="ja-JP" sz="2400" dirty="0"/>
          </a:p>
          <a:p>
            <a:r>
              <a:rPr lang="ja-JP" altLang="en-US" sz="2400" dirty="0"/>
              <a:t>腐食性が高く、生臭く特徴的な刺激臭を持つ有毒な気体です</a:t>
            </a:r>
            <a:r>
              <a:rPr lang="ja-JP" altLang="en-US" sz="2400" dirty="0" smtClean="0"/>
              <a:t>。</a:t>
            </a:r>
            <a:endParaRPr lang="en-US" altLang="ja-JP" sz="2400" dirty="0" smtClean="0"/>
          </a:p>
          <a:p>
            <a:r>
              <a:rPr lang="ja-JP" altLang="en-US" sz="2400" dirty="0" smtClean="0"/>
              <a:t>十分な管理下で</a:t>
            </a:r>
            <a:r>
              <a:rPr lang="ja-JP" altLang="ja-JP" sz="2400" dirty="0" smtClean="0"/>
              <a:t>殺菌や滅菌</a:t>
            </a:r>
            <a:r>
              <a:rPr lang="ja-JP" altLang="en-US" sz="2400" dirty="0"/>
              <a:t>の目的で使われますが</a:t>
            </a:r>
            <a:r>
              <a:rPr lang="ja-JP" altLang="en-US" sz="2400" dirty="0" smtClean="0"/>
              <a:t>、生活環境での大気中のオゾン</a:t>
            </a:r>
            <a:r>
              <a:rPr lang="ja-JP" altLang="en-US" sz="2400" dirty="0"/>
              <a:t>は光化学</a:t>
            </a:r>
            <a:r>
              <a:rPr lang="ja-JP" altLang="en-US" sz="2400" dirty="0" smtClean="0"/>
              <a:t>オキシダントの成分として大気汚染物質とされています。</a:t>
            </a:r>
            <a:endParaRPr lang="ja-JP" altLang="en-US" sz="2400" dirty="0"/>
          </a:p>
          <a:p>
            <a:endParaRPr lang="en-US" altLang="ja-JP" sz="2400" dirty="0"/>
          </a:p>
        </p:txBody>
      </p:sp>
      <p:pic>
        <p:nvPicPr>
          <p:cNvPr id="4" name="図 3"/>
          <p:cNvPicPr>
            <a:picLocks noChangeAspect="1"/>
          </p:cNvPicPr>
          <p:nvPr/>
        </p:nvPicPr>
        <p:blipFill>
          <a:blip r:embed="rId2"/>
          <a:stretch>
            <a:fillRect/>
          </a:stretch>
        </p:blipFill>
        <p:spPr>
          <a:xfrm>
            <a:off x="1531313" y="4111490"/>
            <a:ext cx="2114916" cy="1316834"/>
          </a:xfrm>
          <a:prstGeom prst="rect">
            <a:avLst/>
          </a:prstGeom>
        </p:spPr>
      </p:pic>
      <p:pic>
        <p:nvPicPr>
          <p:cNvPr id="7" name="図 6"/>
          <p:cNvPicPr>
            <a:picLocks noChangeAspect="1"/>
          </p:cNvPicPr>
          <p:nvPr/>
        </p:nvPicPr>
        <p:blipFill>
          <a:blip r:embed="rId3"/>
          <a:stretch>
            <a:fillRect/>
          </a:stretch>
        </p:blipFill>
        <p:spPr>
          <a:xfrm>
            <a:off x="5974898" y="3796817"/>
            <a:ext cx="2788459" cy="1795599"/>
          </a:xfrm>
          <a:prstGeom prst="rect">
            <a:avLst/>
          </a:prstGeom>
        </p:spPr>
      </p:pic>
      <p:sp>
        <p:nvSpPr>
          <p:cNvPr id="8" name="正方形/長方形 7"/>
          <p:cNvSpPr/>
          <p:nvPr/>
        </p:nvSpPr>
        <p:spPr>
          <a:xfrm>
            <a:off x="2197027" y="5592416"/>
            <a:ext cx="880305" cy="1138773"/>
          </a:xfrm>
          <a:prstGeom prst="rect">
            <a:avLst/>
          </a:prstGeom>
        </p:spPr>
        <p:txBody>
          <a:bodyPr wrap="square">
            <a:spAutoFit/>
          </a:bodyPr>
          <a:lstStyle/>
          <a:p>
            <a:r>
              <a:rPr lang="ja-JP" altLang="en-US" sz="2400" dirty="0"/>
              <a:t>酸素</a:t>
            </a:r>
            <a:endParaRPr lang="en-US" altLang="ja-JP" sz="2400" dirty="0"/>
          </a:p>
          <a:p>
            <a:pPr algn="ctr"/>
            <a:r>
              <a:rPr lang="en-US" altLang="ja-JP" sz="4400" dirty="0"/>
              <a:t>O</a:t>
            </a:r>
            <a:r>
              <a:rPr lang="en-US" altLang="ja-JP" sz="4400" baseline="-25000" dirty="0"/>
              <a:t>2</a:t>
            </a:r>
          </a:p>
        </p:txBody>
      </p:sp>
      <p:sp>
        <p:nvSpPr>
          <p:cNvPr id="9" name="正方形/長方形 8"/>
          <p:cNvSpPr/>
          <p:nvPr/>
        </p:nvSpPr>
        <p:spPr>
          <a:xfrm>
            <a:off x="6891130" y="5592417"/>
            <a:ext cx="1157095" cy="1138773"/>
          </a:xfrm>
          <a:prstGeom prst="rect">
            <a:avLst/>
          </a:prstGeom>
        </p:spPr>
        <p:txBody>
          <a:bodyPr wrap="square">
            <a:spAutoFit/>
          </a:bodyPr>
          <a:lstStyle/>
          <a:p>
            <a:r>
              <a:rPr lang="ja-JP" altLang="en-US" sz="2400" dirty="0"/>
              <a:t>オゾン</a:t>
            </a:r>
            <a:endParaRPr lang="en-US" altLang="ja-JP" sz="2400" dirty="0"/>
          </a:p>
          <a:p>
            <a:pPr algn="ctr"/>
            <a:r>
              <a:rPr lang="en-US" altLang="ja-JP" sz="4400" dirty="0"/>
              <a:t>O</a:t>
            </a:r>
            <a:r>
              <a:rPr lang="en-US" altLang="ja-JP" sz="4400" baseline="-25000" dirty="0"/>
              <a:t>3</a:t>
            </a:r>
          </a:p>
        </p:txBody>
      </p:sp>
    </p:spTree>
    <p:extLst>
      <p:ext uri="{BB962C8B-B14F-4D97-AF65-F5344CB8AC3E}">
        <p14:creationId xmlns:p14="http://schemas.microsoft.com/office/powerpoint/2010/main" val="2193915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txBox="1">
            <a:spLocks/>
          </p:cNvSpPr>
          <p:nvPr/>
        </p:nvSpPr>
        <p:spPr>
          <a:xfrm>
            <a:off x="713408" y="1776277"/>
            <a:ext cx="7940262" cy="3880773"/>
          </a:xfrm>
          <a:prstGeom prst="rect">
            <a:avLst/>
          </a:prstGeom>
        </p:spPr>
        <p:txBody>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0" indent="0">
              <a:buFont typeface="Arial" panose="020B0604020202020204" pitchFamily="34" charset="0"/>
              <a:buNone/>
            </a:pPr>
            <a:endParaRPr lang="ja-JP" altLang="en-US" dirty="0"/>
          </a:p>
        </p:txBody>
      </p:sp>
      <p:sp>
        <p:nvSpPr>
          <p:cNvPr id="3" name="正方形/長方形 2"/>
          <p:cNvSpPr/>
          <p:nvPr/>
        </p:nvSpPr>
        <p:spPr>
          <a:xfrm>
            <a:off x="488121" y="249343"/>
            <a:ext cx="3001143" cy="523220"/>
          </a:xfrm>
          <a:prstGeom prst="rect">
            <a:avLst/>
          </a:prstGeom>
        </p:spPr>
        <p:txBody>
          <a:bodyPr wrap="none">
            <a:spAutoFit/>
          </a:bodyPr>
          <a:lstStyle/>
          <a:p>
            <a:r>
              <a:rPr lang="ja-JP" altLang="en-US" sz="2800" dirty="0"/>
              <a:t>２</a:t>
            </a:r>
            <a:r>
              <a:rPr lang="en-US" altLang="ja-JP" sz="2800" dirty="0"/>
              <a:t>.</a:t>
            </a:r>
            <a:r>
              <a:rPr lang="ja-JP" altLang="en-US" sz="2800" dirty="0"/>
              <a:t> 大気中のオゾン</a:t>
            </a:r>
          </a:p>
        </p:txBody>
      </p:sp>
      <p:sp>
        <p:nvSpPr>
          <p:cNvPr id="5" name="正方形/長方形 4"/>
          <p:cNvSpPr/>
          <p:nvPr/>
        </p:nvSpPr>
        <p:spPr>
          <a:xfrm>
            <a:off x="260533" y="983510"/>
            <a:ext cx="4921067" cy="4893647"/>
          </a:xfrm>
          <a:prstGeom prst="rect">
            <a:avLst/>
          </a:prstGeom>
        </p:spPr>
        <p:txBody>
          <a:bodyPr wrap="square">
            <a:spAutoFit/>
          </a:bodyPr>
          <a:lstStyle/>
          <a:p>
            <a:r>
              <a:rPr lang="ja-JP" altLang="en-US" sz="2400" dirty="0"/>
              <a:t>オゾンは、地球の大気中にとても低い濃度で存在しています。</a:t>
            </a:r>
            <a:endParaRPr lang="en-US" altLang="ja-JP" sz="2400" dirty="0"/>
          </a:p>
          <a:p>
            <a:endParaRPr lang="en-US" altLang="ja-JP" sz="2400" dirty="0"/>
          </a:p>
          <a:p>
            <a:r>
              <a:rPr lang="ja-JP" altLang="en-US" sz="2400" dirty="0"/>
              <a:t>成層圏には、オゾン濃度が高いオゾン層が存在し、宇宙からの紫外線を防ぐ働きをしています。</a:t>
            </a:r>
            <a:r>
              <a:rPr lang="en-US" altLang="ja-JP" sz="2400" dirty="0"/>
              <a:t>(good ozone)</a:t>
            </a:r>
          </a:p>
          <a:p>
            <a:endParaRPr lang="en-US" altLang="ja-JP" sz="2400" dirty="0"/>
          </a:p>
          <a:p>
            <a:r>
              <a:rPr lang="ja-JP" altLang="en-US" sz="2400" dirty="0"/>
              <a:t>対流圏の地表に近い私たちが生活する環境では大気汚染によるオゾンの増加が問題となっています。</a:t>
            </a:r>
            <a:r>
              <a:rPr lang="en-US" altLang="ja-JP" sz="2400" dirty="0"/>
              <a:t>( bad ozone)</a:t>
            </a:r>
          </a:p>
          <a:p>
            <a:endParaRPr lang="en-US" altLang="ja-JP" sz="2400" dirty="0"/>
          </a:p>
          <a:p>
            <a:endParaRPr lang="en-US" altLang="ja-JP" sz="2400" dirty="0"/>
          </a:p>
        </p:txBody>
      </p:sp>
      <p:pic>
        <p:nvPicPr>
          <p:cNvPr id="6" name="図 5"/>
          <p:cNvPicPr>
            <a:picLocks noChangeAspect="1"/>
          </p:cNvPicPr>
          <p:nvPr/>
        </p:nvPicPr>
        <p:blipFill>
          <a:blip r:embed="rId2"/>
          <a:stretch>
            <a:fillRect/>
          </a:stretch>
        </p:blipFill>
        <p:spPr>
          <a:xfrm>
            <a:off x="5181600" y="699979"/>
            <a:ext cx="4527067" cy="5460707"/>
          </a:xfrm>
          <a:prstGeom prst="rect">
            <a:avLst/>
          </a:prstGeom>
        </p:spPr>
      </p:pic>
    </p:spTree>
    <p:extLst>
      <p:ext uri="{BB962C8B-B14F-4D97-AF65-F5344CB8AC3E}">
        <p14:creationId xmlns:p14="http://schemas.microsoft.com/office/powerpoint/2010/main" val="1516491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88121" y="249343"/>
            <a:ext cx="4156907" cy="523220"/>
          </a:xfrm>
          <a:prstGeom prst="rect">
            <a:avLst/>
          </a:prstGeom>
        </p:spPr>
        <p:txBody>
          <a:bodyPr wrap="none">
            <a:spAutoFit/>
          </a:bodyPr>
          <a:lstStyle/>
          <a:p>
            <a:r>
              <a:rPr lang="ja-JP" altLang="en-US" sz="2800" dirty="0"/>
              <a:t>？</a:t>
            </a:r>
            <a:r>
              <a:rPr lang="ja-JP" altLang="en-US" sz="2800" dirty="0" smtClean="0"/>
              <a:t>大気と</a:t>
            </a:r>
            <a:r>
              <a:rPr lang="ja-JP" altLang="en-US" sz="2800" dirty="0"/>
              <a:t>空気</a:t>
            </a:r>
            <a:r>
              <a:rPr lang="ja-JP" altLang="en-US" sz="2800" dirty="0" smtClean="0"/>
              <a:t>はどう違う？</a:t>
            </a:r>
            <a:endParaRPr lang="ja-JP" altLang="en-US" sz="2800" dirty="0"/>
          </a:p>
        </p:txBody>
      </p:sp>
      <p:sp>
        <p:nvSpPr>
          <p:cNvPr id="3" name="正方形/長方形 2"/>
          <p:cNvSpPr/>
          <p:nvPr/>
        </p:nvSpPr>
        <p:spPr>
          <a:xfrm>
            <a:off x="260533" y="983510"/>
            <a:ext cx="9241276" cy="3416320"/>
          </a:xfrm>
          <a:prstGeom prst="rect">
            <a:avLst/>
          </a:prstGeom>
        </p:spPr>
        <p:txBody>
          <a:bodyPr wrap="square">
            <a:spAutoFit/>
          </a:bodyPr>
          <a:lstStyle/>
          <a:p>
            <a:r>
              <a:rPr lang="ja-JP" altLang="en-US" sz="2400" dirty="0"/>
              <a:t>地球の大気</a:t>
            </a:r>
            <a:r>
              <a:rPr lang="ja-JP" altLang="en-US" sz="2400" dirty="0" smtClean="0"/>
              <a:t>（</a:t>
            </a:r>
            <a:r>
              <a:rPr lang="en-US" altLang="ja-JP" sz="2400" dirty="0" smtClean="0"/>
              <a:t>atmosphere</a:t>
            </a:r>
            <a:r>
              <a:rPr lang="ja-JP" altLang="en-US" sz="2400" dirty="0" smtClean="0"/>
              <a:t>）</a:t>
            </a:r>
            <a:r>
              <a:rPr lang="ja-JP" altLang="en-US" sz="2400" dirty="0"/>
              <a:t>とは、地球の表面を層状に覆っている気体の</a:t>
            </a:r>
            <a:r>
              <a:rPr lang="ja-JP" altLang="en-US" sz="2400" dirty="0" smtClean="0"/>
              <a:t>こと</a:t>
            </a:r>
            <a:r>
              <a:rPr lang="ja-JP" altLang="en-US" sz="2400" dirty="0"/>
              <a:t>で</a:t>
            </a:r>
            <a:r>
              <a:rPr lang="ja-JP" altLang="en-US" sz="2400" dirty="0" smtClean="0"/>
              <a:t>、地球</a:t>
            </a:r>
            <a:r>
              <a:rPr lang="ja-JP" altLang="en-US" sz="2400" dirty="0"/>
              <a:t>を取り巻いて宇宙との境目までを指します</a:t>
            </a:r>
            <a:r>
              <a:rPr lang="ja-JP" altLang="en-US" sz="2400" dirty="0" smtClean="0"/>
              <a:t>。（一般的</a:t>
            </a:r>
            <a:r>
              <a:rPr lang="ja-JP" altLang="en-US" sz="2400" dirty="0"/>
              <a:t>には、大気がほとんど無くなる高度</a:t>
            </a:r>
            <a:r>
              <a:rPr lang="en-US" altLang="ja-JP" sz="2400" dirty="0" smtClean="0"/>
              <a:t>100km</a:t>
            </a:r>
            <a:r>
              <a:rPr lang="ja-JP" altLang="en-US" sz="2400" dirty="0" smtClean="0"/>
              <a:t>まで）</a:t>
            </a:r>
            <a:endParaRPr lang="en-US" altLang="ja-JP" sz="2400" dirty="0" smtClean="0"/>
          </a:p>
          <a:p>
            <a:endParaRPr lang="en-US" altLang="ja-JP" sz="2400" dirty="0" smtClean="0"/>
          </a:p>
          <a:p>
            <a:r>
              <a:rPr lang="ja-JP" altLang="en-US" sz="2400" dirty="0" smtClean="0"/>
              <a:t>空気（</a:t>
            </a:r>
            <a:r>
              <a:rPr lang="en-US" altLang="ja-JP" sz="2400" dirty="0" smtClean="0"/>
              <a:t>air</a:t>
            </a:r>
            <a:r>
              <a:rPr lang="ja-JP" altLang="en-US" sz="2400" dirty="0" smtClean="0"/>
              <a:t>）は対流圏のうち、人</a:t>
            </a:r>
            <a:r>
              <a:rPr lang="ja-JP" altLang="en-US" sz="2400" dirty="0"/>
              <a:t>が住んで呼吸できる高さまでの大気の</a:t>
            </a:r>
            <a:r>
              <a:rPr lang="ja-JP" altLang="en-US" sz="2400" dirty="0" smtClean="0"/>
              <a:t>ことです。</a:t>
            </a:r>
            <a:endParaRPr lang="ja-JP" altLang="en-US" sz="2400" dirty="0"/>
          </a:p>
          <a:p>
            <a:r>
              <a:rPr lang="ja-JP" altLang="en-US" sz="2400" dirty="0"/>
              <a:t/>
            </a:r>
            <a:br>
              <a:rPr lang="ja-JP" altLang="en-US" sz="2400" dirty="0"/>
            </a:br>
            <a:endParaRPr lang="en-US" altLang="ja-JP" sz="2400" dirty="0"/>
          </a:p>
          <a:p>
            <a:endParaRPr lang="en-US" altLang="ja-JP" sz="2400" dirty="0" smtClean="0"/>
          </a:p>
        </p:txBody>
      </p:sp>
    </p:spTree>
    <p:extLst>
      <p:ext uri="{BB962C8B-B14F-4D97-AF65-F5344CB8AC3E}">
        <p14:creationId xmlns:p14="http://schemas.microsoft.com/office/powerpoint/2010/main" val="2456627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txBox="1">
            <a:spLocks/>
          </p:cNvSpPr>
          <p:nvPr/>
        </p:nvSpPr>
        <p:spPr>
          <a:xfrm>
            <a:off x="713408" y="1776277"/>
            <a:ext cx="7940262" cy="3880773"/>
          </a:xfrm>
          <a:prstGeom prst="rect">
            <a:avLst/>
          </a:prstGeom>
        </p:spPr>
        <p:txBody>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0" indent="0">
              <a:buFont typeface="Arial" panose="020B0604020202020204" pitchFamily="34" charset="0"/>
              <a:buNone/>
            </a:pPr>
            <a:endParaRPr lang="ja-JP" altLang="en-US" dirty="0"/>
          </a:p>
        </p:txBody>
      </p:sp>
      <p:sp>
        <p:nvSpPr>
          <p:cNvPr id="3" name="正方形/長方形 2"/>
          <p:cNvSpPr/>
          <p:nvPr/>
        </p:nvSpPr>
        <p:spPr>
          <a:xfrm>
            <a:off x="488121" y="249343"/>
            <a:ext cx="7782900" cy="523220"/>
          </a:xfrm>
          <a:prstGeom prst="rect">
            <a:avLst/>
          </a:prstGeom>
        </p:spPr>
        <p:txBody>
          <a:bodyPr wrap="none">
            <a:spAutoFit/>
          </a:bodyPr>
          <a:lstStyle/>
          <a:p>
            <a:r>
              <a:rPr lang="ja-JP" altLang="en-US" sz="2800" dirty="0"/>
              <a:t>３</a:t>
            </a:r>
            <a:r>
              <a:rPr lang="en-US" altLang="ja-JP" sz="2800" dirty="0"/>
              <a:t>. </a:t>
            </a:r>
            <a:r>
              <a:rPr lang="ja-JP" altLang="en-US" sz="2800" dirty="0"/>
              <a:t>成層圏オゾンは宇宙からの紫外線を防いでいる</a:t>
            </a:r>
          </a:p>
        </p:txBody>
      </p:sp>
      <p:sp>
        <p:nvSpPr>
          <p:cNvPr id="5" name="正方形/長方形 4"/>
          <p:cNvSpPr/>
          <p:nvPr/>
        </p:nvSpPr>
        <p:spPr>
          <a:xfrm>
            <a:off x="260532" y="983510"/>
            <a:ext cx="9302567" cy="1938992"/>
          </a:xfrm>
          <a:prstGeom prst="rect">
            <a:avLst/>
          </a:prstGeom>
        </p:spPr>
        <p:txBody>
          <a:bodyPr wrap="square">
            <a:spAutoFit/>
          </a:bodyPr>
          <a:lstStyle/>
          <a:p>
            <a:r>
              <a:rPr lang="ja-JP" altLang="en-US" sz="2000" dirty="0"/>
              <a:t>太陽は、地球上に光と熱を届け、生命を育んでいます。しかし、太陽光には有害な紫外線が含まれています。</a:t>
            </a:r>
            <a:r>
              <a:rPr lang="en-US" altLang="ja-JP" sz="2000" dirty="0"/>
              <a:t>40</a:t>
            </a:r>
            <a:r>
              <a:rPr lang="ja-JP" altLang="en-US" sz="2000" dirty="0"/>
              <a:t>億年前から数十億年間、酸素を発生する光合成生物が出現する以前は大気中にオゾン層が存在せず、陸上は生物にとって危険な場所でした。オゾン層が紫外線を防ぐことで生物は陸上で繁栄するようになりました。</a:t>
            </a:r>
            <a:endParaRPr lang="en-US" altLang="ja-JP" sz="2000" dirty="0"/>
          </a:p>
          <a:p>
            <a:r>
              <a:rPr lang="ja-JP" altLang="en-US" sz="2000" dirty="0"/>
              <a:t>ところが、</a:t>
            </a:r>
            <a:r>
              <a:rPr lang="en-US" altLang="ja-JP" sz="2000" dirty="0"/>
              <a:t>20</a:t>
            </a:r>
            <a:r>
              <a:rPr lang="ja-JP" altLang="en-US" sz="2000" dirty="0"/>
              <a:t>世紀になってフロンなどの化学物質によってオゾン層が破壊されていることが確認されました。</a:t>
            </a:r>
            <a:endParaRPr lang="en-US" altLang="ja-JP" sz="2000" dirty="0"/>
          </a:p>
        </p:txBody>
      </p:sp>
      <p:pic>
        <p:nvPicPr>
          <p:cNvPr id="4" name="図 3"/>
          <p:cNvPicPr>
            <a:picLocks noChangeAspect="1"/>
          </p:cNvPicPr>
          <p:nvPr/>
        </p:nvPicPr>
        <p:blipFill>
          <a:blip r:embed="rId2"/>
          <a:stretch>
            <a:fillRect/>
          </a:stretch>
        </p:blipFill>
        <p:spPr>
          <a:xfrm>
            <a:off x="1528652" y="2922502"/>
            <a:ext cx="6848696" cy="3724551"/>
          </a:xfrm>
          <a:prstGeom prst="rect">
            <a:avLst/>
          </a:prstGeom>
        </p:spPr>
      </p:pic>
      <p:sp>
        <p:nvSpPr>
          <p:cNvPr id="7" name="正方形/長方形 6"/>
          <p:cNvSpPr/>
          <p:nvPr/>
        </p:nvSpPr>
        <p:spPr>
          <a:xfrm>
            <a:off x="43070" y="6597418"/>
            <a:ext cx="8610600" cy="261610"/>
          </a:xfrm>
          <a:prstGeom prst="rect">
            <a:avLst/>
          </a:prstGeom>
        </p:spPr>
        <p:txBody>
          <a:bodyPr wrap="square">
            <a:spAutoFit/>
          </a:bodyPr>
          <a:lstStyle/>
          <a:p>
            <a:r>
              <a:rPr lang="ja-JP" altLang="en-US" sz="1100" dirty="0"/>
              <a:t>出典：環境省ホームページhttps://www.env.go.jp/earth/ozone/pamph/index.html</a:t>
            </a:r>
          </a:p>
        </p:txBody>
      </p:sp>
      <p:pic>
        <p:nvPicPr>
          <p:cNvPr id="8" name="図 7"/>
          <p:cNvPicPr>
            <a:picLocks noChangeAspect="1"/>
          </p:cNvPicPr>
          <p:nvPr/>
        </p:nvPicPr>
        <p:blipFill>
          <a:blip r:embed="rId3"/>
          <a:stretch>
            <a:fillRect/>
          </a:stretch>
        </p:blipFill>
        <p:spPr>
          <a:xfrm>
            <a:off x="755195" y="4425718"/>
            <a:ext cx="2314575" cy="2171700"/>
          </a:xfrm>
          <a:prstGeom prst="rect">
            <a:avLst/>
          </a:prstGeom>
        </p:spPr>
      </p:pic>
      <p:pic>
        <p:nvPicPr>
          <p:cNvPr id="9" name="図 8"/>
          <p:cNvPicPr>
            <a:picLocks noChangeAspect="1"/>
          </p:cNvPicPr>
          <p:nvPr/>
        </p:nvPicPr>
        <p:blipFill>
          <a:blip r:embed="rId4"/>
          <a:stretch>
            <a:fillRect/>
          </a:stretch>
        </p:blipFill>
        <p:spPr>
          <a:xfrm>
            <a:off x="6736896" y="2862764"/>
            <a:ext cx="2628899" cy="2854025"/>
          </a:xfrm>
          <a:prstGeom prst="rect">
            <a:avLst/>
          </a:prstGeom>
        </p:spPr>
      </p:pic>
    </p:spTree>
    <p:extLst>
      <p:ext uri="{BB962C8B-B14F-4D97-AF65-F5344CB8AC3E}">
        <p14:creationId xmlns:p14="http://schemas.microsoft.com/office/powerpoint/2010/main" val="1341112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txBox="1">
            <a:spLocks/>
          </p:cNvSpPr>
          <p:nvPr/>
        </p:nvSpPr>
        <p:spPr>
          <a:xfrm>
            <a:off x="713408" y="1776277"/>
            <a:ext cx="7940262" cy="3880773"/>
          </a:xfrm>
          <a:prstGeom prst="rect">
            <a:avLst/>
          </a:prstGeom>
        </p:spPr>
        <p:txBody>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0" indent="0">
              <a:buFont typeface="Arial" panose="020B0604020202020204" pitchFamily="34" charset="0"/>
              <a:buNone/>
            </a:pPr>
            <a:endParaRPr lang="ja-JP" altLang="en-US" dirty="0"/>
          </a:p>
        </p:txBody>
      </p:sp>
      <p:sp>
        <p:nvSpPr>
          <p:cNvPr id="3" name="正方形/長方形 2"/>
          <p:cNvSpPr/>
          <p:nvPr/>
        </p:nvSpPr>
        <p:spPr>
          <a:xfrm>
            <a:off x="488121" y="249343"/>
            <a:ext cx="3946914" cy="523220"/>
          </a:xfrm>
          <a:prstGeom prst="rect">
            <a:avLst/>
          </a:prstGeom>
        </p:spPr>
        <p:txBody>
          <a:bodyPr wrap="none">
            <a:spAutoFit/>
          </a:bodyPr>
          <a:lstStyle/>
          <a:p>
            <a:r>
              <a:rPr lang="ja-JP" altLang="en-US" sz="2800" dirty="0"/>
              <a:t>４</a:t>
            </a:r>
            <a:r>
              <a:rPr lang="en-US" altLang="ja-JP" sz="2800" dirty="0" smtClean="0"/>
              <a:t>. </a:t>
            </a:r>
            <a:r>
              <a:rPr lang="ja-JP" altLang="en-US" sz="2800" dirty="0" smtClean="0"/>
              <a:t>消えないオゾンホール</a:t>
            </a:r>
            <a:endParaRPr lang="ja-JP" altLang="en-US" sz="2800" dirty="0"/>
          </a:p>
        </p:txBody>
      </p:sp>
      <p:sp>
        <p:nvSpPr>
          <p:cNvPr id="5" name="正方形/長方形 4"/>
          <p:cNvSpPr/>
          <p:nvPr/>
        </p:nvSpPr>
        <p:spPr>
          <a:xfrm>
            <a:off x="214886" y="980244"/>
            <a:ext cx="4411629" cy="5509200"/>
          </a:xfrm>
          <a:prstGeom prst="rect">
            <a:avLst/>
          </a:prstGeom>
        </p:spPr>
        <p:txBody>
          <a:bodyPr wrap="square">
            <a:spAutoFit/>
          </a:bodyPr>
          <a:lstStyle/>
          <a:p>
            <a:r>
              <a:rPr lang="ja-JP" altLang="en-US" sz="2200" dirty="0"/>
              <a:t>オゾン層の破壊は、南極基地での観測をきっかけに確認されました。南極上空では、オゾン層のオゾン濃度が極めてうすく穴が開いたような状態になっていることから「オゾンホール」と言われています。オゾンホールは、</a:t>
            </a:r>
            <a:r>
              <a:rPr lang="en-US" altLang="ja-JP" sz="2200" dirty="0"/>
              <a:t>1980</a:t>
            </a:r>
            <a:r>
              <a:rPr lang="ja-JP" altLang="en-US" sz="2200" dirty="0"/>
              <a:t>年代から</a:t>
            </a:r>
            <a:r>
              <a:rPr lang="en-US" altLang="ja-JP" sz="2200" dirty="0"/>
              <a:t>1990</a:t>
            </a:r>
            <a:r>
              <a:rPr lang="ja-JP" altLang="en-US" sz="2200" dirty="0"/>
              <a:t>年代に急速に広がりました。オゾン層を破壊するフロンは</a:t>
            </a:r>
            <a:r>
              <a:rPr lang="en-US" altLang="ja-JP" sz="2200" dirty="0"/>
              <a:t>1928</a:t>
            </a:r>
            <a:r>
              <a:rPr lang="ja-JP" altLang="en-US" sz="2200" dirty="0"/>
              <a:t>年に発明されましたが、使いやすいため</a:t>
            </a:r>
            <a:r>
              <a:rPr lang="ja-JP" altLang="en-US" sz="2200" dirty="0" smtClean="0"/>
              <a:t>に冷蔵庫</a:t>
            </a:r>
            <a:r>
              <a:rPr lang="ja-JP" altLang="en-US" sz="2200" dirty="0"/>
              <a:t>、エアコンの冷媒として広く使用されたこととの関連が指摘されました。</a:t>
            </a:r>
            <a:endParaRPr lang="en-US" altLang="ja-JP" sz="2200" dirty="0"/>
          </a:p>
          <a:p>
            <a:r>
              <a:rPr lang="ja-JP" altLang="en-US" sz="2200" dirty="0"/>
              <a:t>特定フロンの生産は</a:t>
            </a:r>
            <a:r>
              <a:rPr lang="en-US" altLang="ja-JP" sz="2200" dirty="0"/>
              <a:t>1995</a:t>
            </a:r>
            <a:r>
              <a:rPr lang="ja-JP" altLang="en-US" sz="2200" dirty="0"/>
              <a:t>年から禁止され</a:t>
            </a:r>
            <a:r>
              <a:rPr lang="en-US" altLang="ja-JP" sz="2200" dirty="0"/>
              <a:t>2009</a:t>
            </a:r>
            <a:r>
              <a:rPr lang="ja-JP" altLang="en-US" sz="2200" dirty="0"/>
              <a:t>年までに全廃されましたが、オゾンの量は現在も少ない状態が続いています。</a:t>
            </a:r>
            <a:endParaRPr lang="en-US" altLang="ja-JP" sz="2200" dirty="0"/>
          </a:p>
        </p:txBody>
      </p:sp>
      <p:sp>
        <p:nvSpPr>
          <p:cNvPr id="7" name="正方形/長方形 6"/>
          <p:cNvSpPr/>
          <p:nvPr/>
        </p:nvSpPr>
        <p:spPr>
          <a:xfrm>
            <a:off x="43070" y="6597418"/>
            <a:ext cx="8610600" cy="261610"/>
          </a:xfrm>
          <a:prstGeom prst="rect">
            <a:avLst/>
          </a:prstGeom>
        </p:spPr>
        <p:txBody>
          <a:bodyPr wrap="square">
            <a:spAutoFit/>
          </a:bodyPr>
          <a:lstStyle/>
          <a:p>
            <a:r>
              <a:rPr lang="ja-JP" altLang="en-US" sz="1100" dirty="0"/>
              <a:t>出典：環境省ホームページhttps://www.env.go.jp/earth/ozone/pamph/index.html</a:t>
            </a:r>
          </a:p>
        </p:txBody>
      </p:sp>
      <p:pic>
        <p:nvPicPr>
          <p:cNvPr id="6" name="図 5"/>
          <p:cNvPicPr>
            <a:picLocks noChangeAspect="1"/>
          </p:cNvPicPr>
          <p:nvPr/>
        </p:nvPicPr>
        <p:blipFill>
          <a:blip r:embed="rId2"/>
          <a:stretch>
            <a:fillRect/>
          </a:stretch>
        </p:blipFill>
        <p:spPr>
          <a:xfrm>
            <a:off x="4953000" y="1626414"/>
            <a:ext cx="4845116" cy="4030636"/>
          </a:xfrm>
          <a:prstGeom prst="rect">
            <a:avLst/>
          </a:prstGeom>
        </p:spPr>
      </p:pic>
      <p:sp>
        <p:nvSpPr>
          <p:cNvPr id="8" name="テキスト ボックス 7"/>
          <p:cNvSpPr txBox="1"/>
          <p:nvPr/>
        </p:nvSpPr>
        <p:spPr>
          <a:xfrm>
            <a:off x="6320118" y="6304778"/>
            <a:ext cx="2763858" cy="369332"/>
          </a:xfrm>
          <a:prstGeom prst="rect">
            <a:avLst/>
          </a:prstGeom>
          <a:noFill/>
        </p:spPr>
        <p:txBody>
          <a:bodyPr wrap="square" rtlCol="0">
            <a:spAutoFit/>
          </a:bodyPr>
          <a:lstStyle/>
          <a:p>
            <a:r>
              <a:rPr kumimoji="1" lang="ja-JP" altLang="en-US" dirty="0"/>
              <a:t>データ提供：気象庁</a:t>
            </a:r>
          </a:p>
        </p:txBody>
      </p:sp>
    </p:spTree>
    <p:extLst>
      <p:ext uri="{BB962C8B-B14F-4D97-AF65-F5344CB8AC3E}">
        <p14:creationId xmlns:p14="http://schemas.microsoft.com/office/powerpoint/2010/main" val="2375656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txBox="1">
            <a:spLocks/>
          </p:cNvSpPr>
          <p:nvPr/>
        </p:nvSpPr>
        <p:spPr>
          <a:xfrm>
            <a:off x="713408" y="1776277"/>
            <a:ext cx="7940262" cy="3880773"/>
          </a:xfrm>
          <a:prstGeom prst="rect">
            <a:avLst/>
          </a:prstGeom>
        </p:spPr>
        <p:txBody>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0" indent="0">
              <a:buFont typeface="Arial" panose="020B0604020202020204" pitchFamily="34" charset="0"/>
              <a:buNone/>
            </a:pPr>
            <a:endParaRPr lang="ja-JP" altLang="en-US" dirty="0"/>
          </a:p>
        </p:txBody>
      </p:sp>
      <p:sp>
        <p:nvSpPr>
          <p:cNvPr id="3" name="正方形/長方形 2"/>
          <p:cNvSpPr/>
          <p:nvPr/>
        </p:nvSpPr>
        <p:spPr>
          <a:xfrm>
            <a:off x="488121" y="249343"/>
            <a:ext cx="8392041" cy="523220"/>
          </a:xfrm>
          <a:prstGeom prst="rect">
            <a:avLst/>
          </a:prstGeom>
        </p:spPr>
        <p:txBody>
          <a:bodyPr wrap="none">
            <a:spAutoFit/>
          </a:bodyPr>
          <a:lstStyle/>
          <a:p>
            <a:r>
              <a:rPr lang="ja-JP" altLang="en-US" sz="2800" dirty="0"/>
              <a:t>５</a:t>
            </a:r>
            <a:r>
              <a:rPr lang="ja-JP" altLang="en-US" sz="2800" dirty="0" smtClean="0"/>
              <a:t>．</a:t>
            </a:r>
            <a:r>
              <a:rPr lang="ja-JP" altLang="en-US" sz="2800" dirty="0"/>
              <a:t>オゾン層破壊のメカニズムと人体、動植物への影響</a:t>
            </a:r>
          </a:p>
        </p:txBody>
      </p:sp>
      <p:sp>
        <p:nvSpPr>
          <p:cNvPr id="5" name="正方形/長方形 4"/>
          <p:cNvSpPr/>
          <p:nvPr/>
        </p:nvSpPr>
        <p:spPr>
          <a:xfrm>
            <a:off x="248561" y="983437"/>
            <a:ext cx="9302567" cy="1323439"/>
          </a:xfrm>
          <a:prstGeom prst="rect">
            <a:avLst/>
          </a:prstGeom>
        </p:spPr>
        <p:txBody>
          <a:bodyPr wrap="square">
            <a:spAutoFit/>
          </a:bodyPr>
          <a:lstStyle/>
          <a:p>
            <a:r>
              <a:rPr lang="ja-JP" altLang="en-US" sz="2000" dirty="0"/>
              <a:t>フロン類は化学的に安定なため、分解されずに成層圏で運ばれます。</a:t>
            </a:r>
            <a:endParaRPr lang="en-US" altLang="ja-JP" sz="2000" dirty="0"/>
          </a:p>
          <a:p>
            <a:r>
              <a:rPr lang="ja-JP" altLang="en-US" sz="2000" dirty="0"/>
              <a:t>そこで太陽からの紫外線を受け、光分解し、反応性が高い塩素原子を放出します。</a:t>
            </a:r>
            <a:endParaRPr lang="en-US" altLang="ja-JP" sz="2000" dirty="0"/>
          </a:p>
          <a:p>
            <a:r>
              <a:rPr lang="ja-JP" altLang="en-US" sz="2000" dirty="0"/>
              <a:t>これがオゾンを分解して酸素と一酸化塩素を生成します。</a:t>
            </a:r>
            <a:endParaRPr lang="en-US" altLang="ja-JP" sz="2000" dirty="0"/>
          </a:p>
          <a:p>
            <a:r>
              <a:rPr lang="ja-JP" altLang="en-US" sz="2000" dirty="0"/>
              <a:t>一酸化塩素は再び塩素原子と酸素に分解され、連鎖的にオゾンを分解していきます。</a:t>
            </a:r>
            <a:endParaRPr lang="en-US" altLang="ja-JP" sz="2000" dirty="0"/>
          </a:p>
        </p:txBody>
      </p:sp>
      <p:grpSp>
        <p:nvGrpSpPr>
          <p:cNvPr id="44" name="グループ化 43"/>
          <p:cNvGrpSpPr/>
          <p:nvPr/>
        </p:nvGrpSpPr>
        <p:grpSpPr>
          <a:xfrm>
            <a:off x="1942170" y="2425181"/>
            <a:ext cx="5175260" cy="2156728"/>
            <a:chOff x="1857357" y="2564181"/>
            <a:chExt cx="5500702" cy="2286747"/>
          </a:xfrm>
        </p:grpSpPr>
        <p:sp>
          <p:nvSpPr>
            <p:cNvPr id="10" name="テキスト ボックス 9"/>
            <p:cNvSpPr txBox="1"/>
            <p:nvPr/>
          </p:nvSpPr>
          <p:spPr>
            <a:xfrm>
              <a:off x="6121403" y="3780476"/>
              <a:ext cx="356188" cy="369332"/>
            </a:xfrm>
            <a:prstGeom prst="rect">
              <a:avLst/>
            </a:prstGeom>
            <a:noFill/>
          </p:spPr>
          <p:txBody>
            <a:bodyPr wrap="none" rtlCol="0">
              <a:spAutoFit/>
            </a:bodyPr>
            <a:lstStyle/>
            <a:p>
              <a:r>
                <a:rPr kumimoji="1" lang="ja-JP" altLang="en-US" b="1" dirty="0"/>
                <a:t>Ｃ</a:t>
              </a:r>
            </a:p>
          </p:txBody>
        </p:sp>
        <p:sp>
          <p:nvSpPr>
            <p:cNvPr id="11" name="テキスト ボックス 10"/>
            <p:cNvSpPr txBox="1"/>
            <p:nvPr/>
          </p:nvSpPr>
          <p:spPr>
            <a:xfrm>
              <a:off x="6134227" y="3411144"/>
              <a:ext cx="330540" cy="369332"/>
            </a:xfrm>
            <a:prstGeom prst="rect">
              <a:avLst/>
            </a:prstGeom>
            <a:noFill/>
          </p:spPr>
          <p:txBody>
            <a:bodyPr wrap="none" rtlCol="0">
              <a:spAutoFit/>
            </a:bodyPr>
            <a:lstStyle/>
            <a:p>
              <a:r>
                <a:rPr lang="ja-JP" altLang="en-US" b="1" dirty="0"/>
                <a:t>Ｆ</a:t>
              </a:r>
              <a:endParaRPr kumimoji="1" lang="ja-JP" altLang="en-US" b="1" dirty="0"/>
            </a:p>
          </p:txBody>
        </p:sp>
        <p:sp>
          <p:nvSpPr>
            <p:cNvPr id="12" name="テキスト ボックス 11"/>
            <p:cNvSpPr txBox="1"/>
            <p:nvPr/>
          </p:nvSpPr>
          <p:spPr>
            <a:xfrm>
              <a:off x="5725847" y="3780476"/>
              <a:ext cx="330540" cy="369332"/>
            </a:xfrm>
            <a:prstGeom prst="rect">
              <a:avLst/>
            </a:prstGeom>
            <a:noFill/>
          </p:spPr>
          <p:txBody>
            <a:bodyPr wrap="none" rtlCol="0">
              <a:spAutoFit/>
            </a:bodyPr>
            <a:lstStyle/>
            <a:p>
              <a:r>
                <a:rPr lang="ja-JP" altLang="en-US" b="1" dirty="0"/>
                <a:t>Ｆ</a:t>
              </a:r>
              <a:endParaRPr kumimoji="1" lang="ja-JP" altLang="en-US" b="1" dirty="0"/>
            </a:p>
          </p:txBody>
        </p:sp>
        <p:sp>
          <p:nvSpPr>
            <p:cNvPr id="13" name="テキスト ボックス 12"/>
            <p:cNvSpPr txBox="1"/>
            <p:nvPr/>
          </p:nvSpPr>
          <p:spPr>
            <a:xfrm>
              <a:off x="6092549" y="4182555"/>
              <a:ext cx="413896" cy="369332"/>
            </a:xfrm>
            <a:prstGeom prst="rect">
              <a:avLst/>
            </a:prstGeom>
            <a:noFill/>
          </p:spPr>
          <p:txBody>
            <a:bodyPr wrap="none" rtlCol="0">
              <a:spAutoFit/>
            </a:bodyPr>
            <a:lstStyle/>
            <a:p>
              <a:r>
                <a:rPr lang="ja-JP" altLang="en-US" b="1" dirty="0"/>
                <a:t>Ｃｌ</a:t>
              </a:r>
              <a:endParaRPr kumimoji="1" lang="ja-JP" altLang="en-US" b="1" dirty="0"/>
            </a:p>
          </p:txBody>
        </p:sp>
        <p:sp>
          <p:nvSpPr>
            <p:cNvPr id="14" name="テキスト ボックス 13"/>
            <p:cNvSpPr txBox="1"/>
            <p:nvPr/>
          </p:nvSpPr>
          <p:spPr>
            <a:xfrm>
              <a:off x="6483746" y="3780476"/>
              <a:ext cx="413896" cy="369332"/>
            </a:xfrm>
            <a:prstGeom prst="rect">
              <a:avLst/>
            </a:prstGeom>
            <a:noFill/>
          </p:spPr>
          <p:txBody>
            <a:bodyPr wrap="none" rtlCol="0">
              <a:spAutoFit/>
            </a:bodyPr>
            <a:lstStyle/>
            <a:p>
              <a:r>
                <a:rPr lang="ja-JP" altLang="en-US" b="1" dirty="0"/>
                <a:t>Ｃｌ</a:t>
              </a:r>
              <a:endParaRPr kumimoji="1" lang="ja-JP" altLang="en-US" b="1" dirty="0"/>
            </a:p>
          </p:txBody>
        </p:sp>
        <p:cxnSp>
          <p:nvCxnSpPr>
            <p:cNvPr id="15" name="直線コネクタ 14"/>
            <p:cNvCxnSpPr/>
            <p:nvPr/>
          </p:nvCxnSpPr>
          <p:spPr>
            <a:xfrm>
              <a:off x="6299497" y="3723320"/>
              <a:ext cx="0" cy="12185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6304858" y="4088879"/>
              <a:ext cx="0" cy="12185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flipH="1" flipV="1">
              <a:off x="6400305" y="3964562"/>
              <a:ext cx="160728" cy="115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flipH="1" flipV="1">
              <a:off x="6013491" y="3956575"/>
              <a:ext cx="160728" cy="115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flipH="1">
              <a:off x="6561033" y="2800988"/>
              <a:ext cx="336609" cy="4953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flipH="1">
              <a:off x="6713433" y="2953388"/>
              <a:ext cx="336609" cy="4953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H="1">
              <a:off x="6874769" y="3094245"/>
              <a:ext cx="336609" cy="4953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6334215" y="2923137"/>
              <a:ext cx="877163" cy="369332"/>
            </a:xfrm>
            <a:prstGeom prst="rect">
              <a:avLst/>
            </a:prstGeom>
            <a:noFill/>
          </p:spPr>
          <p:txBody>
            <a:bodyPr wrap="none" rtlCol="0">
              <a:spAutoFit/>
            </a:bodyPr>
            <a:lstStyle/>
            <a:p>
              <a:r>
                <a:rPr kumimoji="1" lang="ja-JP" altLang="en-US" dirty="0"/>
                <a:t>紫外線</a:t>
              </a:r>
            </a:p>
          </p:txBody>
        </p:sp>
        <p:cxnSp>
          <p:nvCxnSpPr>
            <p:cNvPr id="23" name="直線矢印コネクタ 22"/>
            <p:cNvCxnSpPr/>
            <p:nvPr/>
          </p:nvCxnSpPr>
          <p:spPr>
            <a:xfrm flipH="1" flipV="1">
              <a:off x="5177805" y="3581649"/>
              <a:ext cx="499487" cy="19882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4715354" y="3311730"/>
              <a:ext cx="492443" cy="369332"/>
            </a:xfrm>
            <a:prstGeom prst="rect">
              <a:avLst/>
            </a:prstGeom>
            <a:noFill/>
          </p:spPr>
          <p:txBody>
            <a:bodyPr wrap="none" rtlCol="0">
              <a:spAutoFit/>
            </a:bodyPr>
            <a:lstStyle/>
            <a:p>
              <a:r>
                <a:rPr lang="ja-JP" altLang="en-US" b="1" dirty="0"/>
                <a:t>Ｃｌ</a:t>
              </a:r>
              <a:r>
                <a:rPr lang="ja-JP" altLang="en-US" b="1" baseline="30000" dirty="0"/>
                <a:t>・</a:t>
              </a:r>
              <a:endParaRPr kumimoji="1" lang="ja-JP" altLang="en-US" b="1" baseline="30000" dirty="0"/>
            </a:p>
          </p:txBody>
        </p:sp>
        <p:sp>
          <p:nvSpPr>
            <p:cNvPr id="25" name="テキスト ボックス 24"/>
            <p:cNvSpPr txBox="1"/>
            <p:nvPr/>
          </p:nvSpPr>
          <p:spPr>
            <a:xfrm>
              <a:off x="4961575" y="2564181"/>
              <a:ext cx="449162" cy="369332"/>
            </a:xfrm>
            <a:prstGeom prst="rect">
              <a:avLst/>
            </a:prstGeom>
            <a:noFill/>
          </p:spPr>
          <p:txBody>
            <a:bodyPr wrap="none" rtlCol="0">
              <a:spAutoFit/>
            </a:bodyPr>
            <a:lstStyle/>
            <a:p>
              <a:r>
                <a:rPr lang="ja-JP" altLang="en-US" b="1" dirty="0"/>
                <a:t>Ｏ</a:t>
              </a:r>
              <a:r>
                <a:rPr lang="en-US" altLang="ja-JP" b="1" baseline="-25000" dirty="0"/>
                <a:t>2</a:t>
              </a:r>
              <a:endParaRPr kumimoji="1" lang="ja-JP" altLang="en-US" b="1" baseline="-25000" dirty="0"/>
            </a:p>
          </p:txBody>
        </p:sp>
        <p:cxnSp>
          <p:nvCxnSpPr>
            <p:cNvPr id="26" name="直線矢印コネクタ 25"/>
            <p:cNvCxnSpPr/>
            <p:nvPr/>
          </p:nvCxnSpPr>
          <p:spPr>
            <a:xfrm flipH="1" flipV="1">
              <a:off x="4091535" y="3149112"/>
              <a:ext cx="557749" cy="24457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4248766" y="3766375"/>
              <a:ext cx="449162" cy="369332"/>
            </a:xfrm>
            <a:prstGeom prst="rect">
              <a:avLst/>
            </a:prstGeom>
            <a:noFill/>
          </p:spPr>
          <p:txBody>
            <a:bodyPr wrap="none" rtlCol="0">
              <a:spAutoFit/>
            </a:bodyPr>
            <a:lstStyle/>
            <a:p>
              <a:r>
                <a:rPr lang="ja-JP" altLang="en-US" b="1" dirty="0"/>
                <a:t>Ｏ</a:t>
              </a:r>
              <a:r>
                <a:rPr lang="en-US" altLang="ja-JP" b="1" baseline="-25000" dirty="0"/>
                <a:t>3</a:t>
              </a:r>
              <a:endParaRPr kumimoji="1" lang="ja-JP" altLang="en-US" b="1" baseline="-25000" dirty="0"/>
            </a:p>
          </p:txBody>
        </p:sp>
        <p:cxnSp>
          <p:nvCxnSpPr>
            <p:cNvPr id="28" name="直線矢印コネクタ 27"/>
            <p:cNvCxnSpPr/>
            <p:nvPr/>
          </p:nvCxnSpPr>
          <p:spPr>
            <a:xfrm flipV="1">
              <a:off x="4571730" y="3633981"/>
              <a:ext cx="300951" cy="26478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flipV="1">
              <a:off x="4469269" y="2863068"/>
              <a:ext cx="531754" cy="44866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3525604" y="2939478"/>
              <a:ext cx="601447" cy="369332"/>
            </a:xfrm>
            <a:prstGeom prst="rect">
              <a:avLst/>
            </a:prstGeom>
            <a:noFill/>
          </p:spPr>
          <p:txBody>
            <a:bodyPr wrap="none" rtlCol="0">
              <a:spAutoFit/>
            </a:bodyPr>
            <a:lstStyle/>
            <a:p>
              <a:r>
                <a:rPr lang="ja-JP" altLang="en-US" b="1" dirty="0"/>
                <a:t>ＣｌＯ</a:t>
              </a:r>
              <a:endParaRPr kumimoji="1" lang="ja-JP" altLang="en-US" b="1" dirty="0"/>
            </a:p>
          </p:txBody>
        </p:sp>
        <p:cxnSp>
          <p:nvCxnSpPr>
            <p:cNvPr id="31" name="直線矢印コネクタ 30"/>
            <p:cNvCxnSpPr/>
            <p:nvPr/>
          </p:nvCxnSpPr>
          <p:spPr>
            <a:xfrm flipH="1">
              <a:off x="2701135" y="3139586"/>
              <a:ext cx="799777" cy="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2219879" y="2922614"/>
              <a:ext cx="415498" cy="369332"/>
            </a:xfrm>
            <a:prstGeom prst="rect">
              <a:avLst/>
            </a:prstGeom>
            <a:noFill/>
          </p:spPr>
          <p:txBody>
            <a:bodyPr wrap="none" rtlCol="0">
              <a:spAutoFit/>
            </a:bodyPr>
            <a:lstStyle/>
            <a:p>
              <a:r>
                <a:rPr lang="ja-JP" altLang="en-US" b="1" dirty="0"/>
                <a:t>Ｃｌ</a:t>
              </a:r>
              <a:endParaRPr kumimoji="1" lang="ja-JP" altLang="en-US" b="1" baseline="30000" dirty="0"/>
            </a:p>
          </p:txBody>
        </p:sp>
        <p:sp>
          <p:nvSpPr>
            <p:cNvPr id="33" name="テキスト ボックス 32"/>
            <p:cNvSpPr txBox="1"/>
            <p:nvPr/>
          </p:nvSpPr>
          <p:spPr>
            <a:xfrm>
              <a:off x="2884862" y="3353988"/>
              <a:ext cx="370614" cy="369332"/>
            </a:xfrm>
            <a:prstGeom prst="rect">
              <a:avLst/>
            </a:prstGeom>
            <a:noFill/>
          </p:spPr>
          <p:txBody>
            <a:bodyPr wrap="none" rtlCol="0">
              <a:spAutoFit/>
            </a:bodyPr>
            <a:lstStyle/>
            <a:p>
              <a:r>
                <a:rPr lang="ja-JP" altLang="en-US" b="1" dirty="0"/>
                <a:t>Ｏ</a:t>
              </a:r>
              <a:endParaRPr kumimoji="1" lang="ja-JP" altLang="en-US" b="1" baseline="-25000" dirty="0"/>
            </a:p>
          </p:txBody>
        </p:sp>
        <p:cxnSp>
          <p:nvCxnSpPr>
            <p:cNvPr id="34" name="直線矢印コネクタ 33"/>
            <p:cNvCxnSpPr/>
            <p:nvPr/>
          </p:nvCxnSpPr>
          <p:spPr>
            <a:xfrm flipH="1">
              <a:off x="3136077" y="3159551"/>
              <a:ext cx="237128" cy="33684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5" name="カギ線コネクタ 34"/>
            <p:cNvCxnSpPr>
              <a:stCxn id="32" idx="2"/>
              <a:endCxn id="24" idx="2"/>
            </p:cNvCxnSpPr>
            <p:nvPr/>
          </p:nvCxnSpPr>
          <p:spPr>
            <a:xfrm rot="16200000" flipH="1">
              <a:off x="3500044" y="2219530"/>
              <a:ext cx="389116" cy="2533948"/>
            </a:xfrm>
            <a:prstGeom prst="bentConnector3">
              <a:avLst>
                <a:gd name="adj1" fmla="val 276246"/>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4082127" y="4048141"/>
              <a:ext cx="801823" cy="369332"/>
            </a:xfrm>
            <a:prstGeom prst="rect">
              <a:avLst/>
            </a:prstGeom>
            <a:noFill/>
          </p:spPr>
          <p:txBody>
            <a:bodyPr wrap="none" rtlCol="0">
              <a:spAutoFit/>
            </a:bodyPr>
            <a:lstStyle/>
            <a:p>
              <a:r>
                <a:rPr kumimoji="1" lang="ja-JP" altLang="en-US" dirty="0"/>
                <a:t>オゾン</a:t>
              </a:r>
            </a:p>
          </p:txBody>
        </p:sp>
        <p:sp>
          <p:nvSpPr>
            <p:cNvPr id="37" name="テキスト ボックス 36"/>
            <p:cNvSpPr txBox="1"/>
            <p:nvPr/>
          </p:nvSpPr>
          <p:spPr>
            <a:xfrm>
              <a:off x="4895505" y="2863972"/>
              <a:ext cx="646331" cy="369332"/>
            </a:xfrm>
            <a:prstGeom prst="rect">
              <a:avLst/>
            </a:prstGeom>
            <a:noFill/>
          </p:spPr>
          <p:txBody>
            <a:bodyPr wrap="none" rtlCol="0">
              <a:spAutoFit/>
            </a:bodyPr>
            <a:lstStyle/>
            <a:p>
              <a:r>
                <a:rPr kumimoji="1" lang="ja-JP" altLang="en-US" dirty="0"/>
                <a:t>酸素</a:t>
              </a:r>
            </a:p>
          </p:txBody>
        </p:sp>
        <p:sp>
          <p:nvSpPr>
            <p:cNvPr id="38" name="テキスト ボックス 37"/>
            <p:cNvSpPr txBox="1"/>
            <p:nvPr/>
          </p:nvSpPr>
          <p:spPr>
            <a:xfrm>
              <a:off x="5473056" y="4481596"/>
              <a:ext cx="1885003" cy="369332"/>
            </a:xfrm>
            <a:prstGeom prst="rect">
              <a:avLst/>
            </a:prstGeom>
            <a:noFill/>
          </p:spPr>
          <p:txBody>
            <a:bodyPr wrap="none" rtlCol="0">
              <a:spAutoFit/>
            </a:bodyPr>
            <a:lstStyle/>
            <a:p>
              <a:r>
                <a:rPr lang="ja-JP" altLang="en-US" dirty="0"/>
                <a:t>フロン類（</a:t>
              </a:r>
              <a:r>
                <a:rPr lang="en-US" altLang="ja-JP" dirty="0"/>
                <a:t>CFC-12</a:t>
              </a:r>
              <a:r>
                <a:rPr lang="ja-JP" altLang="en-US" dirty="0"/>
                <a:t>）</a:t>
              </a:r>
              <a:endParaRPr kumimoji="1" lang="ja-JP" altLang="en-US" dirty="0"/>
            </a:p>
          </p:txBody>
        </p:sp>
        <p:sp>
          <p:nvSpPr>
            <p:cNvPr id="39" name="テキスト ボックス 38"/>
            <p:cNvSpPr txBox="1"/>
            <p:nvPr/>
          </p:nvSpPr>
          <p:spPr>
            <a:xfrm>
              <a:off x="3208316" y="2627233"/>
              <a:ext cx="1338828" cy="369332"/>
            </a:xfrm>
            <a:prstGeom prst="rect">
              <a:avLst/>
            </a:prstGeom>
            <a:noFill/>
          </p:spPr>
          <p:txBody>
            <a:bodyPr wrap="none" rtlCol="0">
              <a:spAutoFit/>
            </a:bodyPr>
            <a:lstStyle/>
            <a:p>
              <a:r>
                <a:rPr lang="ja-JP" altLang="en-US" dirty="0"/>
                <a:t>一酸化塩素</a:t>
              </a:r>
              <a:endParaRPr kumimoji="1" lang="ja-JP" altLang="en-US" dirty="0"/>
            </a:p>
          </p:txBody>
        </p:sp>
        <p:sp>
          <p:nvSpPr>
            <p:cNvPr id="40" name="テキスト ボックス 39"/>
            <p:cNvSpPr txBox="1"/>
            <p:nvPr/>
          </p:nvSpPr>
          <p:spPr>
            <a:xfrm>
              <a:off x="1857357" y="2671750"/>
              <a:ext cx="1107996" cy="369332"/>
            </a:xfrm>
            <a:prstGeom prst="rect">
              <a:avLst/>
            </a:prstGeom>
            <a:noFill/>
          </p:spPr>
          <p:txBody>
            <a:bodyPr wrap="none" rtlCol="0">
              <a:spAutoFit/>
            </a:bodyPr>
            <a:lstStyle/>
            <a:p>
              <a:r>
                <a:rPr lang="ja-JP" altLang="en-US" dirty="0"/>
                <a:t>塩素原子</a:t>
              </a:r>
              <a:endParaRPr kumimoji="1" lang="ja-JP" altLang="en-US" dirty="0"/>
            </a:p>
          </p:txBody>
        </p:sp>
      </p:grpSp>
      <p:sp>
        <p:nvSpPr>
          <p:cNvPr id="41" name="正方形/長方形 40"/>
          <p:cNvSpPr/>
          <p:nvPr/>
        </p:nvSpPr>
        <p:spPr>
          <a:xfrm>
            <a:off x="43070" y="6597418"/>
            <a:ext cx="8610600" cy="261610"/>
          </a:xfrm>
          <a:prstGeom prst="rect">
            <a:avLst/>
          </a:prstGeom>
        </p:spPr>
        <p:txBody>
          <a:bodyPr wrap="square">
            <a:spAutoFit/>
          </a:bodyPr>
          <a:lstStyle/>
          <a:p>
            <a:r>
              <a:rPr lang="ja-JP" altLang="en-US" sz="1100" dirty="0"/>
              <a:t>出典：環境省ホームページhttps://www.env.go.jp/earth/ozone/pamph/index.html</a:t>
            </a:r>
          </a:p>
        </p:txBody>
      </p:sp>
      <p:sp>
        <p:nvSpPr>
          <p:cNvPr id="43" name="正方形/長方形 42"/>
          <p:cNvSpPr/>
          <p:nvPr/>
        </p:nvSpPr>
        <p:spPr>
          <a:xfrm>
            <a:off x="183190" y="4696693"/>
            <a:ext cx="4402923" cy="1015663"/>
          </a:xfrm>
          <a:prstGeom prst="rect">
            <a:avLst/>
          </a:prstGeom>
        </p:spPr>
        <p:txBody>
          <a:bodyPr wrap="square">
            <a:spAutoFit/>
          </a:bodyPr>
          <a:lstStyle/>
          <a:p>
            <a:r>
              <a:rPr lang="ja-JP" altLang="en-US" sz="2000" dirty="0"/>
              <a:t>オゾン層の破壊が進んで地上に降り注ぐ紫外線の量が増えると人体や動植物に影響を及ぼすおそれが大きくなります。</a:t>
            </a:r>
            <a:endParaRPr lang="en-US" altLang="ja-JP" sz="2000" dirty="0"/>
          </a:p>
        </p:txBody>
      </p:sp>
      <p:pic>
        <p:nvPicPr>
          <p:cNvPr id="6" name="図 5"/>
          <p:cNvPicPr>
            <a:picLocks noChangeAspect="1"/>
          </p:cNvPicPr>
          <p:nvPr/>
        </p:nvPicPr>
        <p:blipFill>
          <a:blip r:embed="rId2"/>
          <a:stretch>
            <a:fillRect/>
          </a:stretch>
        </p:blipFill>
        <p:spPr>
          <a:xfrm>
            <a:off x="5116331" y="4662375"/>
            <a:ext cx="4554521" cy="1945444"/>
          </a:xfrm>
          <a:prstGeom prst="rect">
            <a:avLst/>
          </a:prstGeom>
        </p:spPr>
      </p:pic>
    </p:spTree>
    <p:extLst>
      <p:ext uri="{BB962C8B-B14F-4D97-AF65-F5344CB8AC3E}">
        <p14:creationId xmlns:p14="http://schemas.microsoft.com/office/powerpoint/2010/main" val="38118670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315</TotalTime>
  <Words>952</Words>
  <Application>Microsoft Office PowerPoint</Application>
  <PresentationFormat>A4 210 x 297 mm</PresentationFormat>
  <Paragraphs>87</Paragraphs>
  <Slides>11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HGPｺﾞｼｯｸE</vt:lpstr>
      <vt:lpstr>ＭＳ Ｐゴシック</vt:lpstr>
      <vt:lpstr>Arial</vt:lpstr>
      <vt:lpstr>Calibri</vt:lpstr>
      <vt:lpstr>Calibri Light</vt:lpstr>
      <vt:lpstr>Times New Roman</vt:lpstr>
      <vt:lpstr>Office テーマ</vt:lpstr>
      <vt:lpstr>10 オゾンの話</vt:lpstr>
      <vt:lpstr>PowerPoint プレゼンテーション</vt:lpstr>
      <vt:lpstr>この資料の活用例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混合物の分離と環境分析</dc:title>
  <dc:creator>森 淳子</dc:creator>
  <cp:lastModifiedBy>森 淳子</cp:lastModifiedBy>
  <cp:revision>53</cp:revision>
  <dcterms:created xsi:type="dcterms:W3CDTF">2023-04-05T04:57:38Z</dcterms:created>
  <dcterms:modified xsi:type="dcterms:W3CDTF">2025-05-12T00:12:30Z</dcterms:modified>
</cp:coreProperties>
</file>