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256" r:id="rId2"/>
    <p:sldId id="266" r:id="rId3"/>
    <p:sldId id="267" r:id="rId4"/>
    <p:sldId id="257" r:id="rId5"/>
    <p:sldId id="268" r:id="rId6"/>
    <p:sldId id="269" r:id="rId7"/>
    <p:sldId id="260" r:id="rId8"/>
    <p:sldId id="261" r:id="rId9"/>
    <p:sldId id="262" r:id="rId10"/>
    <p:sldId id="263" r:id="rId11"/>
    <p:sldId id="264" r:id="rId1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4660"/>
  </p:normalViewPr>
  <p:slideViewPr>
    <p:cSldViewPr snapToGrid="0" showGuides="1">
      <p:cViewPr varScale="1">
        <p:scale>
          <a:sx n="72" d="100"/>
          <a:sy n="72" d="100"/>
        </p:scale>
        <p:origin x="930" y="66"/>
      </p:cViewPr>
      <p:guideLst>
        <p:guide orient="horz" pos="2183"/>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514432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3058285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827736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2559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1860785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607532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F1DEDAF-B729-4FED-9E40-D41A1B6C8EB0}" type="datetimeFigureOut">
              <a:rPr kumimoji="1" lang="ja-JP" altLang="en-US" smtClean="0"/>
              <a:t>2025/5/16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858529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F1DEDAF-B729-4FED-9E40-D41A1B6C8EB0}" type="datetimeFigureOut">
              <a:rPr kumimoji="1" lang="ja-JP" altLang="en-US" smtClean="0"/>
              <a:t>2025/5/16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91724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F1DEDAF-B729-4FED-9E40-D41A1B6C8EB0}" type="datetimeFigureOut">
              <a:rPr kumimoji="1" lang="ja-JP" altLang="en-US" smtClean="0"/>
              <a:t>2025/5/16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4225480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3750976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3535441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4F1DEDAF-B729-4FED-9E40-D41A1B6C8EB0}" type="datetimeFigureOut">
              <a:rPr kumimoji="1" lang="ja-JP" altLang="en-US" smtClean="0"/>
              <a:t>2025/5/16</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446204716"/>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461368" y="2205751"/>
            <a:ext cx="8983264" cy="1646302"/>
          </a:xfrm>
        </p:spPr>
        <p:txBody>
          <a:bodyPr/>
          <a:lstStyle/>
          <a:p>
            <a:r>
              <a:rPr lang="en-US" altLang="ja-JP" dirty="0"/>
              <a:t>09.</a:t>
            </a:r>
            <a:r>
              <a:rPr lang="en-US" altLang="ja-JP" dirty="0" smtClean="0"/>
              <a:t> </a:t>
            </a:r>
            <a:r>
              <a:rPr lang="ja-JP" altLang="en-US" dirty="0"/>
              <a:t>混合物の分離と環境分析</a:t>
            </a:r>
            <a:endParaRPr kumimoji="1" lang="ja-JP" altLang="en-US" dirty="0"/>
          </a:p>
        </p:txBody>
      </p:sp>
    </p:spTree>
    <p:extLst>
      <p:ext uri="{BB962C8B-B14F-4D97-AF65-F5344CB8AC3E}">
        <p14:creationId xmlns:p14="http://schemas.microsoft.com/office/powerpoint/2010/main" val="3520390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スライド番号プレースホルダー 4"/>
          <p:cNvSpPr>
            <a:spLocks noGrp="1"/>
          </p:cNvSpPr>
          <p:nvPr>
            <p:ph type="sldNum" sz="quarter" idx="12"/>
          </p:nvPr>
        </p:nvSpPr>
        <p:spPr>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5D642A37-2C72-4421-8E3E-D5F22C727476}" type="slidenum">
              <a:rPr lang="en-US" altLang="ja-JP" sz="1800">
                <a:solidFill>
                  <a:schemeClr val="bg1"/>
                </a:solidFill>
              </a:rPr>
              <a:pPr>
                <a:spcBef>
                  <a:spcPct val="0"/>
                </a:spcBef>
                <a:buFontTx/>
                <a:buNone/>
              </a:pPr>
              <a:t>10</a:t>
            </a:fld>
            <a:endParaRPr lang="en-US" altLang="ja-JP" sz="1800">
              <a:solidFill>
                <a:schemeClr val="bg1"/>
              </a:solidFill>
            </a:endParaRPr>
          </a:p>
        </p:txBody>
      </p:sp>
      <p:pic>
        <p:nvPicPr>
          <p:cNvPr id="99331" name="Picture 2"/>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39889" y="0"/>
            <a:ext cx="5832475" cy="6858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 name="円/楕円 1"/>
          <p:cNvSpPr/>
          <p:nvPr/>
        </p:nvSpPr>
        <p:spPr>
          <a:xfrm rot="21207337">
            <a:off x="4591051" y="4683126"/>
            <a:ext cx="3097213" cy="792163"/>
          </a:xfrm>
          <a:prstGeom prst="ellipse">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 name="円/楕円 5"/>
          <p:cNvSpPr/>
          <p:nvPr/>
        </p:nvSpPr>
        <p:spPr>
          <a:xfrm rot="21207337">
            <a:off x="1693864" y="3697289"/>
            <a:ext cx="2236787" cy="954087"/>
          </a:xfrm>
          <a:prstGeom prst="ellipse">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角丸四角形 6"/>
          <p:cNvSpPr/>
          <p:nvPr/>
        </p:nvSpPr>
        <p:spPr>
          <a:xfrm>
            <a:off x="7210426" y="3860801"/>
            <a:ext cx="1857375" cy="627063"/>
          </a:xfrm>
          <a:prstGeom prst="roundRect">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dirty="0">
                <a:solidFill>
                  <a:schemeClr val="tx1"/>
                </a:solidFill>
              </a:rPr>
              <a:t>PM2.5</a:t>
            </a:r>
            <a:r>
              <a:rPr lang="ja-JP" altLang="en-US" sz="1400" dirty="0">
                <a:solidFill>
                  <a:schemeClr val="tx1"/>
                </a:solidFill>
              </a:rPr>
              <a:t>微小粒子状物質の成分のひとつ</a:t>
            </a:r>
          </a:p>
        </p:txBody>
      </p:sp>
      <p:sp>
        <p:nvSpPr>
          <p:cNvPr id="8" name="角丸四角形 7"/>
          <p:cNvSpPr/>
          <p:nvPr/>
        </p:nvSpPr>
        <p:spPr>
          <a:xfrm>
            <a:off x="7472364" y="4508501"/>
            <a:ext cx="2052637" cy="627063"/>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rgbClr val="FF0000"/>
                </a:solidFill>
              </a:rPr>
              <a:t>循環器</a:t>
            </a:r>
            <a:r>
              <a:rPr lang="ja-JP" altLang="en-US" sz="1400" dirty="0">
                <a:solidFill>
                  <a:schemeClr val="tx1"/>
                </a:solidFill>
              </a:rPr>
              <a:t>への影響の懸念</a:t>
            </a:r>
          </a:p>
        </p:txBody>
      </p:sp>
      <p:sp>
        <p:nvSpPr>
          <p:cNvPr id="9" name="角丸四角形 8"/>
          <p:cNvSpPr/>
          <p:nvPr/>
        </p:nvSpPr>
        <p:spPr>
          <a:xfrm>
            <a:off x="7432675" y="6170613"/>
            <a:ext cx="2052638" cy="627062"/>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tx1"/>
                </a:solidFill>
              </a:rPr>
              <a:t>陸水、土壌の酸性化</a:t>
            </a:r>
            <a:endParaRPr lang="en-US" altLang="ja-JP" sz="1400" dirty="0">
              <a:solidFill>
                <a:schemeClr val="tx1"/>
              </a:solidFill>
            </a:endParaRPr>
          </a:p>
          <a:p>
            <a:pPr algn="ctr">
              <a:defRPr/>
            </a:pPr>
            <a:r>
              <a:rPr lang="ja-JP" altLang="en-US" sz="1400" dirty="0">
                <a:solidFill>
                  <a:schemeClr val="tx1"/>
                </a:solidFill>
              </a:rPr>
              <a:t>生態系への影響の懸念</a:t>
            </a:r>
          </a:p>
        </p:txBody>
      </p:sp>
      <p:sp>
        <p:nvSpPr>
          <p:cNvPr id="10" name="角丸四角形 9"/>
          <p:cNvSpPr/>
          <p:nvPr/>
        </p:nvSpPr>
        <p:spPr>
          <a:xfrm>
            <a:off x="514350" y="4292601"/>
            <a:ext cx="1677988" cy="627063"/>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tx1"/>
                </a:solidFill>
              </a:rPr>
              <a:t>気候変動の懸念</a:t>
            </a:r>
          </a:p>
        </p:txBody>
      </p:sp>
      <p:sp>
        <p:nvSpPr>
          <p:cNvPr id="11" name="円/楕円 10"/>
          <p:cNvSpPr/>
          <p:nvPr/>
        </p:nvSpPr>
        <p:spPr>
          <a:xfrm rot="21207337">
            <a:off x="4487864" y="5583239"/>
            <a:ext cx="2998787" cy="1189037"/>
          </a:xfrm>
          <a:prstGeom prst="ellipse">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角丸四角形 11"/>
          <p:cNvSpPr/>
          <p:nvPr/>
        </p:nvSpPr>
        <p:spPr>
          <a:xfrm>
            <a:off x="7432676" y="5757864"/>
            <a:ext cx="1381125" cy="433387"/>
          </a:xfrm>
          <a:prstGeom prst="roundRect">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tx1"/>
                </a:solidFill>
              </a:rPr>
              <a:t>酸性雨</a:t>
            </a:r>
          </a:p>
        </p:txBody>
      </p:sp>
      <p:sp>
        <p:nvSpPr>
          <p:cNvPr id="13" name="雲形吹き出し 12"/>
          <p:cNvSpPr/>
          <p:nvPr/>
        </p:nvSpPr>
        <p:spPr>
          <a:xfrm>
            <a:off x="163513" y="5973763"/>
            <a:ext cx="2381251" cy="895350"/>
          </a:xfrm>
          <a:prstGeom prst="cloudCallout">
            <a:avLst>
              <a:gd name="adj1" fmla="val 73473"/>
              <a:gd name="adj2" fmla="val -9579"/>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dirty="0"/>
              <a:t>地球環境問題</a:t>
            </a:r>
          </a:p>
        </p:txBody>
      </p:sp>
    </p:spTree>
    <p:extLst>
      <p:ext uri="{BB962C8B-B14F-4D97-AF65-F5344CB8AC3E}">
        <p14:creationId xmlns:p14="http://schemas.microsoft.com/office/powerpoint/2010/main" val="35630200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4465983" y="397566"/>
            <a:ext cx="5302808" cy="5793611"/>
          </a:xfrm>
          <a:prstGeom prst="rect">
            <a:avLst/>
          </a:prstGeom>
        </p:spPr>
      </p:pic>
      <p:sp>
        <p:nvSpPr>
          <p:cNvPr id="4" name="タイトル 3"/>
          <p:cNvSpPr txBox="1">
            <a:spLocks/>
          </p:cNvSpPr>
          <p:nvPr/>
        </p:nvSpPr>
        <p:spPr>
          <a:xfrm>
            <a:off x="135259" y="0"/>
            <a:ext cx="3840825" cy="2407509"/>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kumimoji="1" sz="32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smtClean="0">
                <a:solidFill>
                  <a:srgbClr val="FF0000"/>
                </a:solidFill>
              </a:rPr>
              <a:t>クロマトグラフィー</a:t>
            </a:r>
            <a:endParaRPr lang="en-US" altLang="ja-JP" sz="2800" dirty="0" smtClean="0">
              <a:solidFill>
                <a:srgbClr val="FF0000"/>
              </a:solidFill>
            </a:endParaRPr>
          </a:p>
          <a:p>
            <a:r>
              <a:rPr lang="ja-JP" altLang="en-US" sz="2800" dirty="0" smtClean="0"/>
              <a:t>の原理</a:t>
            </a:r>
            <a:endParaRPr lang="en-US" altLang="ja-JP" sz="2800" dirty="0" smtClean="0"/>
          </a:p>
          <a:p>
            <a:endParaRPr lang="ja-JP" altLang="en-US" sz="2800" dirty="0"/>
          </a:p>
        </p:txBody>
      </p:sp>
      <p:sp>
        <p:nvSpPr>
          <p:cNvPr id="6" name="テキスト ボックス 5"/>
          <p:cNvSpPr txBox="1"/>
          <p:nvPr/>
        </p:nvSpPr>
        <p:spPr>
          <a:xfrm>
            <a:off x="269359" y="6289735"/>
            <a:ext cx="9499432" cy="523220"/>
          </a:xfrm>
          <a:prstGeom prst="rect">
            <a:avLst/>
          </a:prstGeom>
          <a:noFill/>
        </p:spPr>
        <p:txBody>
          <a:bodyPr wrap="square" rtlCol="0">
            <a:spAutoFit/>
          </a:bodyPr>
          <a:lstStyle/>
          <a:p>
            <a:pPr fontAlgn="base"/>
            <a:r>
              <a:rPr lang="ja-JP" altLang="en-US" sz="1400" dirty="0" smtClean="0"/>
              <a:t>図の著作権者：</a:t>
            </a:r>
            <a:r>
              <a:rPr lang="ja-JP" altLang="ja-JP" sz="1400" dirty="0" smtClean="0"/>
              <a:t>東北</a:t>
            </a:r>
            <a:r>
              <a:rPr lang="ja-JP" altLang="ja-JP" sz="1400" dirty="0"/>
              <a:t>大学多元物質科学</a:t>
            </a:r>
            <a:r>
              <a:rPr lang="ja-JP" altLang="ja-JP" sz="1400" dirty="0" smtClean="0"/>
              <a:t>研究所</a:t>
            </a:r>
            <a:r>
              <a:rPr lang="ja-JP" altLang="en-US" sz="1400" dirty="0" smtClean="0"/>
              <a:t>　</a:t>
            </a:r>
            <a:r>
              <a:rPr lang="ja-JP" altLang="ja-JP" sz="1400" dirty="0" smtClean="0"/>
              <a:t>非鉄</a:t>
            </a:r>
            <a:r>
              <a:rPr lang="ja-JP" altLang="ja-JP" sz="1400" dirty="0"/>
              <a:t>金属製錬環境科学研究</a:t>
            </a:r>
            <a:r>
              <a:rPr lang="ja-JP" altLang="ja-JP" sz="1400" dirty="0" smtClean="0"/>
              <a:t>部門</a:t>
            </a:r>
            <a:endParaRPr lang="en-US" altLang="ja-JP" sz="1400" dirty="0" smtClean="0"/>
          </a:p>
          <a:p>
            <a:pPr fontAlgn="base"/>
            <a:r>
              <a:rPr lang="ja-JP" altLang="ja-JP" sz="1400" dirty="0"/>
              <a:t>非営利目的での</a:t>
            </a:r>
            <a:r>
              <a:rPr lang="ja-JP" altLang="ja-JP" sz="1400" dirty="0" smtClean="0"/>
              <a:t>改変</a:t>
            </a:r>
            <a:r>
              <a:rPr lang="ja-JP" altLang="en-US" sz="1400" dirty="0" smtClean="0"/>
              <a:t>、利用は可能です。　</a:t>
            </a:r>
            <a:endParaRPr kumimoji="1" lang="ja-JP" altLang="en-US" sz="1400" dirty="0"/>
          </a:p>
        </p:txBody>
      </p:sp>
      <p:sp>
        <p:nvSpPr>
          <p:cNvPr id="2" name="正方形/長方形 1"/>
          <p:cNvSpPr/>
          <p:nvPr/>
        </p:nvSpPr>
        <p:spPr>
          <a:xfrm>
            <a:off x="269360" y="1760090"/>
            <a:ext cx="3931579" cy="2308324"/>
          </a:xfrm>
          <a:prstGeom prst="rect">
            <a:avLst/>
          </a:prstGeom>
        </p:spPr>
        <p:txBody>
          <a:bodyPr wrap="square">
            <a:spAutoFit/>
          </a:bodyPr>
          <a:lstStyle/>
          <a:p>
            <a:pPr fontAlgn="base">
              <a:spcAft>
                <a:spcPts val="525"/>
              </a:spcAft>
            </a:pPr>
            <a:r>
              <a:rPr lang="ja-JP" altLang="en-US" dirty="0" smtClean="0">
                <a:latin typeface="ＭＳ Ｐゴシック" panose="020B0600070205080204" pitchFamily="50" charset="-128"/>
                <a:ea typeface="ＭＳ ゴシック" panose="020B0609070205080204" pitchFamily="49" charset="-128"/>
                <a:cs typeface="ＭＳ Ｐゴシック" panose="020B0600070205080204" pitchFamily="50" charset="-128"/>
              </a:rPr>
              <a:t>ここに示したのは、</a:t>
            </a:r>
            <a:r>
              <a:rPr lang="ja-JP" altLang="ja-JP" dirty="0" smtClean="0">
                <a:latin typeface="ＭＳ Ｐゴシック" panose="020B0600070205080204" pitchFamily="50" charset="-128"/>
                <a:ea typeface="ＭＳ ゴシック" panose="020B0609070205080204" pitchFamily="49" charset="-128"/>
                <a:cs typeface="ＭＳ Ｐゴシック" panose="020B0600070205080204" pitchFamily="50" charset="-128"/>
              </a:rPr>
              <a:t>東北</a:t>
            </a:r>
            <a:r>
              <a:rPr lang="ja-JP" altLang="ja-JP" dirty="0">
                <a:latin typeface="ＭＳ Ｐゴシック" panose="020B0600070205080204" pitchFamily="50" charset="-128"/>
                <a:ea typeface="ＭＳ ゴシック" panose="020B0609070205080204" pitchFamily="49" charset="-128"/>
                <a:cs typeface="ＭＳ Ｐゴシック" panose="020B0600070205080204" pitchFamily="50" charset="-128"/>
              </a:rPr>
              <a:t>大学多元物質科学</a:t>
            </a:r>
            <a:r>
              <a:rPr lang="ja-JP" altLang="ja-JP" dirty="0" smtClean="0">
                <a:latin typeface="ＭＳ Ｐゴシック" panose="020B0600070205080204" pitchFamily="50" charset="-128"/>
                <a:ea typeface="ＭＳ ゴシック" panose="020B0609070205080204" pitchFamily="49" charset="-128"/>
                <a:cs typeface="ＭＳ Ｐゴシック" panose="020B0600070205080204" pitchFamily="50" charset="-128"/>
              </a:rPr>
              <a:t>研究所</a:t>
            </a:r>
            <a:r>
              <a:rPr lang="ja-JP" altLang="en-US" dirty="0" smtClean="0">
                <a:latin typeface="ＭＳ Ｐゴシック" panose="020B0600070205080204" pitchFamily="50" charset="-128"/>
                <a:ea typeface="ＭＳ ゴシック" panose="020B0609070205080204" pitchFamily="49" charset="-128"/>
                <a:cs typeface="ＭＳ Ｐゴシック" panose="020B0600070205080204" pitchFamily="50" charset="-128"/>
              </a:rPr>
              <a:t>で行われている、陰イオン交換樹脂による金属の高純度化の原理です。</a:t>
            </a:r>
            <a:r>
              <a:rPr lang="ja-JP" altLang="en-US" dirty="0"/>
              <a:t>陰イオン交換樹脂への吸着が強いイオン種（図では赤い吸着帯）ほど移動速度は遅く、吸着しないイオン種（図では青い吸着帯）は最も速く溶出されます</a:t>
            </a:r>
            <a:r>
              <a:rPr lang="ja-JP" altLang="en-US" dirty="0" smtClean="0"/>
              <a:t>。</a:t>
            </a:r>
            <a:endParaRPr lang="en-US" altLang="ja-JP" dirty="0" smtClean="0">
              <a:latin typeface="ＭＳ Ｐゴシック" panose="020B0600070205080204" pitchFamily="50" charset="-128"/>
              <a:ea typeface="ＭＳ ゴシック" panose="020B0609070205080204" pitchFamily="49" charset="-128"/>
              <a:cs typeface="ＭＳ Ｐゴシック" panose="020B0600070205080204" pitchFamily="50" charset="-128"/>
            </a:endParaRPr>
          </a:p>
        </p:txBody>
      </p:sp>
    </p:spTree>
    <p:extLst>
      <p:ext uri="{BB962C8B-B14F-4D97-AF65-F5344CB8AC3E}">
        <p14:creationId xmlns:p14="http://schemas.microsoft.com/office/powerpoint/2010/main" val="1639359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81773" y="83270"/>
            <a:ext cx="8100294" cy="523220"/>
          </a:xfrm>
          <a:prstGeom prst="rect">
            <a:avLst/>
          </a:prstGeom>
        </p:spPr>
        <p:txBody>
          <a:bodyPr wrap="none">
            <a:spAutoFit/>
          </a:bodyPr>
          <a:lstStyle/>
          <a:p>
            <a:r>
              <a:rPr lang="zh-TW" altLang="en-US" sz="2800" dirty="0"/>
              <a:t>高等学校学習指導要領（平成</a:t>
            </a:r>
            <a:r>
              <a:rPr lang="en-US" altLang="zh-TW" sz="2800" dirty="0"/>
              <a:t>30</a:t>
            </a:r>
            <a:r>
              <a:rPr lang="zh-TW" altLang="en-US" sz="2800" dirty="0"/>
              <a:t>年告示）</a:t>
            </a:r>
            <a:r>
              <a:rPr lang="ja-JP" altLang="en-US" sz="2800" dirty="0" smtClean="0"/>
              <a:t>該当箇所</a:t>
            </a:r>
            <a:endParaRPr lang="ja-JP" altLang="en-US" sz="2800" dirty="0"/>
          </a:p>
        </p:txBody>
      </p:sp>
      <p:sp>
        <p:nvSpPr>
          <p:cNvPr id="3" name="正方形/長方形 2"/>
          <p:cNvSpPr/>
          <p:nvPr/>
        </p:nvSpPr>
        <p:spPr>
          <a:xfrm>
            <a:off x="181773" y="736610"/>
            <a:ext cx="6152766" cy="1815882"/>
          </a:xfrm>
          <a:prstGeom prst="rect">
            <a:avLst/>
          </a:prstGeom>
        </p:spPr>
        <p:txBody>
          <a:bodyPr wrap="square">
            <a:spAutoFit/>
          </a:bodyPr>
          <a:lstStyle/>
          <a:p>
            <a:r>
              <a:rPr lang="ja-JP" altLang="en-US" sz="2800" dirty="0" smtClean="0"/>
              <a:t>理科編　理数編　化学基礎</a:t>
            </a:r>
            <a:endParaRPr lang="en-US" altLang="ja-JP" sz="2800" dirty="0" smtClean="0"/>
          </a:p>
          <a:p>
            <a:pPr algn="just">
              <a:spcAft>
                <a:spcPts val="0"/>
              </a:spcAft>
            </a:pPr>
            <a:r>
              <a:rPr lang="ja-JP" altLang="en-US" sz="2800" kern="100" dirty="0" smtClean="0"/>
              <a:t>（</a:t>
            </a:r>
            <a:r>
              <a:rPr lang="en-US" altLang="ja-JP" sz="2800" kern="100" dirty="0"/>
              <a:t>1</a:t>
            </a:r>
            <a:r>
              <a:rPr lang="ja-JP" altLang="en-US" sz="2800" kern="100" dirty="0"/>
              <a:t>） 化学と人間生活</a:t>
            </a:r>
            <a:endParaRPr lang="en-US" altLang="ja-JP" sz="2800" kern="100" dirty="0"/>
          </a:p>
          <a:p>
            <a:pPr algn="just">
              <a:spcAft>
                <a:spcPts val="0"/>
              </a:spcAft>
            </a:pPr>
            <a:r>
              <a:rPr lang="ja-JP" altLang="en-US" sz="2800" kern="100" dirty="0" smtClean="0"/>
              <a:t> （</a:t>
            </a:r>
            <a:r>
              <a:rPr lang="ja-JP" altLang="en-US" sz="2800" kern="100" dirty="0"/>
              <a:t>ｱ） 化学と物質</a:t>
            </a:r>
            <a:endParaRPr lang="en-US" altLang="ja-JP" sz="2800" kern="100" dirty="0"/>
          </a:p>
          <a:p>
            <a:endParaRPr lang="ja-JP" altLang="en-US" sz="2800" dirty="0"/>
          </a:p>
        </p:txBody>
      </p:sp>
      <p:sp>
        <p:nvSpPr>
          <p:cNvPr id="4" name="正方形/長方形 3"/>
          <p:cNvSpPr/>
          <p:nvPr/>
        </p:nvSpPr>
        <p:spPr>
          <a:xfrm>
            <a:off x="493789" y="2682612"/>
            <a:ext cx="8657883" cy="2677656"/>
          </a:xfrm>
          <a:prstGeom prst="rect">
            <a:avLst/>
          </a:prstGeom>
        </p:spPr>
        <p:txBody>
          <a:bodyPr wrap="square">
            <a:spAutoFit/>
          </a:bodyPr>
          <a:lstStyle/>
          <a:p>
            <a:r>
              <a:rPr lang="ja-JP" altLang="en-US" sz="2400" dirty="0" smtClean="0"/>
              <a:t>身近</a:t>
            </a:r>
            <a:r>
              <a:rPr lang="ja-JP" altLang="en-US" sz="2400" dirty="0"/>
              <a:t>な物質を取り上げ，混合物から純物質を分離したり精製したりする実験などを行い，実験における基本操作と物質を探究する方法を身に付けさせることがねらいである。　</a:t>
            </a:r>
            <a:endParaRPr lang="en-US" altLang="ja-JP" sz="2400" dirty="0" smtClean="0"/>
          </a:p>
          <a:p>
            <a:r>
              <a:rPr lang="ja-JP" altLang="en-US" sz="2400" dirty="0" smtClean="0"/>
              <a:t>実験</a:t>
            </a:r>
            <a:r>
              <a:rPr lang="ja-JP" altLang="en-US" sz="2400" dirty="0"/>
              <a:t>における基本操作については，ろ過，蒸留，抽出，再結晶及びクロマトグラフィーを扱う。その際，物質の分離・精製と関連付けて，実証性，再現性，客観性などに触れることが考えられる</a:t>
            </a:r>
            <a:r>
              <a:rPr lang="ja-JP" altLang="en-US" sz="2400" dirty="0" smtClean="0"/>
              <a:t>。</a:t>
            </a:r>
            <a:endParaRPr lang="ja-JP" altLang="en-US" sz="2400" dirty="0"/>
          </a:p>
        </p:txBody>
      </p:sp>
      <p:sp>
        <p:nvSpPr>
          <p:cNvPr id="5" name="正方形/長方形 4"/>
          <p:cNvSpPr/>
          <p:nvPr/>
        </p:nvSpPr>
        <p:spPr>
          <a:xfrm>
            <a:off x="493789" y="2090827"/>
            <a:ext cx="3570208" cy="461665"/>
          </a:xfrm>
          <a:prstGeom prst="rect">
            <a:avLst/>
          </a:prstGeom>
        </p:spPr>
        <p:txBody>
          <a:bodyPr wrap="none">
            <a:spAutoFit/>
          </a:bodyPr>
          <a:lstStyle/>
          <a:p>
            <a:r>
              <a:rPr lang="ja-JP" altLang="en-US" sz="2400" dirty="0"/>
              <a:t>　㋑　物質の分離・精製</a:t>
            </a:r>
          </a:p>
        </p:txBody>
      </p:sp>
    </p:spTree>
    <p:extLst>
      <p:ext uri="{BB962C8B-B14F-4D97-AF65-F5344CB8AC3E}">
        <p14:creationId xmlns:p14="http://schemas.microsoft.com/office/powerpoint/2010/main" val="50301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この資料の活用例</a:t>
            </a:r>
            <a:endParaRPr kumimoji="1" lang="ja-JP" altLang="en-US" dirty="0"/>
          </a:p>
        </p:txBody>
      </p:sp>
      <p:sp>
        <p:nvSpPr>
          <p:cNvPr id="3" name="コンテンツ プレースホルダー 2"/>
          <p:cNvSpPr>
            <a:spLocks noGrp="1"/>
          </p:cNvSpPr>
          <p:nvPr>
            <p:ph idx="1"/>
          </p:nvPr>
        </p:nvSpPr>
        <p:spPr>
          <a:xfrm>
            <a:off x="660399" y="2160590"/>
            <a:ext cx="7940262" cy="3880773"/>
          </a:xfrm>
        </p:spPr>
        <p:txBody>
          <a:bodyPr/>
          <a:lstStyle/>
          <a:p>
            <a:pPr marL="0" indent="0">
              <a:buNone/>
            </a:pPr>
            <a:r>
              <a:rPr lang="ja-JP" altLang="en-US" dirty="0" smtClean="0"/>
              <a:t>教科書にある「ろ過」「抽出」「クロマトグラフィー」という分離方法が、身近な環境を守るために活用されていることを学ぶ。</a:t>
            </a:r>
            <a:endParaRPr kumimoji="1" lang="ja-JP" altLang="en-US" dirty="0"/>
          </a:p>
        </p:txBody>
      </p:sp>
    </p:spTree>
    <p:extLst>
      <p:ext uri="{BB962C8B-B14F-4D97-AF65-F5344CB8AC3E}">
        <p14:creationId xmlns:p14="http://schemas.microsoft.com/office/powerpoint/2010/main" val="1911315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3"/>
          <p:cNvSpPr txBox="1">
            <a:spLocks/>
          </p:cNvSpPr>
          <p:nvPr/>
        </p:nvSpPr>
        <p:spPr>
          <a:xfrm>
            <a:off x="125693" y="261550"/>
            <a:ext cx="9654613" cy="15240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kumimoji="1" sz="32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smtClean="0"/>
              <a:t>ＳＳ</a:t>
            </a:r>
            <a:r>
              <a:rPr lang="ja-JP" altLang="en-US" sz="2800" dirty="0"/>
              <a:t>「</a:t>
            </a:r>
            <a:r>
              <a:rPr lang="en-US" altLang="ja-JP" sz="2800" dirty="0"/>
              <a:t>suspended solids</a:t>
            </a:r>
            <a:r>
              <a:rPr lang="ja-JP" altLang="en-US" sz="2800" dirty="0"/>
              <a:t>」</a:t>
            </a:r>
            <a:r>
              <a:rPr lang="ja-JP" altLang="en-US" sz="2800" dirty="0" smtClean="0"/>
              <a:t>（浮遊物質量）の分析と</a:t>
            </a:r>
            <a:r>
              <a:rPr lang="ja-JP" altLang="en-US" sz="2800" dirty="0" smtClean="0">
                <a:solidFill>
                  <a:srgbClr val="FF0000"/>
                </a:solidFill>
              </a:rPr>
              <a:t>ろ過</a:t>
            </a:r>
            <a:endParaRPr lang="en-US" altLang="ja-JP" sz="2800" dirty="0" smtClean="0">
              <a:solidFill>
                <a:srgbClr val="FF0000"/>
              </a:solidFill>
            </a:endParaRPr>
          </a:p>
          <a:p>
            <a:endParaRPr lang="ja-JP" altLang="en-US" sz="2800" dirty="0"/>
          </a:p>
        </p:txBody>
      </p:sp>
      <p:sp>
        <p:nvSpPr>
          <p:cNvPr id="9" name="正方形/長方形 8"/>
          <p:cNvSpPr/>
          <p:nvPr/>
        </p:nvSpPr>
        <p:spPr>
          <a:xfrm>
            <a:off x="365038" y="1432345"/>
            <a:ext cx="9175922" cy="646331"/>
          </a:xfrm>
          <a:prstGeom prst="rect">
            <a:avLst/>
          </a:prstGeom>
        </p:spPr>
        <p:txBody>
          <a:bodyPr wrap="square">
            <a:spAutoFit/>
          </a:bodyPr>
          <a:lstStyle/>
          <a:p>
            <a:r>
              <a:rPr lang="en-US" altLang="ja-JP" dirty="0" smtClean="0"/>
              <a:t>SS</a:t>
            </a:r>
            <a:r>
              <a:rPr lang="ja-JP" altLang="en-US" dirty="0" smtClean="0"/>
              <a:t>とは水の濁りの度合いを表す水質項目。</a:t>
            </a:r>
            <a:endParaRPr lang="en-US" altLang="ja-JP" dirty="0" smtClean="0"/>
          </a:p>
          <a:p>
            <a:r>
              <a:rPr lang="ja-JP" altLang="en-US" dirty="0" smtClean="0"/>
              <a:t>環境基本法の環境基準、水質汚濁防止法、下水道法の排水基準が定められている。</a:t>
            </a:r>
            <a:endParaRPr lang="ja-JP" altLang="en-US" dirty="0"/>
          </a:p>
        </p:txBody>
      </p:sp>
      <p:pic>
        <p:nvPicPr>
          <p:cNvPr id="10" name="図 9"/>
          <p:cNvPicPr>
            <a:picLocks noChangeAspect="1"/>
          </p:cNvPicPr>
          <p:nvPr/>
        </p:nvPicPr>
        <p:blipFill>
          <a:blip r:embed="rId2"/>
          <a:stretch>
            <a:fillRect/>
          </a:stretch>
        </p:blipFill>
        <p:spPr>
          <a:xfrm>
            <a:off x="909637" y="2745646"/>
            <a:ext cx="8086725" cy="3590925"/>
          </a:xfrm>
          <a:prstGeom prst="rect">
            <a:avLst/>
          </a:prstGeom>
        </p:spPr>
      </p:pic>
    </p:spTree>
    <p:extLst>
      <p:ext uri="{BB962C8B-B14F-4D97-AF65-F5344CB8AC3E}">
        <p14:creationId xmlns:p14="http://schemas.microsoft.com/office/powerpoint/2010/main" val="2346695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95883" y="116821"/>
            <a:ext cx="6776214" cy="461665"/>
          </a:xfrm>
          <a:prstGeom prst="rect">
            <a:avLst/>
          </a:prstGeom>
        </p:spPr>
        <p:txBody>
          <a:bodyPr wrap="none">
            <a:spAutoFit/>
          </a:bodyPr>
          <a:lstStyle/>
          <a:p>
            <a:r>
              <a:rPr lang="ja-JP" altLang="en-US" sz="2400" dirty="0"/>
              <a:t>ＳＳ「</a:t>
            </a:r>
            <a:r>
              <a:rPr lang="en-US" altLang="ja-JP" sz="2400" dirty="0"/>
              <a:t>suspended solids</a:t>
            </a:r>
            <a:r>
              <a:rPr lang="ja-JP" altLang="en-US" sz="2400" dirty="0"/>
              <a:t>」（浮遊物質量）の</a:t>
            </a:r>
            <a:r>
              <a:rPr lang="ja-JP" altLang="en-US" sz="2400" dirty="0" smtClean="0"/>
              <a:t>分析の手順</a:t>
            </a:r>
            <a:endParaRPr lang="ja-JP" altLang="en-US" sz="2400" dirty="0"/>
          </a:p>
        </p:txBody>
      </p:sp>
      <p:sp>
        <p:nvSpPr>
          <p:cNvPr id="3" name="テキスト ボックス 2"/>
          <p:cNvSpPr txBox="1"/>
          <p:nvPr/>
        </p:nvSpPr>
        <p:spPr>
          <a:xfrm>
            <a:off x="295883" y="795131"/>
            <a:ext cx="2138727" cy="461665"/>
          </a:xfrm>
          <a:prstGeom prst="rect">
            <a:avLst/>
          </a:prstGeom>
          <a:noFill/>
        </p:spPr>
        <p:txBody>
          <a:bodyPr wrap="none" rtlCol="0">
            <a:spAutoFit/>
          </a:bodyPr>
          <a:lstStyle/>
          <a:p>
            <a:r>
              <a:rPr kumimoji="1" lang="ja-JP" altLang="en-US" sz="2400" dirty="0" smtClean="0"/>
              <a:t>１．試料の採取</a:t>
            </a:r>
            <a:endParaRPr kumimoji="1" lang="ja-JP" altLang="en-US" sz="2400" dirty="0"/>
          </a:p>
        </p:txBody>
      </p:sp>
      <p:pic>
        <p:nvPicPr>
          <p:cNvPr id="5" name="図 4"/>
          <p:cNvPicPr>
            <a:picLocks noChangeAspect="1"/>
          </p:cNvPicPr>
          <p:nvPr/>
        </p:nvPicPr>
        <p:blipFill>
          <a:blip r:embed="rId2"/>
          <a:stretch>
            <a:fillRect/>
          </a:stretch>
        </p:blipFill>
        <p:spPr>
          <a:xfrm>
            <a:off x="1011457" y="1842465"/>
            <a:ext cx="4527951" cy="3497639"/>
          </a:xfrm>
          <a:prstGeom prst="rect">
            <a:avLst/>
          </a:prstGeom>
        </p:spPr>
      </p:pic>
      <p:pic>
        <p:nvPicPr>
          <p:cNvPr id="9" name="図 8"/>
          <p:cNvPicPr>
            <a:picLocks noChangeAspect="1"/>
          </p:cNvPicPr>
          <p:nvPr/>
        </p:nvPicPr>
        <p:blipFill>
          <a:blip r:embed="rId3"/>
          <a:stretch>
            <a:fillRect/>
          </a:stretch>
        </p:blipFill>
        <p:spPr>
          <a:xfrm rot="15725067">
            <a:off x="4316044" y="-2991"/>
            <a:ext cx="863882" cy="4247490"/>
          </a:xfrm>
          <a:prstGeom prst="rect">
            <a:avLst/>
          </a:prstGeom>
        </p:spPr>
      </p:pic>
      <p:pic>
        <p:nvPicPr>
          <p:cNvPr id="10" name="図 9"/>
          <p:cNvPicPr>
            <a:picLocks noChangeAspect="1"/>
          </p:cNvPicPr>
          <p:nvPr/>
        </p:nvPicPr>
        <p:blipFill>
          <a:blip r:embed="rId3"/>
          <a:stretch>
            <a:fillRect/>
          </a:stretch>
        </p:blipFill>
        <p:spPr>
          <a:xfrm rot="17533964">
            <a:off x="4557663" y="2742667"/>
            <a:ext cx="863882" cy="4247490"/>
          </a:xfrm>
          <a:prstGeom prst="rect">
            <a:avLst/>
          </a:prstGeom>
        </p:spPr>
      </p:pic>
      <p:pic>
        <p:nvPicPr>
          <p:cNvPr id="8" name="図 7"/>
          <p:cNvPicPr>
            <a:picLocks noChangeAspect="1"/>
          </p:cNvPicPr>
          <p:nvPr/>
        </p:nvPicPr>
        <p:blipFill>
          <a:blip r:embed="rId4"/>
          <a:stretch>
            <a:fillRect/>
          </a:stretch>
        </p:blipFill>
        <p:spPr>
          <a:xfrm>
            <a:off x="6627515" y="440319"/>
            <a:ext cx="1856998" cy="2506297"/>
          </a:xfrm>
          <a:prstGeom prst="rect">
            <a:avLst/>
          </a:prstGeom>
        </p:spPr>
      </p:pic>
      <p:pic>
        <p:nvPicPr>
          <p:cNvPr id="11" name="図 10"/>
          <p:cNvPicPr>
            <a:picLocks noChangeAspect="1"/>
          </p:cNvPicPr>
          <p:nvPr/>
        </p:nvPicPr>
        <p:blipFill>
          <a:blip r:embed="rId4"/>
          <a:stretch>
            <a:fillRect/>
          </a:stretch>
        </p:blipFill>
        <p:spPr>
          <a:xfrm>
            <a:off x="6743398" y="4055569"/>
            <a:ext cx="1856998" cy="2506297"/>
          </a:xfrm>
          <a:prstGeom prst="rect">
            <a:avLst/>
          </a:prstGeom>
        </p:spPr>
      </p:pic>
      <p:sp>
        <p:nvSpPr>
          <p:cNvPr id="12" name="テキスト ボックス 11"/>
          <p:cNvSpPr txBox="1"/>
          <p:nvPr/>
        </p:nvSpPr>
        <p:spPr>
          <a:xfrm>
            <a:off x="415153" y="5939837"/>
            <a:ext cx="5919387" cy="369332"/>
          </a:xfrm>
          <a:prstGeom prst="rect">
            <a:avLst/>
          </a:prstGeom>
          <a:noFill/>
        </p:spPr>
        <p:txBody>
          <a:bodyPr wrap="square" rtlCol="0">
            <a:spAutoFit/>
          </a:bodyPr>
          <a:lstStyle/>
          <a:p>
            <a:pPr algn="ctr"/>
            <a:r>
              <a:rPr kumimoji="1" lang="ja-JP" altLang="en-US" dirty="0" smtClean="0"/>
              <a:t>清浄なポリ容器などに採水します。</a:t>
            </a:r>
            <a:endParaRPr kumimoji="1" lang="ja-JP" altLang="en-US" dirty="0"/>
          </a:p>
        </p:txBody>
      </p:sp>
      <p:pic>
        <p:nvPicPr>
          <p:cNvPr id="13" name="図 12"/>
          <p:cNvPicPr>
            <a:picLocks noChangeAspect="1"/>
          </p:cNvPicPr>
          <p:nvPr/>
        </p:nvPicPr>
        <p:blipFill>
          <a:blip r:embed="rId5"/>
          <a:stretch>
            <a:fillRect/>
          </a:stretch>
        </p:blipFill>
        <p:spPr>
          <a:xfrm flipH="1">
            <a:off x="8214123" y="1426489"/>
            <a:ext cx="1277520" cy="2027138"/>
          </a:xfrm>
          <a:prstGeom prst="rect">
            <a:avLst/>
          </a:prstGeom>
        </p:spPr>
      </p:pic>
      <p:pic>
        <p:nvPicPr>
          <p:cNvPr id="14" name="図 13"/>
          <p:cNvPicPr>
            <a:picLocks noChangeAspect="1"/>
          </p:cNvPicPr>
          <p:nvPr/>
        </p:nvPicPr>
        <p:blipFill>
          <a:blip r:embed="rId6"/>
          <a:stretch>
            <a:fillRect/>
          </a:stretch>
        </p:blipFill>
        <p:spPr>
          <a:xfrm flipH="1">
            <a:off x="8308887" y="4644956"/>
            <a:ext cx="1277520" cy="2027138"/>
          </a:xfrm>
          <a:prstGeom prst="rect">
            <a:avLst/>
          </a:prstGeom>
        </p:spPr>
      </p:pic>
    </p:spTree>
    <p:extLst>
      <p:ext uri="{BB962C8B-B14F-4D97-AF65-F5344CB8AC3E}">
        <p14:creationId xmlns:p14="http://schemas.microsoft.com/office/powerpoint/2010/main" val="913428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69379" y="157206"/>
            <a:ext cx="2608406" cy="461665"/>
          </a:xfrm>
          <a:prstGeom prst="rect">
            <a:avLst/>
          </a:prstGeom>
          <a:noFill/>
        </p:spPr>
        <p:txBody>
          <a:bodyPr wrap="none" rtlCol="0">
            <a:spAutoFit/>
          </a:bodyPr>
          <a:lstStyle/>
          <a:p>
            <a:r>
              <a:rPr lang="ja-JP" altLang="en-US" sz="2400" dirty="0"/>
              <a:t>２</a:t>
            </a:r>
            <a:r>
              <a:rPr kumimoji="1" lang="ja-JP" altLang="en-US" sz="2400" dirty="0" smtClean="0"/>
              <a:t>．試料をろ過する</a:t>
            </a:r>
            <a:endParaRPr kumimoji="1" lang="ja-JP" altLang="en-US" sz="2400" dirty="0"/>
          </a:p>
        </p:txBody>
      </p:sp>
      <p:pic>
        <p:nvPicPr>
          <p:cNvPr id="6" name="図 5"/>
          <p:cNvPicPr>
            <a:picLocks noChangeAspect="1"/>
          </p:cNvPicPr>
          <p:nvPr/>
        </p:nvPicPr>
        <p:blipFill>
          <a:blip r:embed="rId2"/>
          <a:stretch>
            <a:fillRect/>
          </a:stretch>
        </p:blipFill>
        <p:spPr>
          <a:xfrm flipH="1">
            <a:off x="2760117" y="401290"/>
            <a:ext cx="1277520" cy="2027138"/>
          </a:xfrm>
          <a:prstGeom prst="rect">
            <a:avLst/>
          </a:prstGeom>
        </p:spPr>
      </p:pic>
      <p:pic>
        <p:nvPicPr>
          <p:cNvPr id="7" name="図 6"/>
          <p:cNvPicPr>
            <a:picLocks noChangeAspect="1"/>
          </p:cNvPicPr>
          <p:nvPr/>
        </p:nvPicPr>
        <p:blipFill>
          <a:blip r:embed="rId3"/>
          <a:stretch>
            <a:fillRect/>
          </a:stretch>
        </p:blipFill>
        <p:spPr>
          <a:xfrm flipH="1">
            <a:off x="2715947" y="4394713"/>
            <a:ext cx="1277520" cy="2027138"/>
          </a:xfrm>
          <a:prstGeom prst="rect">
            <a:avLst/>
          </a:prstGeom>
        </p:spPr>
      </p:pic>
      <p:sp>
        <p:nvSpPr>
          <p:cNvPr id="4" name="円/楕円 3"/>
          <p:cNvSpPr/>
          <p:nvPr/>
        </p:nvSpPr>
        <p:spPr>
          <a:xfrm>
            <a:off x="347062" y="1611388"/>
            <a:ext cx="1736035" cy="530087"/>
          </a:xfrm>
          <a:prstGeom prst="ellipse">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1" name="円/楕円 10"/>
          <p:cNvSpPr/>
          <p:nvPr/>
        </p:nvSpPr>
        <p:spPr>
          <a:xfrm>
            <a:off x="347062" y="5129987"/>
            <a:ext cx="1736035" cy="530087"/>
          </a:xfrm>
          <a:prstGeom prst="ellipse">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2" name="円/楕円 11"/>
          <p:cNvSpPr/>
          <p:nvPr/>
        </p:nvSpPr>
        <p:spPr>
          <a:xfrm>
            <a:off x="7313868" y="1611388"/>
            <a:ext cx="1736035" cy="530087"/>
          </a:xfrm>
          <a:prstGeom prst="ellipse">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3" name="円/楕円 12"/>
          <p:cNvSpPr/>
          <p:nvPr/>
        </p:nvSpPr>
        <p:spPr>
          <a:xfrm>
            <a:off x="7313868" y="5129987"/>
            <a:ext cx="1736035" cy="530087"/>
          </a:xfrm>
          <a:prstGeom prst="ellipse">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4" name="円/楕円 13"/>
          <p:cNvSpPr/>
          <p:nvPr/>
        </p:nvSpPr>
        <p:spPr>
          <a:xfrm>
            <a:off x="7527235" y="5175061"/>
            <a:ext cx="1378226" cy="466441"/>
          </a:xfrm>
          <a:prstGeom prst="ellipse">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path path="circle">
              <a:fillToRect l="50000" t="50000" r="50000" b="50000"/>
            </a:path>
            <a:tileRect/>
          </a:gradFill>
          <a:ln>
            <a:noFill/>
          </a:ln>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7" name="テキスト ボックス 16"/>
          <p:cNvSpPr txBox="1"/>
          <p:nvPr/>
        </p:nvSpPr>
        <p:spPr>
          <a:xfrm>
            <a:off x="62937" y="3272320"/>
            <a:ext cx="2476688" cy="646331"/>
          </a:xfrm>
          <a:prstGeom prst="rect">
            <a:avLst/>
          </a:prstGeom>
          <a:noFill/>
        </p:spPr>
        <p:txBody>
          <a:bodyPr wrap="square" rtlCol="0">
            <a:spAutoFit/>
          </a:bodyPr>
          <a:lstStyle/>
          <a:p>
            <a:pPr algn="ctr"/>
            <a:r>
              <a:rPr kumimoji="1" lang="ja-JP" altLang="en-US" dirty="0" smtClean="0"/>
              <a:t>ろ過する前の</a:t>
            </a:r>
            <a:r>
              <a:rPr kumimoji="1" lang="ja-JP" altLang="en-US" dirty="0" err="1" smtClean="0"/>
              <a:t>ろ</a:t>
            </a:r>
            <a:r>
              <a:rPr kumimoji="1" lang="ja-JP" altLang="en-US" dirty="0" smtClean="0"/>
              <a:t>紙の重さを測っておきます。</a:t>
            </a:r>
            <a:endParaRPr kumimoji="1" lang="ja-JP" altLang="en-US" dirty="0"/>
          </a:p>
        </p:txBody>
      </p:sp>
      <p:sp>
        <p:nvSpPr>
          <p:cNvPr id="18" name="テキスト ボックス 17"/>
          <p:cNvSpPr txBox="1"/>
          <p:nvPr/>
        </p:nvSpPr>
        <p:spPr>
          <a:xfrm>
            <a:off x="2306297" y="3272319"/>
            <a:ext cx="2476688" cy="646331"/>
          </a:xfrm>
          <a:prstGeom prst="rect">
            <a:avLst/>
          </a:prstGeom>
          <a:noFill/>
        </p:spPr>
        <p:txBody>
          <a:bodyPr wrap="square" rtlCol="0">
            <a:spAutoFit/>
          </a:bodyPr>
          <a:lstStyle/>
          <a:p>
            <a:pPr algn="ctr"/>
            <a:r>
              <a:rPr kumimoji="1" lang="ja-JP" altLang="en-US" dirty="0" smtClean="0"/>
              <a:t>一定量の試料を</a:t>
            </a:r>
            <a:endParaRPr kumimoji="1" lang="en-US" altLang="ja-JP" dirty="0" smtClean="0"/>
          </a:p>
          <a:p>
            <a:pPr algn="ctr"/>
            <a:r>
              <a:rPr kumimoji="1" lang="ja-JP" altLang="en-US" dirty="0" smtClean="0"/>
              <a:t>ろ過します。</a:t>
            </a:r>
            <a:endParaRPr kumimoji="1" lang="ja-JP" altLang="en-US" dirty="0"/>
          </a:p>
        </p:txBody>
      </p:sp>
      <p:sp>
        <p:nvSpPr>
          <p:cNvPr id="2" name="右大かっこ 1"/>
          <p:cNvSpPr/>
          <p:nvPr/>
        </p:nvSpPr>
        <p:spPr>
          <a:xfrm rot="5400000">
            <a:off x="4725578" y="-850919"/>
            <a:ext cx="410817" cy="6968285"/>
          </a:xfrm>
          <a:prstGeom prst="righ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8" name="図 7"/>
          <p:cNvPicPr>
            <a:picLocks noChangeAspect="1"/>
          </p:cNvPicPr>
          <p:nvPr/>
        </p:nvPicPr>
        <p:blipFill>
          <a:blip r:embed="rId4"/>
          <a:stretch>
            <a:fillRect/>
          </a:stretch>
        </p:blipFill>
        <p:spPr>
          <a:xfrm>
            <a:off x="4271562" y="1876431"/>
            <a:ext cx="2764211" cy="4422738"/>
          </a:xfrm>
          <a:prstGeom prst="rect">
            <a:avLst/>
          </a:prstGeom>
        </p:spPr>
      </p:pic>
      <p:sp>
        <p:nvSpPr>
          <p:cNvPr id="19" name="右大かっこ 18"/>
          <p:cNvSpPr/>
          <p:nvPr/>
        </p:nvSpPr>
        <p:spPr>
          <a:xfrm rot="5400000">
            <a:off x="4747591" y="2951633"/>
            <a:ext cx="410817" cy="6968285"/>
          </a:xfrm>
          <a:prstGeom prst="righ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テキスト ボックス 19"/>
          <p:cNvSpPr txBox="1"/>
          <p:nvPr/>
        </p:nvSpPr>
        <p:spPr>
          <a:xfrm>
            <a:off x="6514922" y="3281578"/>
            <a:ext cx="3345569" cy="923330"/>
          </a:xfrm>
          <a:prstGeom prst="rect">
            <a:avLst/>
          </a:prstGeom>
          <a:noFill/>
        </p:spPr>
        <p:txBody>
          <a:bodyPr wrap="square" rtlCol="0">
            <a:spAutoFit/>
          </a:bodyPr>
          <a:lstStyle/>
          <a:p>
            <a:pPr algn="ctr"/>
            <a:r>
              <a:rPr kumimoji="1" lang="ja-JP" altLang="en-US" u="sng" dirty="0" smtClean="0"/>
              <a:t>ろ過前後の</a:t>
            </a:r>
            <a:r>
              <a:rPr kumimoji="1" lang="ja-JP" altLang="en-US" u="sng" dirty="0" err="1" smtClean="0"/>
              <a:t>ろ</a:t>
            </a:r>
            <a:r>
              <a:rPr kumimoji="1" lang="ja-JP" altLang="en-US" u="sng" dirty="0" smtClean="0"/>
              <a:t>紙の重さの差（</a:t>
            </a:r>
            <a:r>
              <a:rPr kumimoji="1" lang="en-US" altLang="ja-JP" u="sng" dirty="0" smtClean="0"/>
              <a:t>mg</a:t>
            </a:r>
            <a:r>
              <a:rPr kumimoji="1" lang="ja-JP" altLang="en-US" u="sng" dirty="0" smtClean="0"/>
              <a:t>）</a:t>
            </a:r>
            <a:endParaRPr kumimoji="1" lang="en-US" altLang="ja-JP" u="sng" dirty="0" smtClean="0"/>
          </a:p>
          <a:p>
            <a:pPr algn="ctr"/>
            <a:r>
              <a:rPr kumimoji="1" lang="ja-JP" altLang="en-US" dirty="0" smtClean="0"/>
              <a:t>試料の体積（</a:t>
            </a:r>
            <a:r>
              <a:rPr kumimoji="1" lang="en-US" altLang="ja-JP" dirty="0" smtClean="0"/>
              <a:t>L</a:t>
            </a:r>
            <a:r>
              <a:rPr kumimoji="1" lang="ja-JP" altLang="en-US" dirty="0" smtClean="0"/>
              <a:t>）</a:t>
            </a:r>
            <a:endParaRPr kumimoji="1" lang="en-US" altLang="ja-JP" dirty="0" smtClean="0"/>
          </a:p>
          <a:p>
            <a:pPr algn="ctr"/>
            <a:r>
              <a:rPr lang="ja-JP" altLang="en-US" dirty="0" smtClean="0"/>
              <a:t>＝浮遊物質量（</a:t>
            </a:r>
            <a:r>
              <a:rPr lang="en-US" altLang="ja-JP" dirty="0" smtClean="0"/>
              <a:t>mg/L</a:t>
            </a:r>
            <a:r>
              <a:rPr lang="ja-JP" altLang="en-US" dirty="0" smtClean="0"/>
              <a:t>）</a:t>
            </a:r>
            <a:endParaRPr kumimoji="1" lang="en-US" altLang="ja-JP" dirty="0" smtClean="0"/>
          </a:p>
        </p:txBody>
      </p:sp>
    </p:spTree>
    <p:extLst>
      <p:ext uri="{BB962C8B-B14F-4D97-AF65-F5344CB8AC3E}">
        <p14:creationId xmlns:p14="http://schemas.microsoft.com/office/powerpoint/2010/main" val="1193182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3"/>
          <p:cNvSpPr txBox="1">
            <a:spLocks/>
          </p:cNvSpPr>
          <p:nvPr/>
        </p:nvSpPr>
        <p:spPr>
          <a:xfrm>
            <a:off x="125693" y="261550"/>
            <a:ext cx="9654613" cy="15240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kumimoji="1" sz="32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t>ノルマルヘキサン </a:t>
            </a:r>
            <a:r>
              <a:rPr lang="ja-JP" altLang="en-US" sz="2800" dirty="0">
                <a:solidFill>
                  <a:srgbClr val="FF0000"/>
                </a:solidFill>
              </a:rPr>
              <a:t>抽出</a:t>
            </a:r>
            <a:r>
              <a:rPr lang="ja-JP" altLang="en-US" sz="2800" dirty="0"/>
              <a:t>物質含有量 </a:t>
            </a:r>
          </a:p>
        </p:txBody>
      </p:sp>
      <p:sp>
        <p:nvSpPr>
          <p:cNvPr id="9" name="正方形/長方形 8"/>
          <p:cNvSpPr/>
          <p:nvPr/>
        </p:nvSpPr>
        <p:spPr>
          <a:xfrm>
            <a:off x="365038" y="1785550"/>
            <a:ext cx="9175922" cy="2031325"/>
          </a:xfrm>
          <a:prstGeom prst="rect">
            <a:avLst/>
          </a:prstGeom>
        </p:spPr>
        <p:txBody>
          <a:bodyPr wrap="square">
            <a:spAutoFit/>
          </a:bodyPr>
          <a:lstStyle/>
          <a:p>
            <a:r>
              <a:rPr lang="ja-JP" altLang="en-US" dirty="0"/>
              <a:t>ノルマルヘキサン 抽出物質含有量 （</a:t>
            </a:r>
            <a:r>
              <a:rPr lang="en-US" altLang="ja-JP" dirty="0"/>
              <a:t>n-Hex</a:t>
            </a:r>
            <a:r>
              <a:rPr lang="ja-JP" altLang="en-US" dirty="0" smtClean="0"/>
              <a:t>）</a:t>
            </a:r>
            <a:endParaRPr lang="en-US" altLang="ja-JP" dirty="0" smtClean="0"/>
          </a:p>
          <a:p>
            <a:endParaRPr lang="en-US" altLang="ja-JP" dirty="0"/>
          </a:p>
          <a:p>
            <a:r>
              <a:rPr lang="ja-JP" altLang="en-US" dirty="0"/>
              <a:t> </a:t>
            </a:r>
            <a:r>
              <a:rPr lang="en-US" altLang="ja-JP" dirty="0"/>
              <a:t>n-Hex </a:t>
            </a:r>
            <a:r>
              <a:rPr lang="ja-JP" altLang="en-US" dirty="0"/>
              <a:t>とは、動植物油脂、脂肪酸、脂肪酸エステル、リン脂質などの脂肪酸 誘導体、ワックスグリース、石油系炭化水素等の総称で、溶媒である </a:t>
            </a:r>
            <a:r>
              <a:rPr lang="en-US" altLang="ja-JP" dirty="0"/>
              <a:t>n-Hex </a:t>
            </a:r>
            <a:r>
              <a:rPr lang="ja-JP" altLang="en-US" dirty="0"/>
              <a:t>により抽出される不揮発性物質の含有量を指す。 水中の「油分等」を表わす 指標として用いられる</a:t>
            </a:r>
            <a:r>
              <a:rPr lang="ja-JP" altLang="en-US" dirty="0" smtClean="0"/>
              <a:t>。</a:t>
            </a:r>
            <a:endParaRPr lang="en-US" altLang="ja-JP" dirty="0" smtClean="0"/>
          </a:p>
          <a:p>
            <a:endParaRPr lang="en-US" altLang="ja-JP" dirty="0"/>
          </a:p>
          <a:p>
            <a:r>
              <a:rPr lang="en-US" altLang="ja-JP" dirty="0" smtClean="0"/>
              <a:t>SS</a:t>
            </a:r>
            <a:r>
              <a:rPr lang="ja-JP" altLang="en-US" dirty="0" smtClean="0"/>
              <a:t>と同様に基本法の環境基準、水質汚濁防止法、下水道法の排水基準が定められている。</a:t>
            </a:r>
            <a:endParaRPr lang="ja-JP" altLang="en-US" dirty="0"/>
          </a:p>
        </p:txBody>
      </p:sp>
      <p:sp>
        <p:nvSpPr>
          <p:cNvPr id="2" name="テキスト ボックス 1"/>
          <p:cNvSpPr txBox="1"/>
          <p:nvPr/>
        </p:nvSpPr>
        <p:spPr>
          <a:xfrm>
            <a:off x="1876301" y="4322617"/>
            <a:ext cx="5790368" cy="369332"/>
          </a:xfrm>
          <a:prstGeom prst="rect">
            <a:avLst/>
          </a:prstGeom>
          <a:noFill/>
        </p:spPr>
        <p:txBody>
          <a:bodyPr wrap="none" rtlCol="0">
            <a:spAutoFit/>
          </a:bodyPr>
          <a:lstStyle/>
          <a:p>
            <a:r>
              <a:rPr lang="ja-JP" altLang="en-US" b="1" dirty="0"/>
              <a:t>動植物油脂類の基準は</a:t>
            </a:r>
            <a:r>
              <a:rPr lang="en-US" altLang="ja-JP" b="1" dirty="0"/>
              <a:t>30mg/l</a:t>
            </a:r>
            <a:r>
              <a:rPr lang="ja-JP" altLang="en-US" b="1" dirty="0" err="1"/>
              <a:t>、</a:t>
            </a:r>
            <a:r>
              <a:rPr lang="ja-JP" altLang="en-US" b="1" dirty="0"/>
              <a:t>鉱油類の基準は</a:t>
            </a:r>
            <a:r>
              <a:rPr lang="en-US" altLang="ja-JP" b="1" dirty="0"/>
              <a:t>5mg/l</a:t>
            </a:r>
            <a:endParaRPr kumimoji="1" lang="ja-JP" altLang="en-US" dirty="0"/>
          </a:p>
        </p:txBody>
      </p:sp>
    </p:spTree>
    <p:extLst>
      <p:ext uri="{BB962C8B-B14F-4D97-AF65-F5344CB8AC3E}">
        <p14:creationId xmlns:p14="http://schemas.microsoft.com/office/powerpoint/2010/main" val="2923123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871661" y="1653268"/>
            <a:ext cx="6162675" cy="4857750"/>
          </a:xfrm>
          <a:prstGeom prst="rect">
            <a:avLst/>
          </a:prstGeom>
        </p:spPr>
      </p:pic>
      <p:sp>
        <p:nvSpPr>
          <p:cNvPr id="3" name="タイトル 3"/>
          <p:cNvSpPr txBox="1">
            <a:spLocks/>
          </p:cNvSpPr>
          <p:nvPr/>
        </p:nvSpPr>
        <p:spPr>
          <a:xfrm>
            <a:off x="125693" y="129268"/>
            <a:ext cx="9654613" cy="15240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kumimoji="1" sz="32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smtClean="0"/>
              <a:t>ソックスレー抽出器による</a:t>
            </a:r>
            <a:endParaRPr lang="en-US" altLang="ja-JP" sz="2800" dirty="0" smtClean="0"/>
          </a:p>
          <a:p>
            <a:r>
              <a:rPr lang="ja-JP" altLang="en-US" sz="2800" dirty="0" smtClean="0"/>
              <a:t>ノルマルヘキサン </a:t>
            </a:r>
            <a:r>
              <a:rPr lang="ja-JP" altLang="en-US" sz="2800" dirty="0">
                <a:solidFill>
                  <a:srgbClr val="FF0000"/>
                </a:solidFill>
              </a:rPr>
              <a:t>抽出</a:t>
            </a:r>
            <a:r>
              <a:rPr lang="ja-JP" altLang="en-US" sz="2800" dirty="0"/>
              <a:t>物質</a:t>
            </a:r>
            <a:r>
              <a:rPr lang="ja-JP" altLang="en-US" sz="2800" dirty="0" smtClean="0"/>
              <a:t>含有量の分析 </a:t>
            </a:r>
            <a:endParaRPr lang="ja-JP" altLang="en-US" sz="2800" dirty="0"/>
          </a:p>
        </p:txBody>
      </p:sp>
      <p:sp>
        <p:nvSpPr>
          <p:cNvPr id="7" name="四角形吹き出し 6"/>
          <p:cNvSpPr/>
          <p:nvPr/>
        </p:nvSpPr>
        <p:spPr>
          <a:xfrm>
            <a:off x="240426" y="4227616"/>
            <a:ext cx="1425039" cy="680397"/>
          </a:xfrm>
          <a:prstGeom prst="wedgeRectCallout">
            <a:avLst>
              <a:gd name="adj1" fmla="val 93333"/>
              <a:gd name="adj2" fmla="val 1352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ノルマル</a:t>
            </a:r>
            <a:endParaRPr lang="en-US" altLang="ja-JP" dirty="0" smtClean="0"/>
          </a:p>
          <a:p>
            <a:pPr algn="ctr"/>
            <a:r>
              <a:rPr lang="ja-JP" altLang="en-US" dirty="0" smtClean="0"/>
              <a:t>ヘキサン</a:t>
            </a:r>
            <a:endParaRPr kumimoji="1" lang="ja-JP" altLang="en-US" dirty="0"/>
          </a:p>
        </p:txBody>
      </p:sp>
      <p:sp>
        <p:nvSpPr>
          <p:cNvPr id="8" name="四角形吹き出し 7"/>
          <p:cNvSpPr/>
          <p:nvPr/>
        </p:nvSpPr>
        <p:spPr>
          <a:xfrm>
            <a:off x="343524" y="2748603"/>
            <a:ext cx="1425039" cy="680397"/>
          </a:xfrm>
          <a:prstGeom prst="wedgeRectCallout">
            <a:avLst>
              <a:gd name="adj1" fmla="val 93333"/>
              <a:gd name="adj2" fmla="val 1352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円筒</a:t>
            </a:r>
            <a:r>
              <a:rPr lang="ja-JP" altLang="en-US" dirty="0" err="1" smtClean="0"/>
              <a:t>ろ</a:t>
            </a:r>
            <a:r>
              <a:rPr lang="ja-JP" altLang="en-US" dirty="0" smtClean="0"/>
              <a:t>紙</a:t>
            </a:r>
            <a:endParaRPr kumimoji="1" lang="ja-JP" altLang="en-US" dirty="0"/>
          </a:p>
        </p:txBody>
      </p:sp>
      <p:sp>
        <p:nvSpPr>
          <p:cNvPr id="9" name="四角形吹き出し 8"/>
          <p:cNvSpPr/>
          <p:nvPr/>
        </p:nvSpPr>
        <p:spPr>
          <a:xfrm>
            <a:off x="240426" y="1520538"/>
            <a:ext cx="1425039" cy="680397"/>
          </a:xfrm>
          <a:prstGeom prst="wedgeRectCallout">
            <a:avLst>
              <a:gd name="adj1" fmla="val 104166"/>
              <a:gd name="adj2" fmla="val 550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リービッヒ冷却管</a:t>
            </a:r>
            <a:endParaRPr kumimoji="1" lang="ja-JP" altLang="en-US" dirty="0"/>
          </a:p>
        </p:txBody>
      </p:sp>
      <p:sp>
        <p:nvSpPr>
          <p:cNvPr id="10" name="四角形吹き出し 9"/>
          <p:cNvSpPr/>
          <p:nvPr/>
        </p:nvSpPr>
        <p:spPr>
          <a:xfrm>
            <a:off x="8194801" y="1653268"/>
            <a:ext cx="1585505" cy="1178299"/>
          </a:xfrm>
          <a:prstGeom prst="wedgeRectCallout">
            <a:avLst>
              <a:gd name="adj1" fmla="val -104721"/>
              <a:gd name="adj2" fmla="val 1764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ノルマルヘキサンに溶ける油分のみが溜まっていく</a:t>
            </a:r>
            <a:endParaRPr kumimoji="1" lang="ja-JP" altLang="en-US" dirty="0"/>
          </a:p>
        </p:txBody>
      </p:sp>
      <p:sp>
        <p:nvSpPr>
          <p:cNvPr id="11" name="下矢印 10"/>
          <p:cNvSpPr/>
          <p:nvPr/>
        </p:nvSpPr>
        <p:spPr>
          <a:xfrm>
            <a:off x="8773297" y="3583459"/>
            <a:ext cx="345989" cy="6441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吹き出し 11"/>
          <p:cNvSpPr/>
          <p:nvPr/>
        </p:nvSpPr>
        <p:spPr>
          <a:xfrm>
            <a:off x="8182444" y="4567814"/>
            <a:ext cx="1585505" cy="1457397"/>
          </a:xfrm>
          <a:prstGeom prst="wedgeRectCallout">
            <a:avLst>
              <a:gd name="adj1" fmla="val 16079"/>
              <a:gd name="adj2" fmla="val -49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抽出前後のナス型フラスコの重量の差から油分の含有量を求める。</a:t>
            </a:r>
            <a:endParaRPr kumimoji="1" lang="ja-JP" altLang="en-US" dirty="0"/>
          </a:p>
        </p:txBody>
      </p:sp>
      <p:sp>
        <p:nvSpPr>
          <p:cNvPr id="14" name="テキスト ボックス 13"/>
          <p:cNvSpPr txBox="1"/>
          <p:nvPr/>
        </p:nvSpPr>
        <p:spPr>
          <a:xfrm>
            <a:off x="240426" y="6542617"/>
            <a:ext cx="9498590" cy="276999"/>
          </a:xfrm>
          <a:prstGeom prst="rect">
            <a:avLst/>
          </a:prstGeom>
          <a:noFill/>
        </p:spPr>
        <p:txBody>
          <a:bodyPr wrap="square" rtlCol="0">
            <a:spAutoFit/>
          </a:bodyPr>
          <a:lstStyle/>
          <a:p>
            <a:r>
              <a:rPr lang="ja-JP" altLang="en-US" sz="1200" dirty="0" smtClean="0"/>
              <a:t>出典　</a:t>
            </a:r>
            <a:r>
              <a:rPr lang="ja-JP" altLang="ja-JP" sz="1200" dirty="0" smtClean="0"/>
              <a:t>名城</a:t>
            </a:r>
            <a:r>
              <a:rPr lang="ja-JP" altLang="ja-JP" sz="1200" dirty="0"/>
              <a:t>大学理工学部　応用科</a:t>
            </a:r>
            <a:r>
              <a:rPr lang="ja-JP" altLang="ja-JP" sz="1200" dirty="0" smtClean="0"/>
              <a:t>学科</a:t>
            </a:r>
            <a:r>
              <a:rPr lang="ja-JP" altLang="ja-JP" sz="1200" dirty="0"/>
              <a:t>　永田研究室</a:t>
            </a:r>
            <a:r>
              <a:rPr lang="en-US" altLang="ja-JP" sz="1200" dirty="0" smtClean="0"/>
              <a:t>HP</a:t>
            </a:r>
            <a:r>
              <a:rPr lang="ja-JP" altLang="en-US" sz="1200" dirty="0"/>
              <a:t>　</a:t>
            </a:r>
            <a:r>
              <a:rPr lang="en-US" altLang="ja-JP" sz="1200" dirty="0"/>
              <a:t>https://www1.meijo-u.ac.jp/~</a:t>
            </a:r>
            <a:r>
              <a:rPr lang="en-US" altLang="ja-JP" sz="1200" dirty="0" smtClean="0"/>
              <a:t>tnagata/blog/20130913.html</a:t>
            </a:r>
            <a:r>
              <a:rPr lang="ja-JP" altLang="en-US" sz="1200" dirty="0" smtClean="0"/>
              <a:t>　</a:t>
            </a:r>
            <a:r>
              <a:rPr lang="en-US" altLang="ja-JP" sz="1200" dirty="0" smtClean="0"/>
              <a:t>2025/05/16</a:t>
            </a:r>
            <a:r>
              <a:rPr lang="ja-JP" altLang="en-US" sz="1200" dirty="0" smtClean="0"/>
              <a:t>閲覧</a:t>
            </a:r>
            <a:endParaRPr kumimoji="1" lang="ja-JP" altLang="en-US" sz="1200" dirty="0"/>
          </a:p>
        </p:txBody>
      </p:sp>
      <p:sp>
        <p:nvSpPr>
          <p:cNvPr id="15" name="四角形吹き出し 14"/>
          <p:cNvSpPr/>
          <p:nvPr/>
        </p:nvSpPr>
        <p:spPr>
          <a:xfrm>
            <a:off x="269359" y="5344814"/>
            <a:ext cx="1425039" cy="680397"/>
          </a:xfrm>
          <a:prstGeom prst="wedgeRectCallout">
            <a:avLst>
              <a:gd name="adj1" fmla="val 82174"/>
              <a:gd name="adj2" fmla="val -185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ナス型</a:t>
            </a:r>
            <a:endParaRPr lang="en-US" altLang="ja-JP" dirty="0" smtClean="0"/>
          </a:p>
          <a:p>
            <a:pPr algn="ctr"/>
            <a:r>
              <a:rPr lang="ja-JP" altLang="en-US" dirty="0" smtClean="0"/>
              <a:t>フラスコ</a:t>
            </a:r>
            <a:endParaRPr kumimoji="1" lang="ja-JP" altLang="en-US" dirty="0"/>
          </a:p>
        </p:txBody>
      </p:sp>
    </p:spTree>
    <p:extLst>
      <p:ext uri="{BB962C8B-B14F-4D97-AF65-F5344CB8AC3E}">
        <p14:creationId xmlns:p14="http://schemas.microsoft.com/office/powerpoint/2010/main" val="566017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3"/>
          <p:cNvSpPr txBox="1">
            <a:spLocks/>
          </p:cNvSpPr>
          <p:nvPr/>
        </p:nvSpPr>
        <p:spPr>
          <a:xfrm>
            <a:off x="125692" y="-58166"/>
            <a:ext cx="9654613" cy="15240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kumimoji="1" sz="32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t>酸性</a:t>
            </a:r>
            <a:r>
              <a:rPr lang="ja-JP" altLang="en-US" sz="2800" dirty="0" smtClean="0"/>
              <a:t>雨の分析とイオン</a:t>
            </a:r>
            <a:r>
              <a:rPr lang="ja-JP" altLang="en-US" sz="2800" dirty="0" smtClean="0">
                <a:solidFill>
                  <a:srgbClr val="FF0000"/>
                </a:solidFill>
              </a:rPr>
              <a:t>クロマトグラフィー</a:t>
            </a:r>
            <a:endParaRPr lang="en-US" altLang="ja-JP" sz="2800" dirty="0" smtClean="0">
              <a:solidFill>
                <a:srgbClr val="FF0000"/>
              </a:solidFill>
            </a:endParaRPr>
          </a:p>
          <a:p>
            <a:endParaRPr lang="ja-JP" altLang="en-US" sz="2800" dirty="0"/>
          </a:p>
        </p:txBody>
      </p:sp>
      <p:sp>
        <p:nvSpPr>
          <p:cNvPr id="9" name="正方形/長方形 8"/>
          <p:cNvSpPr/>
          <p:nvPr/>
        </p:nvSpPr>
        <p:spPr>
          <a:xfrm>
            <a:off x="365038" y="966583"/>
            <a:ext cx="9175922" cy="1477328"/>
          </a:xfrm>
          <a:prstGeom prst="rect">
            <a:avLst/>
          </a:prstGeom>
        </p:spPr>
        <p:txBody>
          <a:bodyPr wrap="square">
            <a:spAutoFit/>
          </a:bodyPr>
          <a:lstStyle/>
          <a:p>
            <a:r>
              <a:rPr lang="ja-JP" altLang="en-US" dirty="0"/>
              <a:t>酸性雨とは</a:t>
            </a:r>
            <a:r>
              <a:rPr lang="ja-JP" altLang="en-US" dirty="0" smtClean="0"/>
              <a:t>、</a:t>
            </a:r>
            <a:endParaRPr lang="en-US" altLang="ja-JP" dirty="0" smtClean="0"/>
          </a:p>
          <a:p>
            <a:r>
              <a:rPr lang="ja-JP" altLang="en-US" dirty="0" smtClean="0"/>
              <a:t>二</a:t>
            </a:r>
            <a:r>
              <a:rPr lang="ja-JP" altLang="en-US" dirty="0"/>
              <a:t>酸化硫黄（</a:t>
            </a:r>
            <a:r>
              <a:rPr lang="en-US" altLang="ja-JP" dirty="0"/>
              <a:t>SO</a:t>
            </a:r>
            <a:r>
              <a:rPr lang="en-US" altLang="ja-JP" baseline="-25000" dirty="0"/>
              <a:t>2</a:t>
            </a:r>
            <a:r>
              <a:rPr lang="ja-JP" altLang="en-US" dirty="0"/>
              <a:t>）</a:t>
            </a:r>
            <a:r>
              <a:rPr lang="ja-JP" altLang="en-US" dirty="0" smtClean="0"/>
              <a:t>や　　→硫酸イオン　</a:t>
            </a:r>
            <a:r>
              <a:rPr lang="en-US" altLang="ja-JP" dirty="0" smtClean="0"/>
              <a:t>SO</a:t>
            </a:r>
            <a:r>
              <a:rPr lang="en-US" altLang="ja-JP" baseline="-25000" dirty="0" smtClean="0"/>
              <a:t>4</a:t>
            </a:r>
            <a:r>
              <a:rPr lang="en-US" altLang="ja-JP" baseline="30000" dirty="0" smtClean="0"/>
              <a:t>2-</a:t>
            </a:r>
          </a:p>
          <a:p>
            <a:r>
              <a:rPr lang="ja-JP" altLang="en-US" dirty="0" smtClean="0"/>
              <a:t>窒素</a:t>
            </a:r>
            <a:r>
              <a:rPr lang="ja-JP" altLang="en-US" dirty="0"/>
              <a:t>酸化物（</a:t>
            </a:r>
            <a:r>
              <a:rPr lang="en-US" altLang="ja-JP" dirty="0"/>
              <a:t>NOx</a:t>
            </a:r>
            <a:r>
              <a:rPr lang="ja-JP" altLang="en-US" dirty="0" smtClean="0"/>
              <a:t>）　　　→硝酸イオン　</a:t>
            </a:r>
            <a:r>
              <a:rPr lang="en-US" altLang="ja-JP" dirty="0" smtClean="0"/>
              <a:t>NO</a:t>
            </a:r>
            <a:r>
              <a:rPr lang="en-US" altLang="ja-JP" baseline="-25000" dirty="0" smtClean="0"/>
              <a:t>3</a:t>
            </a:r>
            <a:r>
              <a:rPr lang="en-US" altLang="ja-JP" baseline="30000" dirty="0" smtClean="0"/>
              <a:t>-</a:t>
            </a:r>
          </a:p>
          <a:p>
            <a:r>
              <a:rPr lang="ja-JP" altLang="en-US" dirty="0" smtClean="0"/>
              <a:t>など</a:t>
            </a:r>
            <a:r>
              <a:rPr lang="ja-JP" altLang="en-US" dirty="0"/>
              <a:t>を起源とする酸性物質</a:t>
            </a:r>
            <a:r>
              <a:rPr lang="ja-JP" altLang="en-US" dirty="0" smtClean="0"/>
              <a:t>が</a:t>
            </a:r>
            <a:endParaRPr lang="en-US" altLang="ja-JP" dirty="0" smtClean="0"/>
          </a:p>
          <a:p>
            <a:r>
              <a:rPr lang="ja-JP" altLang="en-US" dirty="0" smtClean="0"/>
              <a:t>雨</a:t>
            </a:r>
            <a:r>
              <a:rPr lang="ja-JP" altLang="en-US" dirty="0"/>
              <a:t>・雪・霧などに溶け込み、通常より強い酸性を示す</a:t>
            </a:r>
            <a:r>
              <a:rPr lang="ja-JP" altLang="en-US" dirty="0" smtClean="0"/>
              <a:t>現象</a:t>
            </a:r>
            <a:endParaRPr lang="ja-JP" altLang="en-US" dirty="0"/>
          </a:p>
        </p:txBody>
      </p:sp>
      <p:sp>
        <p:nvSpPr>
          <p:cNvPr id="5" name="正方形/長方形 4"/>
          <p:cNvSpPr/>
          <p:nvPr/>
        </p:nvSpPr>
        <p:spPr>
          <a:xfrm>
            <a:off x="365039" y="2705001"/>
            <a:ext cx="4587961" cy="830997"/>
          </a:xfrm>
          <a:prstGeom prst="rect">
            <a:avLst/>
          </a:prstGeom>
        </p:spPr>
        <p:txBody>
          <a:bodyPr wrap="square">
            <a:spAutoFit/>
          </a:bodyPr>
          <a:lstStyle/>
          <a:p>
            <a:r>
              <a:rPr lang="ja-JP" altLang="en-US" dirty="0" smtClean="0"/>
              <a:t>イオンクロマトグラフィーと</a:t>
            </a:r>
            <a:r>
              <a:rPr lang="ja-JP" altLang="en-US" dirty="0"/>
              <a:t>は</a:t>
            </a:r>
            <a:r>
              <a:rPr lang="ja-JP" altLang="en-US" dirty="0" smtClean="0"/>
              <a:t>、</a:t>
            </a:r>
            <a:endParaRPr lang="en-US" altLang="ja-JP" dirty="0" smtClean="0"/>
          </a:p>
          <a:p>
            <a:r>
              <a:rPr lang="ja-JP" altLang="en-US" dirty="0"/>
              <a:t>水中</a:t>
            </a:r>
            <a:r>
              <a:rPr lang="ja-JP" altLang="en-US" dirty="0" smtClean="0"/>
              <a:t>のイオンを分離、定量できる分析装置</a:t>
            </a:r>
            <a:endParaRPr lang="en-US" altLang="ja-JP" dirty="0" smtClean="0"/>
          </a:p>
          <a:p>
            <a:endParaRPr lang="en-US" altLang="ja-JP" baseline="30000" dirty="0" smtClean="0"/>
          </a:p>
        </p:txBody>
      </p:sp>
      <p:pic>
        <p:nvPicPr>
          <p:cNvPr id="2" name="図 1"/>
          <p:cNvPicPr>
            <a:picLocks noChangeAspect="1"/>
          </p:cNvPicPr>
          <p:nvPr/>
        </p:nvPicPr>
        <p:blipFill>
          <a:blip r:embed="rId2"/>
          <a:stretch>
            <a:fillRect/>
          </a:stretch>
        </p:blipFill>
        <p:spPr>
          <a:xfrm>
            <a:off x="5376137" y="2312505"/>
            <a:ext cx="4164823" cy="3523423"/>
          </a:xfrm>
          <a:prstGeom prst="rect">
            <a:avLst/>
          </a:prstGeom>
        </p:spPr>
      </p:pic>
      <p:pic>
        <p:nvPicPr>
          <p:cNvPr id="4" name="図 3"/>
          <p:cNvPicPr>
            <a:picLocks noChangeAspect="1"/>
          </p:cNvPicPr>
          <p:nvPr/>
        </p:nvPicPr>
        <p:blipFill>
          <a:blip r:embed="rId3"/>
          <a:stretch>
            <a:fillRect/>
          </a:stretch>
        </p:blipFill>
        <p:spPr>
          <a:xfrm>
            <a:off x="1083979" y="3349072"/>
            <a:ext cx="3150080" cy="2803571"/>
          </a:xfrm>
          <a:prstGeom prst="rect">
            <a:avLst/>
          </a:prstGeom>
        </p:spPr>
      </p:pic>
      <p:sp>
        <p:nvSpPr>
          <p:cNvPr id="10" name="テキスト ボックス 9"/>
          <p:cNvSpPr txBox="1"/>
          <p:nvPr/>
        </p:nvSpPr>
        <p:spPr>
          <a:xfrm>
            <a:off x="365038" y="6488937"/>
            <a:ext cx="9030753" cy="307777"/>
          </a:xfrm>
          <a:prstGeom prst="rect">
            <a:avLst/>
          </a:prstGeom>
          <a:noFill/>
        </p:spPr>
        <p:txBody>
          <a:bodyPr wrap="square" rtlCol="0">
            <a:spAutoFit/>
          </a:bodyPr>
          <a:lstStyle/>
          <a:p>
            <a:r>
              <a:rPr lang="en-US" altLang="ja-JP" sz="1400" dirty="0" err="1" smtClean="0"/>
              <a:t>Thermo</a:t>
            </a:r>
            <a:r>
              <a:rPr lang="en-US" altLang="ja-JP" sz="1400" dirty="0" smtClean="0"/>
              <a:t> Scientific</a:t>
            </a:r>
            <a:r>
              <a:rPr lang="ja-JP" altLang="en-US" sz="1400" dirty="0" smtClean="0"/>
              <a:t>社</a:t>
            </a:r>
            <a:r>
              <a:rPr lang="en-US" altLang="ja-JP" sz="1400" dirty="0" smtClean="0"/>
              <a:t>HP</a:t>
            </a:r>
            <a:r>
              <a:rPr lang="ja-JP" altLang="en-US" sz="1400" dirty="0" smtClean="0"/>
              <a:t>から引用　</a:t>
            </a:r>
            <a:r>
              <a:rPr lang="en-US" altLang="ja-JP" sz="1400" dirty="0"/>
              <a:t>©</a:t>
            </a:r>
            <a:r>
              <a:rPr lang="en-US" altLang="ja-JP" sz="1400" dirty="0" err="1" smtClean="0"/>
              <a:t>Thermo</a:t>
            </a:r>
            <a:r>
              <a:rPr lang="en-US" altLang="ja-JP" sz="1400" dirty="0" smtClean="0"/>
              <a:t> </a:t>
            </a:r>
            <a:r>
              <a:rPr lang="en-US" altLang="ja-JP" sz="1400" dirty="0"/>
              <a:t>Fisher </a:t>
            </a:r>
            <a:r>
              <a:rPr lang="en-US" altLang="ja-JP" sz="1400" dirty="0" smtClean="0"/>
              <a:t>Scientific</a:t>
            </a:r>
            <a:r>
              <a:rPr lang="ja-JP" altLang="en-US" sz="1400" dirty="0" smtClean="0"/>
              <a:t>　図を他所で利用することはご遠慮ください。</a:t>
            </a:r>
            <a:endParaRPr kumimoji="1" lang="ja-JP" altLang="en-US" sz="1400" dirty="0"/>
          </a:p>
        </p:txBody>
      </p:sp>
      <p:sp>
        <p:nvSpPr>
          <p:cNvPr id="11" name="テキスト ボックス 10"/>
          <p:cNvSpPr txBox="1"/>
          <p:nvPr/>
        </p:nvSpPr>
        <p:spPr>
          <a:xfrm>
            <a:off x="6073791" y="5962327"/>
            <a:ext cx="3063659" cy="307777"/>
          </a:xfrm>
          <a:prstGeom prst="rect">
            <a:avLst/>
          </a:prstGeom>
          <a:noFill/>
        </p:spPr>
        <p:txBody>
          <a:bodyPr wrap="none" rtlCol="0">
            <a:spAutoFit/>
          </a:bodyPr>
          <a:lstStyle/>
          <a:p>
            <a:r>
              <a:rPr kumimoji="1" lang="ja-JP" altLang="en-US" sz="1400" dirty="0" smtClean="0"/>
              <a:t>図</a:t>
            </a:r>
            <a:r>
              <a:rPr lang="ja-JP" altLang="en-US" sz="1400" dirty="0"/>
              <a:t>　標準液と実試料の</a:t>
            </a:r>
            <a:r>
              <a:rPr lang="ja-JP" altLang="en-US" sz="1400" dirty="0" smtClean="0"/>
              <a:t>クロマトクラム</a:t>
            </a:r>
            <a:r>
              <a:rPr kumimoji="1" lang="ja-JP" altLang="en-US" sz="1400" dirty="0" smtClean="0"/>
              <a:t>　</a:t>
            </a:r>
            <a:endParaRPr kumimoji="1" lang="ja-JP" altLang="en-US" sz="1400" dirty="0"/>
          </a:p>
        </p:txBody>
      </p:sp>
      <p:sp>
        <p:nvSpPr>
          <p:cNvPr id="12" name="テキスト ボックス 11"/>
          <p:cNvSpPr txBox="1"/>
          <p:nvPr/>
        </p:nvSpPr>
        <p:spPr>
          <a:xfrm>
            <a:off x="736634" y="6051611"/>
            <a:ext cx="3844770" cy="307777"/>
          </a:xfrm>
          <a:prstGeom prst="rect">
            <a:avLst/>
          </a:prstGeom>
          <a:noFill/>
        </p:spPr>
        <p:txBody>
          <a:bodyPr wrap="none" rtlCol="0">
            <a:spAutoFit/>
          </a:bodyPr>
          <a:lstStyle/>
          <a:p>
            <a:r>
              <a:rPr lang="en-US" altLang="ja-JP" sz="1400" dirty="0" err="1"/>
              <a:t>Thermo</a:t>
            </a:r>
            <a:r>
              <a:rPr lang="en-US" altLang="ja-JP" sz="1400" dirty="0"/>
              <a:t> Scientific </a:t>
            </a:r>
            <a:r>
              <a:rPr lang="en-US" altLang="ja-JP" sz="1400" dirty="0" err="1"/>
              <a:t>Dionex</a:t>
            </a:r>
            <a:r>
              <a:rPr lang="en-US" altLang="ja-JP" sz="1400" dirty="0"/>
              <a:t> ICS-6000 HPIC</a:t>
            </a:r>
            <a:r>
              <a:rPr lang="ja-JP" altLang="en-US" sz="1400" dirty="0"/>
              <a:t>システム</a:t>
            </a:r>
            <a:r>
              <a:rPr kumimoji="1" lang="ja-JP" altLang="en-US" sz="1400" dirty="0" smtClean="0"/>
              <a:t>　</a:t>
            </a:r>
            <a:endParaRPr kumimoji="1" lang="ja-JP" altLang="en-US" sz="1400" dirty="0"/>
          </a:p>
        </p:txBody>
      </p:sp>
    </p:spTree>
    <p:extLst>
      <p:ext uri="{BB962C8B-B14F-4D97-AF65-F5344CB8AC3E}">
        <p14:creationId xmlns:p14="http://schemas.microsoft.com/office/powerpoint/2010/main" val="1481068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336</TotalTime>
  <Words>450</Words>
  <Application>Microsoft Office PowerPoint</Application>
  <PresentationFormat>A4 210 x 297 mm</PresentationFormat>
  <Paragraphs>65</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ＭＳ Ｐゴシック</vt:lpstr>
      <vt:lpstr>ＭＳ ゴシック</vt:lpstr>
      <vt:lpstr>新細明體</vt:lpstr>
      <vt:lpstr>Arial</vt:lpstr>
      <vt:lpstr>Calibri</vt:lpstr>
      <vt:lpstr>Calibri Light</vt:lpstr>
      <vt:lpstr>Office テーマ</vt:lpstr>
      <vt:lpstr>09. 混合物の分離と環境分析</vt:lpstr>
      <vt:lpstr>PowerPoint プレゼンテーション</vt:lpstr>
      <vt:lpstr>この資料の活用例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混合物の分離と環境分析</dc:title>
  <dc:creator>森 淳子</dc:creator>
  <cp:lastModifiedBy>森 淳子</cp:lastModifiedBy>
  <cp:revision>37</cp:revision>
  <dcterms:created xsi:type="dcterms:W3CDTF">2023-04-05T04:57:38Z</dcterms:created>
  <dcterms:modified xsi:type="dcterms:W3CDTF">2025-05-15T23:25:19Z</dcterms:modified>
</cp:coreProperties>
</file>