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86" r:id="rId3"/>
    <p:sldId id="287" r:id="rId4"/>
    <p:sldId id="294" r:id="rId5"/>
    <p:sldId id="297" r:id="rId6"/>
    <p:sldId id="295" r:id="rId7"/>
    <p:sldId id="288" r:id="rId8"/>
    <p:sldId id="296" r:id="rId9"/>
    <p:sldId id="289" r:id="rId10"/>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8163" autoAdjust="0"/>
  </p:normalViewPr>
  <p:slideViewPr>
    <p:cSldViewPr snapToGrid="0">
      <p:cViewPr varScale="1">
        <p:scale>
          <a:sx n="94" d="100"/>
          <a:sy n="94" d="100"/>
        </p:scale>
        <p:origin x="1824" y="78"/>
      </p:cViewPr>
      <p:guideLst>
        <p:guide orient="horz" pos="2183"/>
        <p:guide pos="3120"/>
      </p:guideLst>
    </p:cSldViewPr>
  </p:slideViewPr>
  <p:notesTextViewPr>
    <p:cViewPr>
      <p:scale>
        <a:sx n="1" d="1"/>
        <a:sy n="1" d="1"/>
      </p:scale>
      <p:origin x="0" y="0"/>
    </p:cViewPr>
  </p:notesTextViewPr>
  <p:sorterViewPr>
    <p:cViewPr varScale="1">
      <p:scale>
        <a:sx n="100" d="100"/>
        <a:sy n="100" d="100"/>
      </p:scale>
      <p:origin x="0" y="-118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2E22D1-062F-4188-BB22-F53B80C141F9}" type="datetimeFigureOut">
              <a:rPr kumimoji="1" lang="ja-JP" altLang="en-US" smtClean="0"/>
              <a:t>2025/4/9</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BC8E6B-0307-43DA-8110-0914EB23B753}" type="slidenum">
              <a:rPr kumimoji="1" lang="ja-JP" altLang="en-US" smtClean="0"/>
              <a:t>‹#›</a:t>
            </a:fld>
            <a:endParaRPr kumimoji="1" lang="ja-JP" altLang="en-US"/>
          </a:p>
        </p:txBody>
      </p:sp>
    </p:spTree>
    <p:extLst>
      <p:ext uri="{BB962C8B-B14F-4D97-AF65-F5344CB8AC3E}">
        <p14:creationId xmlns:p14="http://schemas.microsoft.com/office/powerpoint/2010/main" val="181988734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04E005F-C11D-4BD8-8D95-AF563FF2FBDB}" type="datetimeFigureOut">
              <a:rPr kumimoji="1" lang="ja-JP" altLang="en-US" smtClean="0"/>
              <a:t>2025/4/9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E51B1D-ED1D-40B2-9CF3-B72F1A890864}" type="slidenum">
              <a:rPr kumimoji="1" lang="ja-JP" altLang="en-US" smtClean="0"/>
              <a:t>‹#›</a:t>
            </a:fld>
            <a:endParaRPr kumimoji="1" lang="ja-JP" altLang="en-US"/>
          </a:p>
        </p:txBody>
      </p:sp>
    </p:spTree>
    <p:extLst>
      <p:ext uri="{BB962C8B-B14F-4D97-AF65-F5344CB8AC3E}">
        <p14:creationId xmlns:p14="http://schemas.microsoft.com/office/powerpoint/2010/main" val="695601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04E005F-C11D-4BD8-8D95-AF563FF2FBDB}" type="datetimeFigureOut">
              <a:rPr kumimoji="1" lang="ja-JP" altLang="en-US" smtClean="0"/>
              <a:t>2025/4/9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E51B1D-ED1D-40B2-9CF3-B72F1A890864}" type="slidenum">
              <a:rPr kumimoji="1" lang="ja-JP" altLang="en-US" smtClean="0"/>
              <a:t>‹#›</a:t>
            </a:fld>
            <a:endParaRPr kumimoji="1" lang="ja-JP" altLang="en-US"/>
          </a:p>
        </p:txBody>
      </p:sp>
    </p:spTree>
    <p:extLst>
      <p:ext uri="{BB962C8B-B14F-4D97-AF65-F5344CB8AC3E}">
        <p14:creationId xmlns:p14="http://schemas.microsoft.com/office/powerpoint/2010/main" val="3060750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04E005F-C11D-4BD8-8D95-AF563FF2FBDB}" type="datetimeFigureOut">
              <a:rPr kumimoji="1" lang="ja-JP" altLang="en-US" smtClean="0"/>
              <a:t>2025/4/9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E51B1D-ED1D-40B2-9CF3-B72F1A890864}" type="slidenum">
              <a:rPr kumimoji="1" lang="ja-JP" altLang="en-US" smtClean="0"/>
              <a:t>‹#›</a:t>
            </a:fld>
            <a:endParaRPr kumimoji="1" lang="ja-JP" altLang="en-US"/>
          </a:p>
        </p:txBody>
      </p:sp>
    </p:spTree>
    <p:extLst>
      <p:ext uri="{BB962C8B-B14F-4D97-AF65-F5344CB8AC3E}">
        <p14:creationId xmlns:p14="http://schemas.microsoft.com/office/powerpoint/2010/main" val="3637053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04E005F-C11D-4BD8-8D95-AF563FF2FBDB}" type="datetimeFigureOut">
              <a:rPr kumimoji="1" lang="ja-JP" altLang="en-US" smtClean="0"/>
              <a:t>2025/4/9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E51B1D-ED1D-40B2-9CF3-B72F1A890864}" type="slidenum">
              <a:rPr kumimoji="1" lang="ja-JP" altLang="en-US" smtClean="0"/>
              <a:t>‹#›</a:t>
            </a:fld>
            <a:endParaRPr kumimoji="1" lang="ja-JP" altLang="en-US"/>
          </a:p>
        </p:txBody>
      </p:sp>
    </p:spTree>
    <p:extLst>
      <p:ext uri="{BB962C8B-B14F-4D97-AF65-F5344CB8AC3E}">
        <p14:creationId xmlns:p14="http://schemas.microsoft.com/office/powerpoint/2010/main" val="34119575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04E005F-C11D-4BD8-8D95-AF563FF2FBDB}" type="datetimeFigureOut">
              <a:rPr kumimoji="1" lang="ja-JP" altLang="en-US" smtClean="0"/>
              <a:t>2025/4/9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E51B1D-ED1D-40B2-9CF3-B72F1A890864}" type="slidenum">
              <a:rPr kumimoji="1" lang="ja-JP" altLang="en-US" smtClean="0"/>
              <a:t>‹#›</a:t>
            </a:fld>
            <a:endParaRPr kumimoji="1" lang="ja-JP" altLang="en-US"/>
          </a:p>
        </p:txBody>
      </p:sp>
    </p:spTree>
    <p:extLst>
      <p:ext uri="{BB962C8B-B14F-4D97-AF65-F5344CB8AC3E}">
        <p14:creationId xmlns:p14="http://schemas.microsoft.com/office/powerpoint/2010/main" val="774843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04E005F-C11D-4BD8-8D95-AF563FF2FBDB}" type="datetimeFigureOut">
              <a:rPr kumimoji="1" lang="ja-JP" altLang="en-US" smtClean="0"/>
              <a:t>2025/4/9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4E51B1D-ED1D-40B2-9CF3-B72F1A890864}" type="slidenum">
              <a:rPr kumimoji="1" lang="ja-JP" altLang="en-US" smtClean="0"/>
              <a:t>‹#›</a:t>
            </a:fld>
            <a:endParaRPr kumimoji="1" lang="ja-JP" altLang="en-US"/>
          </a:p>
        </p:txBody>
      </p:sp>
    </p:spTree>
    <p:extLst>
      <p:ext uri="{BB962C8B-B14F-4D97-AF65-F5344CB8AC3E}">
        <p14:creationId xmlns:p14="http://schemas.microsoft.com/office/powerpoint/2010/main" val="137736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04E005F-C11D-4BD8-8D95-AF563FF2FBDB}" type="datetimeFigureOut">
              <a:rPr kumimoji="1" lang="ja-JP" altLang="en-US" smtClean="0"/>
              <a:t>2025/4/9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4E51B1D-ED1D-40B2-9CF3-B72F1A890864}" type="slidenum">
              <a:rPr kumimoji="1" lang="ja-JP" altLang="en-US" smtClean="0"/>
              <a:t>‹#›</a:t>
            </a:fld>
            <a:endParaRPr kumimoji="1" lang="ja-JP" altLang="en-US"/>
          </a:p>
        </p:txBody>
      </p:sp>
    </p:spTree>
    <p:extLst>
      <p:ext uri="{BB962C8B-B14F-4D97-AF65-F5344CB8AC3E}">
        <p14:creationId xmlns:p14="http://schemas.microsoft.com/office/powerpoint/2010/main" val="337218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04E005F-C11D-4BD8-8D95-AF563FF2FBDB}" type="datetimeFigureOut">
              <a:rPr kumimoji="1" lang="ja-JP" altLang="en-US" smtClean="0"/>
              <a:t>2025/4/9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4E51B1D-ED1D-40B2-9CF3-B72F1A890864}" type="slidenum">
              <a:rPr kumimoji="1" lang="ja-JP" altLang="en-US" smtClean="0"/>
              <a:t>‹#›</a:t>
            </a:fld>
            <a:endParaRPr kumimoji="1" lang="ja-JP" altLang="en-US"/>
          </a:p>
        </p:txBody>
      </p:sp>
    </p:spTree>
    <p:extLst>
      <p:ext uri="{BB962C8B-B14F-4D97-AF65-F5344CB8AC3E}">
        <p14:creationId xmlns:p14="http://schemas.microsoft.com/office/powerpoint/2010/main" val="928488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4E005F-C11D-4BD8-8D95-AF563FF2FBDB}" type="datetimeFigureOut">
              <a:rPr kumimoji="1" lang="ja-JP" altLang="en-US" smtClean="0"/>
              <a:t>2025/4/9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4E51B1D-ED1D-40B2-9CF3-B72F1A890864}" type="slidenum">
              <a:rPr kumimoji="1" lang="ja-JP" altLang="en-US" smtClean="0"/>
              <a:t>‹#›</a:t>
            </a:fld>
            <a:endParaRPr kumimoji="1" lang="ja-JP" altLang="en-US"/>
          </a:p>
        </p:txBody>
      </p:sp>
    </p:spTree>
    <p:extLst>
      <p:ext uri="{BB962C8B-B14F-4D97-AF65-F5344CB8AC3E}">
        <p14:creationId xmlns:p14="http://schemas.microsoft.com/office/powerpoint/2010/main" val="2761340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04E005F-C11D-4BD8-8D95-AF563FF2FBDB}" type="datetimeFigureOut">
              <a:rPr kumimoji="1" lang="ja-JP" altLang="en-US" smtClean="0"/>
              <a:t>2025/4/9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4E51B1D-ED1D-40B2-9CF3-B72F1A890864}" type="slidenum">
              <a:rPr kumimoji="1" lang="ja-JP" altLang="en-US" smtClean="0"/>
              <a:t>‹#›</a:t>
            </a:fld>
            <a:endParaRPr kumimoji="1" lang="ja-JP" altLang="en-US"/>
          </a:p>
        </p:txBody>
      </p:sp>
    </p:spTree>
    <p:extLst>
      <p:ext uri="{BB962C8B-B14F-4D97-AF65-F5344CB8AC3E}">
        <p14:creationId xmlns:p14="http://schemas.microsoft.com/office/powerpoint/2010/main" val="3694775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04E005F-C11D-4BD8-8D95-AF563FF2FBDB}" type="datetimeFigureOut">
              <a:rPr kumimoji="1" lang="ja-JP" altLang="en-US" smtClean="0"/>
              <a:t>2025/4/9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4E51B1D-ED1D-40B2-9CF3-B72F1A890864}" type="slidenum">
              <a:rPr kumimoji="1" lang="ja-JP" altLang="en-US" smtClean="0"/>
              <a:t>‹#›</a:t>
            </a:fld>
            <a:endParaRPr kumimoji="1" lang="ja-JP" altLang="en-US"/>
          </a:p>
        </p:txBody>
      </p:sp>
    </p:spTree>
    <p:extLst>
      <p:ext uri="{BB962C8B-B14F-4D97-AF65-F5344CB8AC3E}">
        <p14:creationId xmlns:p14="http://schemas.microsoft.com/office/powerpoint/2010/main" val="853956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4E005F-C11D-4BD8-8D95-AF563FF2FBDB}" type="datetimeFigureOut">
              <a:rPr kumimoji="1" lang="ja-JP" altLang="en-US" smtClean="0"/>
              <a:t>2025/4/9</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E51B1D-ED1D-40B2-9CF3-B72F1A890864}" type="slidenum">
              <a:rPr kumimoji="1" lang="ja-JP" altLang="en-US" smtClean="0"/>
              <a:t>‹#›</a:t>
            </a:fld>
            <a:endParaRPr kumimoji="1" lang="ja-JP" altLang="en-US"/>
          </a:p>
        </p:txBody>
      </p:sp>
    </p:spTree>
    <p:extLst>
      <p:ext uri="{BB962C8B-B14F-4D97-AF65-F5344CB8AC3E}">
        <p14:creationId xmlns:p14="http://schemas.microsoft.com/office/powerpoint/2010/main" val="8574572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69333" y="1122363"/>
            <a:ext cx="9385483" cy="2387600"/>
          </a:xfrm>
        </p:spPr>
        <p:txBody>
          <a:bodyPr>
            <a:normAutofit/>
          </a:bodyPr>
          <a:lstStyle/>
          <a:p>
            <a:pPr lvl="0" defTabSz="685800">
              <a:lnSpc>
                <a:spcPct val="100000"/>
              </a:lnSpc>
              <a:spcBef>
                <a:spcPts val="0"/>
              </a:spcBef>
              <a:defRPr/>
            </a:pPr>
            <a:r>
              <a:rPr lang="en-US" altLang="ja-JP" sz="4400" kern="100" dirty="0">
                <a:latin typeface="+mn-ea"/>
              </a:rPr>
              <a:t>08.</a:t>
            </a:r>
            <a:r>
              <a:rPr lang="ja-JP" altLang="ja-JP" sz="4400" kern="100" dirty="0">
                <a:latin typeface="+mn-ea"/>
              </a:rPr>
              <a:t>環境アセスメント</a:t>
            </a:r>
            <a:r>
              <a:rPr lang="ja-JP" altLang="en-US" sz="4400" kern="100" dirty="0">
                <a:latin typeface="+mn-ea"/>
              </a:rPr>
              <a:t>のあらまし</a:t>
            </a:r>
            <a:endParaRPr lang="en-US" altLang="ja-JP" sz="4400" kern="100" dirty="0">
              <a:latin typeface="+mn-ea"/>
            </a:endParaRPr>
          </a:p>
        </p:txBody>
      </p:sp>
      <p:sp>
        <p:nvSpPr>
          <p:cNvPr id="4" name="サブタイトル 3"/>
          <p:cNvSpPr>
            <a:spLocks noGrp="1"/>
          </p:cNvSpPr>
          <p:nvPr>
            <p:ph type="subTitle" idx="1"/>
          </p:nvPr>
        </p:nvSpPr>
        <p:spPr/>
        <p:txBody>
          <a:bodyPr/>
          <a:lstStyle/>
          <a:p>
            <a:endParaRPr kumimoji="1" lang="ja-JP" altLang="en-US"/>
          </a:p>
        </p:txBody>
      </p:sp>
    </p:spTree>
    <p:extLst>
      <p:ext uri="{BB962C8B-B14F-4D97-AF65-F5344CB8AC3E}">
        <p14:creationId xmlns:p14="http://schemas.microsoft.com/office/powerpoint/2010/main" val="662885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81773" y="83270"/>
            <a:ext cx="7372531" cy="523220"/>
          </a:xfrm>
          <a:prstGeom prst="rect">
            <a:avLst/>
          </a:prstGeom>
        </p:spPr>
        <p:txBody>
          <a:bodyPr wrap="none">
            <a:spAutoFit/>
          </a:bodyPr>
          <a:lstStyle/>
          <a:p>
            <a:r>
              <a:rPr lang="ja-JP" altLang="en-US" sz="2800" dirty="0"/>
              <a:t>中学校学習指導要領（平成29年告示）該当箇所</a:t>
            </a:r>
          </a:p>
        </p:txBody>
      </p:sp>
      <p:sp>
        <p:nvSpPr>
          <p:cNvPr id="3" name="正方形/長方形 2"/>
          <p:cNvSpPr/>
          <p:nvPr/>
        </p:nvSpPr>
        <p:spPr>
          <a:xfrm>
            <a:off x="181773" y="736610"/>
            <a:ext cx="4422767" cy="954107"/>
          </a:xfrm>
          <a:prstGeom prst="rect">
            <a:avLst/>
          </a:prstGeom>
        </p:spPr>
        <p:txBody>
          <a:bodyPr wrap="square">
            <a:spAutoFit/>
          </a:bodyPr>
          <a:lstStyle/>
          <a:p>
            <a:r>
              <a:rPr lang="ja-JP" altLang="en-US" sz="2800" dirty="0"/>
              <a:t>理科　第２分野</a:t>
            </a:r>
            <a:endParaRPr lang="en-US" altLang="ja-JP" sz="2800" dirty="0"/>
          </a:p>
          <a:p>
            <a:r>
              <a:rPr lang="ja-JP" altLang="en-US" sz="2800" dirty="0"/>
              <a:t>　（7）自然と人間 </a:t>
            </a:r>
          </a:p>
        </p:txBody>
      </p:sp>
      <p:sp>
        <p:nvSpPr>
          <p:cNvPr id="4" name="正方形/長方形 3"/>
          <p:cNvSpPr/>
          <p:nvPr/>
        </p:nvSpPr>
        <p:spPr>
          <a:xfrm>
            <a:off x="758832" y="2238523"/>
            <a:ext cx="8657883" cy="1569660"/>
          </a:xfrm>
          <a:prstGeom prst="rect">
            <a:avLst/>
          </a:prstGeom>
        </p:spPr>
        <p:txBody>
          <a:bodyPr wrap="square">
            <a:spAutoFit/>
          </a:bodyPr>
          <a:lstStyle/>
          <a:p>
            <a:r>
              <a:rPr lang="ja-JP" altLang="en-US" sz="2400" dirty="0"/>
              <a:t>ア　自然環境の保全と科学技術の利用　</a:t>
            </a:r>
            <a:endParaRPr lang="en-US" altLang="ja-JP" sz="2400" dirty="0"/>
          </a:p>
          <a:p>
            <a:r>
              <a:rPr lang="ja-JP" altLang="en-US" sz="2400" dirty="0"/>
              <a:t>自然環境の保全と科学技術の利用の在り方について科学的に考察することを通して，持続可能な社会をつくることが重要であることを認識すること。</a:t>
            </a:r>
          </a:p>
        </p:txBody>
      </p:sp>
      <p:sp>
        <p:nvSpPr>
          <p:cNvPr id="5" name="正方形/長方形 4"/>
          <p:cNvSpPr/>
          <p:nvPr/>
        </p:nvSpPr>
        <p:spPr>
          <a:xfrm>
            <a:off x="588173" y="1742757"/>
            <a:ext cx="5211683" cy="461665"/>
          </a:xfrm>
          <a:prstGeom prst="rect">
            <a:avLst/>
          </a:prstGeom>
        </p:spPr>
        <p:txBody>
          <a:bodyPr wrap="none">
            <a:spAutoFit/>
          </a:bodyPr>
          <a:lstStyle/>
          <a:p>
            <a:r>
              <a:rPr lang="ja-JP" altLang="en-US" sz="2400" dirty="0"/>
              <a:t>（ｲ）自然環境の保全と科学技術の利用</a:t>
            </a:r>
          </a:p>
        </p:txBody>
      </p:sp>
    </p:spTree>
    <p:extLst>
      <p:ext uri="{BB962C8B-B14F-4D97-AF65-F5344CB8AC3E}">
        <p14:creationId xmlns:p14="http://schemas.microsoft.com/office/powerpoint/2010/main" val="23645393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この資料の活用例</a:t>
            </a:r>
          </a:p>
        </p:txBody>
      </p:sp>
      <p:sp>
        <p:nvSpPr>
          <p:cNvPr id="3" name="コンテンツ プレースホルダー 2"/>
          <p:cNvSpPr>
            <a:spLocks noGrp="1"/>
          </p:cNvSpPr>
          <p:nvPr>
            <p:ph idx="1"/>
          </p:nvPr>
        </p:nvSpPr>
        <p:spPr/>
        <p:txBody>
          <a:bodyPr/>
          <a:lstStyle/>
          <a:p>
            <a:pPr marL="0" indent="0">
              <a:buNone/>
            </a:pPr>
            <a:r>
              <a:rPr lang="ja-JP" altLang="en-US" dirty="0"/>
              <a:t>持続可能な社会をつくるための科学技術の活用例として自然環境の保全に配慮した開発のための手段である「環境アセスメント」について紹介します。</a:t>
            </a:r>
          </a:p>
          <a:p>
            <a:endParaRPr kumimoji="1" lang="ja-JP" altLang="en-US" dirty="0"/>
          </a:p>
        </p:txBody>
      </p:sp>
      <p:sp>
        <p:nvSpPr>
          <p:cNvPr id="4" name="テキスト ボックス 3"/>
          <p:cNvSpPr txBox="1"/>
          <p:nvPr/>
        </p:nvSpPr>
        <p:spPr>
          <a:xfrm>
            <a:off x="379472" y="6478329"/>
            <a:ext cx="8813631" cy="369332"/>
          </a:xfrm>
          <a:prstGeom prst="rect">
            <a:avLst/>
          </a:prstGeom>
          <a:noFill/>
        </p:spPr>
        <p:txBody>
          <a:bodyPr wrap="none" rtlCol="0">
            <a:spAutoFit/>
          </a:bodyPr>
          <a:lstStyle/>
          <a:p>
            <a:r>
              <a:rPr lang="ja-JP" altLang="en-US" dirty="0"/>
              <a:t>出典：</a:t>
            </a:r>
            <a:r>
              <a:rPr kumimoji="1" lang="ja-JP" altLang="en-US" dirty="0"/>
              <a:t>境アセスメント制度のあらまし　</a:t>
            </a:r>
            <a:r>
              <a:rPr kumimoji="1" lang="en-US" altLang="ja-JP" dirty="0"/>
              <a:t>2023</a:t>
            </a:r>
            <a:r>
              <a:rPr kumimoji="1" lang="ja-JP" altLang="en-US" dirty="0"/>
              <a:t>年</a:t>
            </a:r>
            <a:r>
              <a:rPr kumimoji="1" lang="en-US" altLang="ja-JP" dirty="0"/>
              <a:t>8</a:t>
            </a:r>
            <a:r>
              <a:rPr kumimoji="1" lang="ja-JP" altLang="en-US" dirty="0"/>
              <a:t>月改訂　環境省大臣官房　環境影響評価課</a:t>
            </a:r>
          </a:p>
        </p:txBody>
      </p:sp>
    </p:spTree>
    <p:extLst>
      <p:ext uri="{BB962C8B-B14F-4D97-AF65-F5344CB8AC3E}">
        <p14:creationId xmlns:p14="http://schemas.microsoft.com/office/powerpoint/2010/main" val="1118158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04470" y="1125534"/>
            <a:ext cx="9347528" cy="242525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88872" rIns="0" bIns="179331"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2800" b="0" i="0" u="none" strike="noStrike" cap="none" normalizeH="0" baseline="0" dirty="0">
                <a:ln>
                  <a:noFill/>
                </a:ln>
                <a:solidFill>
                  <a:srgbClr val="001D35"/>
                </a:solidFill>
                <a:effectLst/>
                <a:latin typeface="Arial" panose="020B0604020202020204" pitchFamily="34" charset="0"/>
                <a:cs typeface="Arial" panose="020B0604020202020204" pitchFamily="34" charset="0"/>
              </a:rPr>
              <a:t>大規模な開発事業などが環境に与える影響を予測・評価し、その結果を公表して意見を聴く制度です。環境の保全や創造に配慮した事業の実施を目的としています。﻿</a:t>
            </a:r>
            <a:endParaRPr kumimoji="0" lang="en-US" altLang="ja-JP" sz="2800" b="0" i="0" u="none" strike="noStrike" cap="none" normalizeH="0" baseline="0" dirty="0">
              <a:ln>
                <a:noFill/>
              </a:ln>
              <a:solidFill>
                <a:srgbClr val="001D35"/>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2800" b="0" i="0" u="none" strike="noStrike" cap="none" normalizeH="0" baseline="0" dirty="0">
              <a:ln>
                <a:noFill/>
              </a:ln>
              <a:solidFill>
                <a:srgbClr val="001D35"/>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2800" b="0" i="0" u="none" strike="noStrike" cap="none" normalizeH="0" baseline="0" dirty="0">
                <a:ln>
                  <a:noFill/>
                </a:ln>
                <a:solidFill>
                  <a:srgbClr val="001D35"/>
                </a:solidFill>
                <a:effectLst/>
                <a:latin typeface="Arial" panose="020B0604020202020204" pitchFamily="34" charset="0"/>
                <a:cs typeface="Arial" panose="020B0604020202020204" pitchFamily="34" charset="0"/>
              </a:rPr>
              <a:t>﻿</a:t>
            </a:r>
            <a:endParaRPr kumimoji="0" lang="ja-JP" altLang="ja-JP" sz="2800" b="0" i="0" u="none" strike="noStrike" cap="none" normalizeH="0" baseline="0" dirty="0">
              <a:ln>
                <a:noFill/>
              </a:ln>
              <a:solidFill>
                <a:schemeClr val="tx1"/>
              </a:solidFill>
              <a:effectLst/>
              <a:latin typeface="Arial" panose="020B0604020202020204" pitchFamily="34" charset="0"/>
            </a:endParaRPr>
          </a:p>
        </p:txBody>
      </p:sp>
      <p:sp>
        <p:nvSpPr>
          <p:cNvPr id="3" name="正方形/長方形 2"/>
          <p:cNvSpPr/>
          <p:nvPr/>
        </p:nvSpPr>
        <p:spPr>
          <a:xfrm>
            <a:off x="304470" y="196334"/>
            <a:ext cx="7439857" cy="646331"/>
          </a:xfrm>
          <a:prstGeom prst="rect">
            <a:avLst/>
          </a:prstGeom>
        </p:spPr>
        <p:txBody>
          <a:bodyPr wrap="none">
            <a:spAutoFit/>
          </a:bodyPr>
          <a:lstStyle/>
          <a:p>
            <a:r>
              <a:rPr kumimoji="0" lang="ja-JP" altLang="ja-JP" sz="3600" dirty="0">
                <a:solidFill>
                  <a:srgbClr val="001D35"/>
                </a:solidFill>
                <a:latin typeface="Arial" panose="020B0604020202020204" pitchFamily="34" charset="0"/>
                <a:cs typeface="Arial" panose="020B0604020202020204" pitchFamily="34" charset="0"/>
              </a:rPr>
              <a:t>環境アセスメント（環境影響評価）とは</a:t>
            </a:r>
            <a:endParaRPr lang="ja-JP" altLang="en-US" sz="3600" dirty="0"/>
          </a:p>
        </p:txBody>
      </p:sp>
      <p:pic>
        <p:nvPicPr>
          <p:cNvPr id="4" name="図 3"/>
          <p:cNvPicPr>
            <a:picLocks noChangeAspect="1"/>
          </p:cNvPicPr>
          <p:nvPr/>
        </p:nvPicPr>
        <p:blipFill>
          <a:blip r:embed="rId2"/>
          <a:stretch>
            <a:fillRect/>
          </a:stretch>
        </p:blipFill>
        <p:spPr>
          <a:xfrm>
            <a:off x="2802301" y="2664127"/>
            <a:ext cx="4351865" cy="4024398"/>
          </a:xfrm>
          <a:prstGeom prst="rect">
            <a:avLst/>
          </a:prstGeom>
        </p:spPr>
      </p:pic>
    </p:spTree>
    <p:extLst>
      <p:ext uri="{BB962C8B-B14F-4D97-AF65-F5344CB8AC3E}">
        <p14:creationId xmlns:p14="http://schemas.microsoft.com/office/powerpoint/2010/main" val="3338234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279236" y="1391109"/>
            <a:ext cx="9347528" cy="414880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88872" rIns="0" bIns="179331"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kumimoji="0" lang="ja-JP" altLang="ja-JP" sz="2800" dirty="0">
                <a:solidFill>
                  <a:srgbClr val="001D35"/>
                </a:solidFill>
                <a:cs typeface="Arial" panose="020B0604020202020204" pitchFamily="34" charset="0"/>
              </a:rPr>
              <a:t>【</a:t>
            </a:r>
            <a:r>
              <a:rPr kumimoji="0" lang="ja-JP" altLang="en-US" sz="2800" dirty="0">
                <a:solidFill>
                  <a:srgbClr val="001D35"/>
                </a:solidFill>
                <a:cs typeface="Arial" panose="020B0604020202020204" pitchFamily="34" charset="0"/>
              </a:rPr>
              <a:t>法に基づく</a:t>
            </a:r>
            <a:r>
              <a:rPr kumimoji="0" lang="ja-JP" altLang="ja-JP" sz="2800" dirty="0">
                <a:solidFill>
                  <a:srgbClr val="001D35"/>
                </a:solidFill>
                <a:cs typeface="Arial" panose="020B0604020202020204" pitchFamily="34" charset="0"/>
              </a:rPr>
              <a:t>環境</a:t>
            </a:r>
            <a:r>
              <a:rPr kumimoji="0" lang="ja-JP" altLang="en-US" sz="2800" dirty="0">
                <a:solidFill>
                  <a:srgbClr val="001D35"/>
                </a:solidFill>
                <a:cs typeface="Arial" panose="020B0604020202020204" pitchFamily="34" charset="0"/>
              </a:rPr>
              <a:t>影響評価</a:t>
            </a:r>
            <a:r>
              <a:rPr kumimoji="0" lang="ja-JP" altLang="ja-JP" sz="2800" dirty="0">
                <a:solidFill>
                  <a:srgbClr val="001D35"/>
                </a:solidFill>
                <a:cs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2800" b="0" i="0" u="none" strike="noStrike" cap="none" normalizeH="0" baseline="0" dirty="0">
                <a:ln>
                  <a:noFill/>
                </a:ln>
                <a:solidFill>
                  <a:srgbClr val="001D35"/>
                </a:solidFill>
                <a:effectLst/>
                <a:latin typeface="Arial" panose="020B0604020202020204" pitchFamily="34" charset="0"/>
                <a:cs typeface="Arial" panose="020B0604020202020204" pitchFamily="34" charset="0"/>
              </a:rPr>
              <a:t>1997</a:t>
            </a:r>
            <a:r>
              <a:rPr kumimoji="0" lang="ja-JP" altLang="en-US" sz="2800" b="0" i="0" u="none" strike="noStrike" cap="none" normalizeH="0" baseline="0" dirty="0">
                <a:ln>
                  <a:noFill/>
                </a:ln>
                <a:solidFill>
                  <a:srgbClr val="001D35"/>
                </a:solidFill>
                <a:effectLst/>
                <a:latin typeface="Arial" panose="020B0604020202020204" pitchFamily="34" charset="0"/>
                <a:cs typeface="Arial" panose="020B0604020202020204" pitchFamily="34" charset="0"/>
              </a:rPr>
              <a:t>年（平成</a:t>
            </a:r>
            <a:r>
              <a:rPr kumimoji="0" lang="en-US" altLang="ja-JP" sz="2800" b="0" i="0" u="none" strike="noStrike" cap="none" normalizeH="0" baseline="0" dirty="0">
                <a:ln>
                  <a:noFill/>
                </a:ln>
                <a:solidFill>
                  <a:srgbClr val="001D35"/>
                </a:solidFill>
                <a:effectLst/>
                <a:latin typeface="Arial" panose="020B0604020202020204" pitchFamily="34" charset="0"/>
                <a:cs typeface="Arial" panose="020B0604020202020204" pitchFamily="34" charset="0"/>
              </a:rPr>
              <a:t>9</a:t>
            </a:r>
            <a:r>
              <a:rPr kumimoji="0" lang="ja-JP" altLang="en-US" sz="2800" b="0" i="0" u="none" strike="noStrike" cap="none" normalizeH="0" baseline="0" dirty="0">
                <a:ln>
                  <a:noFill/>
                </a:ln>
                <a:solidFill>
                  <a:srgbClr val="001D35"/>
                </a:solidFill>
                <a:effectLst/>
                <a:latin typeface="Arial" panose="020B0604020202020204" pitchFamily="34" charset="0"/>
                <a:cs typeface="Arial" panose="020B0604020202020204" pitchFamily="34" charset="0"/>
              </a:rPr>
              <a:t>年）に制定された環境影響評価法に基づいて行われます。</a:t>
            </a:r>
            <a:endParaRPr kumimoji="0" lang="en-US" altLang="ja-JP" sz="2800" b="0" i="0" u="none" strike="noStrike" cap="none" normalizeH="0" baseline="0" dirty="0">
              <a:ln>
                <a:noFill/>
              </a:ln>
              <a:solidFill>
                <a:srgbClr val="001D35"/>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2800" b="0" i="0" u="none" strike="noStrike" cap="none" normalizeH="0" baseline="0" dirty="0">
              <a:ln>
                <a:noFill/>
              </a:ln>
              <a:solidFill>
                <a:srgbClr val="001D35"/>
              </a:solidFill>
              <a:effectLst/>
              <a:latin typeface="Arial" panose="020B0604020202020204" pitchFamily="34" charset="0"/>
              <a:cs typeface="Arial" panose="020B0604020202020204" pitchFamily="34" charset="0"/>
            </a:endParaRPr>
          </a:p>
          <a:p>
            <a:r>
              <a:rPr kumimoji="0" lang="ja-JP" altLang="ja-JP" sz="2800" dirty="0">
                <a:solidFill>
                  <a:srgbClr val="001D35"/>
                </a:solidFill>
                <a:cs typeface="Arial" panose="020B0604020202020204" pitchFamily="34" charset="0"/>
              </a:rPr>
              <a:t>【</a:t>
            </a:r>
            <a:r>
              <a:rPr kumimoji="0" lang="ja-JP" altLang="en-US" sz="2800" dirty="0">
                <a:solidFill>
                  <a:srgbClr val="001D35"/>
                </a:solidFill>
                <a:cs typeface="Arial" panose="020B0604020202020204" pitchFamily="34" charset="0"/>
              </a:rPr>
              <a:t>条例に基づく</a:t>
            </a:r>
            <a:r>
              <a:rPr kumimoji="0" lang="ja-JP" altLang="ja-JP" sz="2800" dirty="0">
                <a:solidFill>
                  <a:srgbClr val="001D35"/>
                </a:solidFill>
                <a:cs typeface="Arial" panose="020B0604020202020204" pitchFamily="34" charset="0"/>
              </a:rPr>
              <a:t>環境</a:t>
            </a:r>
            <a:r>
              <a:rPr kumimoji="0" lang="ja-JP" altLang="en-US" sz="2800" dirty="0">
                <a:solidFill>
                  <a:srgbClr val="001D35"/>
                </a:solidFill>
                <a:cs typeface="Arial" panose="020B0604020202020204" pitchFamily="34" charset="0"/>
              </a:rPr>
              <a:t>影響評価</a:t>
            </a:r>
            <a:r>
              <a:rPr kumimoji="0" lang="ja-JP" altLang="ja-JP" sz="2800" dirty="0">
                <a:solidFill>
                  <a:srgbClr val="001D35"/>
                </a:solidFill>
                <a:cs typeface="Arial" panose="020B0604020202020204" pitchFamily="34" charset="0"/>
              </a:rPr>
              <a:t>】﻿</a:t>
            </a:r>
          </a:p>
          <a:p>
            <a:pPr lvl="0"/>
            <a:r>
              <a:rPr kumimoji="0" lang="ja-JP" altLang="en-US" sz="2800" dirty="0">
                <a:solidFill>
                  <a:srgbClr val="001D35"/>
                </a:solidFill>
                <a:cs typeface="Arial" panose="020B0604020202020204" pitchFamily="34" charset="0"/>
              </a:rPr>
              <a:t>地方自治体が定めた条例に基づく環境影響評価は、法アセスに比べて小規模の事業に対して、地域の特性を考慮して規定されています。</a:t>
            </a:r>
            <a:endParaRPr kumimoji="0" lang="en-US" altLang="ja-JP" sz="2800" dirty="0">
              <a:solidFill>
                <a:srgbClr val="001D35"/>
              </a:solidFill>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2800" b="0" i="0" u="none" strike="noStrike" cap="none" normalizeH="0" baseline="0" dirty="0">
                <a:ln>
                  <a:noFill/>
                </a:ln>
                <a:solidFill>
                  <a:srgbClr val="001D35"/>
                </a:solidFill>
                <a:effectLst/>
                <a:latin typeface="Arial" panose="020B0604020202020204" pitchFamily="34" charset="0"/>
                <a:cs typeface="Arial" panose="020B0604020202020204" pitchFamily="34" charset="0"/>
              </a:rPr>
              <a:t>﻿</a:t>
            </a:r>
            <a:endParaRPr kumimoji="0" lang="ja-JP" altLang="ja-JP" sz="2800" b="0" i="0" u="none" strike="noStrike" cap="none" normalizeH="0" baseline="0" dirty="0">
              <a:ln>
                <a:noFill/>
              </a:ln>
              <a:solidFill>
                <a:schemeClr val="tx1"/>
              </a:solidFill>
              <a:effectLst/>
              <a:latin typeface="Arial" panose="020B0604020202020204" pitchFamily="34" charset="0"/>
            </a:endParaRPr>
          </a:p>
        </p:txBody>
      </p:sp>
      <p:sp>
        <p:nvSpPr>
          <p:cNvPr id="3" name="正方形/長方形 2"/>
          <p:cNvSpPr/>
          <p:nvPr/>
        </p:nvSpPr>
        <p:spPr>
          <a:xfrm>
            <a:off x="304470" y="196334"/>
            <a:ext cx="4339650" cy="646331"/>
          </a:xfrm>
          <a:prstGeom prst="rect">
            <a:avLst/>
          </a:prstGeom>
        </p:spPr>
        <p:txBody>
          <a:bodyPr wrap="none">
            <a:spAutoFit/>
          </a:bodyPr>
          <a:lstStyle/>
          <a:p>
            <a:r>
              <a:rPr kumimoji="0" lang="ja-JP" altLang="ja-JP" sz="3600" dirty="0">
                <a:solidFill>
                  <a:srgbClr val="001D35"/>
                </a:solidFill>
                <a:latin typeface="Arial" panose="020B0604020202020204" pitchFamily="34" charset="0"/>
                <a:cs typeface="Arial" panose="020B0604020202020204" pitchFamily="34" charset="0"/>
              </a:rPr>
              <a:t>環境</a:t>
            </a:r>
            <a:r>
              <a:rPr kumimoji="0" lang="ja-JP" altLang="en-US" sz="3600" dirty="0">
                <a:solidFill>
                  <a:srgbClr val="001D35"/>
                </a:solidFill>
                <a:latin typeface="Arial" panose="020B0604020202020204" pitchFamily="34" charset="0"/>
                <a:cs typeface="Arial" panose="020B0604020202020204" pitchFamily="34" charset="0"/>
              </a:rPr>
              <a:t>影響評価の根拠</a:t>
            </a:r>
            <a:endParaRPr lang="ja-JP" altLang="en-US" sz="3600" dirty="0"/>
          </a:p>
        </p:txBody>
      </p:sp>
    </p:spTree>
    <p:extLst>
      <p:ext uri="{BB962C8B-B14F-4D97-AF65-F5344CB8AC3E}">
        <p14:creationId xmlns:p14="http://schemas.microsoft.com/office/powerpoint/2010/main" val="2803851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67030" y="1059525"/>
            <a:ext cx="9538970" cy="587235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88872" rIns="0" bIns="179331"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ja-JP" sz="2800" dirty="0">
                <a:solidFill>
                  <a:srgbClr val="001D35"/>
                </a:solidFill>
                <a:cs typeface="Arial" panose="020B0604020202020204" pitchFamily="34" charset="0"/>
              </a:rPr>
              <a:t>道路の</a:t>
            </a:r>
            <a:r>
              <a:rPr kumimoji="0" lang="ja-JP" altLang="en-US" sz="2800" dirty="0">
                <a:solidFill>
                  <a:srgbClr val="001D35"/>
                </a:solidFill>
                <a:cs typeface="Arial" panose="020B0604020202020204" pitchFamily="34" charset="0"/>
              </a:rPr>
              <a:t>新設、</a:t>
            </a:r>
            <a:r>
              <a:rPr kumimoji="0" lang="ja-JP" altLang="ja-JP" sz="2800" dirty="0">
                <a:solidFill>
                  <a:srgbClr val="001D35"/>
                </a:solidFill>
                <a:cs typeface="Arial" panose="020B0604020202020204" pitchFamily="34" charset="0"/>
              </a:rPr>
              <a:t>河川の改修やダムの新築</a:t>
            </a:r>
            <a:r>
              <a:rPr kumimoji="0" lang="ja-JP" altLang="en-US" sz="2800" dirty="0">
                <a:solidFill>
                  <a:srgbClr val="001D35"/>
                </a:solidFill>
                <a:cs typeface="Arial" panose="020B0604020202020204" pitchFamily="34" charset="0"/>
              </a:rPr>
              <a:t>、</a:t>
            </a:r>
            <a:r>
              <a:rPr kumimoji="0" lang="ja-JP" altLang="ja-JP" sz="2800" dirty="0">
                <a:solidFill>
                  <a:srgbClr val="001D35"/>
                </a:solidFill>
                <a:cs typeface="Arial" panose="020B0604020202020204" pitchFamily="34" charset="0"/>
              </a:rPr>
              <a:t>鉄道の建設</a:t>
            </a:r>
            <a:r>
              <a:rPr kumimoji="0" lang="ja-JP" altLang="en-US" sz="2800" dirty="0">
                <a:solidFill>
                  <a:srgbClr val="001D35"/>
                </a:solidFill>
                <a:cs typeface="Arial" panose="020B0604020202020204" pitchFamily="34" charset="0"/>
              </a:rPr>
              <a:t>、</a:t>
            </a:r>
            <a:r>
              <a:rPr kumimoji="0" lang="ja-JP" altLang="ja-JP" sz="2800" dirty="0">
                <a:solidFill>
                  <a:srgbClr val="001D35"/>
                </a:solidFill>
                <a:cs typeface="Arial" panose="020B0604020202020204" pitchFamily="34" charset="0"/>
              </a:rPr>
              <a:t>空港整備</a:t>
            </a:r>
            <a:r>
              <a:rPr kumimoji="0" lang="ja-JP" altLang="en-US" sz="2800" dirty="0">
                <a:solidFill>
                  <a:srgbClr val="001D35"/>
                </a:solidFill>
                <a:cs typeface="Arial" panose="020B0604020202020204" pitchFamily="34" charset="0"/>
              </a:rPr>
              <a:t>、</a:t>
            </a:r>
            <a:r>
              <a:rPr kumimoji="0" lang="ja-JP" altLang="ja-JP" sz="2800" dirty="0">
                <a:solidFill>
                  <a:srgbClr val="001D35"/>
                </a:solidFill>
                <a:cs typeface="Arial" panose="020B0604020202020204" pitchFamily="34" charset="0"/>
              </a:rPr>
              <a:t>発電所の設置</a:t>
            </a:r>
            <a:r>
              <a:rPr kumimoji="0" lang="ja-JP" altLang="en-US" sz="2800" dirty="0">
                <a:solidFill>
                  <a:srgbClr val="001D35"/>
                </a:solidFill>
                <a:cs typeface="Arial" panose="020B0604020202020204" pitchFamily="34" charset="0"/>
              </a:rPr>
              <a:t>、</a:t>
            </a:r>
            <a:r>
              <a:rPr kumimoji="0" lang="ja-JP" altLang="ja-JP" sz="2800" dirty="0">
                <a:solidFill>
                  <a:srgbClr val="001D35"/>
                </a:solidFill>
                <a:cs typeface="Arial" panose="020B0604020202020204" pitchFamily="34" charset="0"/>
              </a:rPr>
              <a:t>廃棄物処理場の建設</a:t>
            </a:r>
            <a:r>
              <a:rPr kumimoji="0" lang="ja-JP" altLang="en-US" sz="2800" dirty="0">
                <a:solidFill>
                  <a:srgbClr val="001D35"/>
                </a:solidFill>
                <a:cs typeface="Arial" panose="020B0604020202020204" pitchFamily="34" charset="0"/>
              </a:rPr>
              <a:t>、</a:t>
            </a:r>
            <a:r>
              <a:rPr kumimoji="0" lang="ja-JP" altLang="ja-JP" sz="2800" dirty="0">
                <a:solidFill>
                  <a:srgbClr val="001D35"/>
                </a:solidFill>
                <a:cs typeface="Arial" panose="020B0604020202020204" pitchFamily="34" charset="0"/>
              </a:rPr>
              <a:t>都市の基盤整備事業</a:t>
            </a:r>
            <a:r>
              <a:rPr kumimoji="0" lang="ja-JP" altLang="en-US" sz="2800" dirty="0">
                <a:solidFill>
                  <a:srgbClr val="001D35"/>
                </a:solidFill>
                <a:cs typeface="Arial" panose="020B0604020202020204" pitchFamily="34" charset="0"/>
              </a:rPr>
              <a:t>など</a:t>
            </a:r>
            <a:r>
              <a:rPr kumimoji="0" lang="en-US" altLang="ja-JP" sz="2800" dirty="0">
                <a:solidFill>
                  <a:srgbClr val="001D35"/>
                </a:solidFill>
                <a:cs typeface="Arial" panose="020B0604020202020204" pitchFamily="34" charset="0"/>
              </a:rPr>
              <a:t>13</a:t>
            </a:r>
            <a:r>
              <a:rPr kumimoji="0" lang="ja-JP" altLang="en-US" sz="2800" dirty="0">
                <a:solidFill>
                  <a:srgbClr val="001D35"/>
                </a:solidFill>
                <a:cs typeface="Arial" panose="020B0604020202020204" pitchFamily="34" charset="0"/>
              </a:rPr>
              <a:t>の事業について環境影響評価を実施することを規定しています。</a:t>
            </a:r>
            <a:endParaRPr kumimoji="0" lang="en-US" altLang="ja-JP" sz="2800" dirty="0">
              <a:solidFill>
                <a:srgbClr val="001D35"/>
              </a:solidFill>
              <a:cs typeface="Arial" panose="020B0604020202020204" pitchFamily="34" charset="0"/>
            </a:endParaRPr>
          </a:p>
          <a:p>
            <a:pPr lvl="0"/>
            <a:endParaRPr kumimoji="0" lang="en-US" altLang="ja-JP" sz="2800" dirty="0">
              <a:solidFill>
                <a:srgbClr val="001D35"/>
              </a:solidFill>
              <a:cs typeface="Arial" panose="020B0604020202020204" pitchFamily="34" charset="0"/>
            </a:endParaRPr>
          </a:p>
          <a:p>
            <a:pPr lvl="0"/>
            <a:r>
              <a:rPr kumimoji="0" lang="ja-JP" altLang="en-US" sz="2800" dirty="0">
                <a:solidFill>
                  <a:srgbClr val="001D35"/>
                </a:solidFill>
                <a:cs typeface="Arial" panose="020B0604020202020204" pitchFamily="34" charset="0"/>
              </a:rPr>
              <a:t>法に基づく環境影響評価では、規模が大きく環境に対する影響が大きいおそれがある事業を「第</a:t>
            </a:r>
            <a:r>
              <a:rPr kumimoji="0" lang="en-US" altLang="ja-JP" sz="2800" dirty="0">
                <a:solidFill>
                  <a:srgbClr val="001D35"/>
                </a:solidFill>
                <a:cs typeface="Arial" panose="020B0604020202020204" pitchFamily="34" charset="0"/>
              </a:rPr>
              <a:t>1</a:t>
            </a:r>
            <a:r>
              <a:rPr kumimoji="0" lang="ja-JP" altLang="en-US" sz="2800" dirty="0">
                <a:solidFill>
                  <a:srgbClr val="001D35"/>
                </a:solidFill>
                <a:cs typeface="Arial" panose="020B0604020202020204" pitchFamily="34" charset="0"/>
              </a:rPr>
              <a:t>種事業」として必ず手続きを行うこととしています。これに準ずる規模の事業は「第</a:t>
            </a:r>
            <a:r>
              <a:rPr kumimoji="0" lang="en-US" altLang="ja-JP" sz="2800" dirty="0">
                <a:solidFill>
                  <a:srgbClr val="001D35"/>
                </a:solidFill>
                <a:cs typeface="Arial" panose="020B0604020202020204" pitchFamily="34" charset="0"/>
              </a:rPr>
              <a:t>2</a:t>
            </a:r>
            <a:r>
              <a:rPr kumimoji="0" lang="ja-JP" altLang="en-US" sz="2800" dirty="0">
                <a:solidFill>
                  <a:srgbClr val="001D35"/>
                </a:solidFill>
                <a:cs typeface="Arial" panose="020B0604020202020204" pitchFamily="34" charset="0"/>
              </a:rPr>
              <a:t>種事業」として定め、手続きを行うかどうかを個別に判断することとしています。</a:t>
            </a:r>
            <a:endParaRPr kumimoji="0" lang="en-US" altLang="ja-JP" sz="2800" dirty="0">
              <a:solidFill>
                <a:srgbClr val="001D35"/>
              </a:solidFill>
              <a:cs typeface="Arial" panose="020B0604020202020204" pitchFamily="34" charset="0"/>
            </a:endParaRPr>
          </a:p>
          <a:p>
            <a:pPr lvl="0"/>
            <a:endParaRPr kumimoji="0" lang="en-US" altLang="ja-JP" sz="2800" dirty="0">
              <a:solidFill>
                <a:srgbClr val="001D35"/>
              </a:solidFill>
              <a:cs typeface="Arial" panose="020B0604020202020204" pitchFamily="34" charset="0"/>
            </a:endParaRPr>
          </a:p>
          <a:p>
            <a:pPr lvl="0"/>
            <a:r>
              <a:rPr kumimoji="0" lang="ja-JP" altLang="en-US" sz="2800" dirty="0">
                <a:solidFill>
                  <a:srgbClr val="001D35"/>
                </a:solidFill>
                <a:cs typeface="Arial" panose="020B0604020202020204" pitchFamily="34" charset="0"/>
              </a:rPr>
              <a:t>これより小さい規模の事業であっても自治体が定める条例に規定されている場合は、環境影響評価を実施することとなります。</a:t>
            </a:r>
            <a:r>
              <a:rPr kumimoji="0" lang="ja-JP" altLang="ja-JP" sz="2800" b="0" i="0" u="none" strike="noStrike" cap="none" normalizeH="0" baseline="0" dirty="0">
                <a:ln>
                  <a:noFill/>
                </a:ln>
                <a:solidFill>
                  <a:srgbClr val="001D35"/>
                </a:solidFill>
                <a:effectLst/>
                <a:cs typeface="Arial" panose="020B0604020202020204" pitchFamily="34" charset="0"/>
              </a:rPr>
              <a:t>﻿</a:t>
            </a:r>
            <a:endParaRPr kumimoji="0" lang="ja-JP" altLang="ja-JP" sz="2800" b="0" i="0" u="none" strike="noStrike" cap="none" normalizeH="0" baseline="0" dirty="0">
              <a:ln>
                <a:noFill/>
              </a:ln>
              <a:solidFill>
                <a:schemeClr val="tx1"/>
              </a:solidFill>
              <a:effectLst/>
            </a:endParaRPr>
          </a:p>
        </p:txBody>
      </p:sp>
      <p:sp>
        <p:nvSpPr>
          <p:cNvPr id="3" name="正方形/長方形 2"/>
          <p:cNvSpPr/>
          <p:nvPr/>
        </p:nvSpPr>
        <p:spPr>
          <a:xfrm>
            <a:off x="304470" y="196334"/>
            <a:ext cx="5700600" cy="646331"/>
          </a:xfrm>
          <a:prstGeom prst="rect">
            <a:avLst/>
          </a:prstGeom>
        </p:spPr>
        <p:txBody>
          <a:bodyPr wrap="none">
            <a:spAutoFit/>
          </a:bodyPr>
          <a:lstStyle/>
          <a:p>
            <a:r>
              <a:rPr kumimoji="0" lang="ja-JP" altLang="ja-JP" sz="3600" dirty="0">
                <a:solidFill>
                  <a:srgbClr val="001D35"/>
                </a:solidFill>
                <a:cs typeface="Arial" panose="020B0604020202020204" pitchFamily="34" charset="0"/>
              </a:rPr>
              <a:t>環境アセスメントの対象事業</a:t>
            </a:r>
            <a:endParaRPr lang="ja-JP" altLang="en-US" sz="3600" dirty="0"/>
          </a:p>
        </p:txBody>
      </p:sp>
    </p:spTree>
    <p:extLst>
      <p:ext uri="{BB962C8B-B14F-4D97-AF65-F5344CB8AC3E}">
        <p14:creationId xmlns:p14="http://schemas.microsoft.com/office/powerpoint/2010/main" val="36245230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1552575" y="1217154"/>
            <a:ext cx="7062547" cy="4886982"/>
          </a:xfrm>
          <a:prstGeom prst="rect">
            <a:avLst/>
          </a:prstGeom>
        </p:spPr>
      </p:pic>
      <p:sp>
        <p:nvSpPr>
          <p:cNvPr id="4" name="正方形/長方形 3"/>
          <p:cNvSpPr/>
          <p:nvPr/>
        </p:nvSpPr>
        <p:spPr>
          <a:xfrm>
            <a:off x="152400" y="249705"/>
            <a:ext cx="3560590" cy="542456"/>
          </a:xfrm>
          <a:prstGeom prst="rect">
            <a:avLst/>
          </a:prstGeom>
        </p:spPr>
        <p:txBody>
          <a:bodyPr wrap="none">
            <a:spAutoFit/>
          </a:bodyPr>
          <a:lstStyle/>
          <a:p>
            <a:r>
              <a:rPr lang="ja-JP" altLang="en-US" sz="2925" dirty="0"/>
              <a:t>環境影響評価の方法</a:t>
            </a:r>
          </a:p>
        </p:txBody>
      </p:sp>
    </p:spTree>
    <p:extLst>
      <p:ext uri="{BB962C8B-B14F-4D97-AF65-F5344CB8AC3E}">
        <p14:creationId xmlns:p14="http://schemas.microsoft.com/office/powerpoint/2010/main" val="131028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304470" y="196334"/>
            <a:ext cx="4339650" cy="646331"/>
          </a:xfrm>
          <a:prstGeom prst="rect">
            <a:avLst/>
          </a:prstGeom>
        </p:spPr>
        <p:txBody>
          <a:bodyPr wrap="none">
            <a:spAutoFit/>
          </a:bodyPr>
          <a:lstStyle/>
          <a:p>
            <a:r>
              <a:rPr kumimoji="0" lang="ja-JP" altLang="ja-JP" sz="3600" dirty="0">
                <a:solidFill>
                  <a:srgbClr val="001D35"/>
                </a:solidFill>
                <a:cs typeface="Arial" panose="020B0604020202020204" pitchFamily="34" charset="0"/>
              </a:rPr>
              <a:t>環境</a:t>
            </a:r>
            <a:r>
              <a:rPr kumimoji="0" lang="ja-JP" altLang="en-US" sz="3600" dirty="0">
                <a:solidFill>
                  <a:srgbClr val="001D35"/>
                </a:solidFill>
                <a:cs typeface="Arial" panose="020B0604020202020204" pitchFamily="34" charset="0"/>
              </a:rPr>
              <a:t>影響評価の項目</a:t>
            </a:r>
            <a:endParaRPr lang="ja-JP" altLang="en-US" sz="3600" dirty="0"/>
          </a:p>
        </p:txBody>
      </p:sp>
      <p:graphicFrame>
        <p:nvGraphicFramePr>
          <p:cNvPr id="6" name="表 5"/>
          <p:cNvGraphicFramePr>
            <a:graphicFrameLocks noGrp="1"/>
          </p:cNvGraphicFramePr>
          <p:nvPr>
            <p:extLst>
              <p:ext uri="{D42A27DB-BD31-4B8C-83A1-F6EECF244321}">
                <p14:modId xmlns:p14="http://schemas.microsoft.com/office/powerpoint/2010/main" val="3542157333"/>
              </p:ext>
            </p:extLst>
          </p:nvPr>
        </p:nvGraphicFramePr>
        <p:xfrm>
          <a:off x="932348" y="914400"/>
          <a:ext cx="7703652" cy="5943600"/>
        </p:xfrm>
        <a:graphic>
          <a:graphicData uri="http://schemas.openxmlformats.org/drawingml/2006/table">
            <a:tbl>
              <a:tblPr firstRow="1" bandRow="1">
                <a:tableStyleId>{69012ECD-51FC-41F1-AA8D-1B2483CD663E}</a:tableStyleId>
              </a:tblPr>
              <a:tblGrid>
                <a:gridCol w="7703652">
                  <a:extLst>
                    <a:ext uri="{9D8B030D-6E8A-4147-A177-3AD203B41FA5}">
                      <a16:colId xmlns:a16="http://schemas.microsoft.com/office/drawing/2014/main" val="20000"/>
                    </a:ext>
                  </a:extLst>
                </a:gridCol>
              </a:tblGrid>
              <a:tr h="324380">
                <a:tc>
                  <a:txBody>
                    <a:bodyPr/>
                    <a:lstStyle/>
                    <a:p>
                      <a:r>
                        <a:rPr kumimoji="1" lang="ja-JP" altLang="en-US" sz="2400" dirty="0"/>
                        <a:t>環境の自然的構成要素の良好な状態の保持</a:t>
                      </a:r>
                    </a:p>
                  </a:txBody>
                  <a:tcPr>
                    <a:solidFill>
                      <a:srgbClr val="00B0F0"/>
                    </a:solidFill>
                  </a:tcPr>
                </a:tc>
                <a:extLst>
                  <a:ext uri="{0D108BD9-81ED-4DB2-BD59-A6C34878D82A}">
                    <a16:rowId xmlns:a16="http://schemas.microsoft.com/office/drawing/2014/main" val="10000"/>
                  </a:ext>
                </a:extLst>
              </a:tr>
              <a:tr h="370840">
                <a:tc>
                  <a:txBody>
                    <a:bodyPr/>
                    <a:lstStyle/>
                    <a:p>
                      <a:r>
                        <a:rPr kumimoji="1" lang="ja-JP" altLang="en-US" sz="2400" dirty="0"/>
                        <a:t>大気環境</a:t>
                      </a:r>
                    </a:p>
                  </a:txBody>
                  <a:tcPr>
                    <a:solidFill>
                      <a:schemeClr val="tx2">
                        <a:lumMod val="20000"/>
                        <a:lumOff val="80000"/>
                      </a:schemeClr>
                    </a:solidFill>
                  </a:tcPr>
                </a:tc>
                <a:extLst>
                  <a:ext uri="{0D108BD9-81ED-4DB2-BD59-A6C34878D82A}">
                    <a16:rowId xmlns:a16="http://schemas.microsoft.com/office/drawing/2014/main" val="10001"/>
                  </a:ext>
                </a:extLst>
              </a:tr>
              <a:tr h="370840">
                <a:tc>
                  <a:txBody>
                    <a:bodyPr/>
                    <a:lstStyle/>
                    <a:p>
                      <a:r>
                        <a:rPr kumimoji="1" lang="ja-JP" altLang="en-US" sz="2400" dirty="0"/>
                        <a:t>〇大気質　〇騒音　〇振動　〇悪臭　〇その他</a:t>
                      </a:r>
                    </a:p>
                  </a:txBody>
                  <a:tcPr/>
                </a:tc>
                <a:extLst>
                  <a:ext uri="{0D108BD9-81ED-4DB2-BD59-A6C34878D82A}">
                    <a16:rowId xmlns:a16="http://schemas.microsoft.com/office/drawing/2014/main" val="10002"/>
                  </a:ext>
                </a:extLst>
              </a:tr>
              <a:tr h="370840">
                <a:tc>
                  <a:txBody>
                    <a:bodyPr/>
                    <a:lstStyle/>
                    <a:p>
                      <a:r>
                        <a:rPr kumimoji="1" lang="ja-JP" altLang="en-US" sz="2400" dirty="0"/>
                        <a:t>水環境</a:t>
                      </a:r>
                    </a:p>
                  </a:txBody>
                  <a:tcPr>
                    <a:solidFill>
                      <a:schemeClr val="tx2">
                        <a:lumMod val="20000"/>
                        <a:lumOff val="80000"/>
                      </a:schemeClr>
                    </a:solidFill>
                  </a:tcPr>
                </a:tc>
                <a:extLst>
                  <a:ext uri="{0D108BD9-81ED-4DB2-BD59-A6C34878D82A}">
                    <a16:rowId xmlns:a16="http://schemas.microsoft.com/office/drawing/2014/main" val="10003"/>
                  </a:ext>
                </a:extLst>
              </a:tr>
              <a:tr h="370840">
                <a:tc>
                  <a:txBody>
                    <a:bodyPr/>
                    <a:lstStyle/>
                    <a:p>
                      <a:r>
                        <a:rPr kumimoji="1" lang="ja-JP" altLang="en-US" sz="2400" dirty="0"/>
                        <a:t>〇水質　〇底質　〇地下水　〇その他</a:t>
                      </a:r>
                    </a:p>
                  </a:txBody>
                  <a:tcPr/>
                </a:tc>
                <a:extLst>
                  <a:ext uri="{0D108BD9-81ED-4DB2-BD59-A6C34878D82A}">
                    <a16:rowId xmlns:a16="http://schemas.microsoft.com/office/drawing/2014/main" val="10004"/>
                  </a:ext>
                </a:extLst>
              </a:tr>
              <a:tr h="370840">
                <a:tc>
                  <a:txBody>
                    <a:bodyPr/>
                    <a:lstStyle/>
                    <a:p>
                      <a:r>
                        <a:rPr kumimoji="1" lang="ja-JP" altLang="en-US" sz="2400" dirty="0"/>
                        <a:t>土壌環境・その他の環境</a:t>
                      </a:r>
                    </a:p>
                  </a:txBody>
                  <a:tcPr>
                    <a:solidFill>
                      <a:schemeClr val="tx2">
                        <a:lumMod val="20000"/>
                        <a:lumOff val="80000"/>
                      </a:schemeClr>
                    </a:solidFill>
                  </a:tcPr>
                </a:tc>
                <a:extLst>
                  <a:ext uri="{0D108BD9-81ED-4DB2-BD59-A6C34878D82A}">
                    <a16:rowId xmlns:a16="http://schemas.microsoft.com/office/drawing/2014/main" val="10005"/>
                  </a:ext>
                </a:extLst>
              </a:tr>
              <a:tr h="370840">
                <a:tc>
                  <a:txBody>
                    <a:bodyPr/>
                    <a:lstStyle/>
                    <a:p>
                      <a:r>
                        <a:rPr kumimoji="1" lang="ja-JP" altLang="en-US" sz="2400" dirty="0"/>
                        <a:t>〇地形・地質　〇地盤　〇土壌　〇その他</a:t>
                      </a:r>
                    </a:p>
                  </a:txBody>
                  <a:tcPr/>
                </a:tc>
                <a:extLst>
                  <a:ext uri="{0D108BD9-81ED-4DB2-BD59-A6C34878D82A}">
                    <a16:rowId xmlns:a16="http://schemas.microsoft.com/office/drawing/2014/main" val="10006"/>
                  </a:ext>
                </a:extLst>
              </a:tr>
              <a:tr h="370840">
                <a:tc>
                  <a:txBody>
                    <a:bodyPr/>
                    <a:lstStyle/>
                    <a:p>
                      <a:r>
                        <a:rPr kumimoji="1" lang="ja-JP" altLang="en-US" sz="2400" b="1" dirty="0">
                          <a:solidFill>
                            <a:schemeClr val="bg1"/>
                          </a:solidFill>
                        </a:rPr>
                        <a:t>生物の多様性の確保及び自然環境の体系的保全</a:t>
                      </a:r>
                    </a:p>
                  </a:txBody>
                  <a:tcPr>
                    <a:solidFill>
                      <a:srgbClr val="00B0F0"/>
                    </a:solidFill>
                  </a:tcPr>
                </a:tc>
                <a:extLst>
                  <a:ext uri="{0D108BD9-81ED-4DB2-BD59-A6C34878D82A}">
                    <a16:rowId xmlns:a16="http://schemas.microsoft.com/office/drawing/2014/main" val="10007"/>
                  </a:ext>
                </a:extLst>
              </a:tr>
              <a:tr h="370840">
                <a:tc>
                  <a:txBody>
                    <a:bodyPr/>
                    <a:lstStyle/>
                    <a:p>
                      <a:r>
                        <a:rPr kumimoji="1" lang="ja-JP" altLang="en-US" sz="2400" dirty="0"/>
                        <a:t>〇植物　〇動物　〇生態系</a:t>
                      </a:r>
                    </a:p>
                  </a:txBody>
                  <a:tcPr/>
                </a:tc>
                <a:extLst>
                  <a:ext uri="{0D108BD9-81ED-4DB2-BD59-A6C34878D82A}">
                    <a16:rowId xmlns:a16="http://schemas.microsoft.com/office/drawing/2014/main" val="10008"/>
                  </a:ext>
                </a:extLst>
              </a:tr>
              <a:tr h="370840">
                <a:tc>
                  <a:txBody>
                    <a:bodyPr/>
                    <a:lstStyle/>
                    <a:p>
                      <a:r>
                        <a:rPr kumimoji="1" lang="ja-JP" altLang="en-US" sz="2400" b="1" dirty="0">
                          <a:solidFill>
                            <a:schemeClr val="bg1"/>
                          </a:solidFill>
                        </a:rPr>
                        <a:t>人と自然との豊かな触れ合い</a:t>
                      </a:r>
                    </a:p>
                  </a:txBody>
                  <a:tcPr>
                    <a:solidFill>
                      <a:srgbClr val="00B0F0"/>
                    </a:solidFill>
                  </a:tcPr>
                </a:tc>
                <a:extLst>
                  <a:ext uri="{0D108BD9-81ED-4DB2-BD59-A6C34878D82A}">
                    <a16:rowId xmlns:a16="http://schemas.microsoft.com/office/drawing/2014/main" val="10009"/>
                  </a:ext>
                </a:extLst>
              </a:tr>
              <a:tr h="370840">
                <a:tc>
                  <a:txBody>
                    <a:bodyPr/>
                    <a:lstStyle/>
                    <a:p>
                      <a:r>
                        <a:rPr kumimoji="1" lang="ja-JP" altLang="en-US" sz="2400" dirty="0"/>
                        <a:t>〇景観　〇触れ合いの活動の場</a:t>
                      </a:r>
                    </a:p>
                  </a:txBody>
                  <a:tcPr/>
                </a:tc>
                <a:extLst>
                  <a:ext uri="{0D108BD9-81ED-4DB2-BD59-A6C34878D82A}">
                    <a16:rowId xmlns:a16="http://schemas.microsoft.com/office/drawing/2014/main" val="10010"/>
                  </a:ext>
                </a:extLst>
              </a:tr>
              <a:tr h="370840">
                <a:tc>
                  <a:txBody>
                    <a:bodyPr/>
                    <a:lstStyle/>
                    <a:p>
                      <a:r>
                        <a:rPr kumimoji="1" lang="ja-JP" altLang="en-US" sz="2400" b="1" dirty="0">
                          <a:solidFill>
                            <a:schemeClr val="bg1"/>
                          </a:solidFill>
                        </a:rPr>
                        <a:t>環境への負荷</a:t>
                      </a:r>
                    </a:p>
                  </a:txBody>
                  <a:tcPr>
                    <a:solidFill>
                      <a:srgbClr val="00B0F0"/>
                    </a:solidFill>
                  </a:tcPr>
                </a:tc>
                <a:extLst>
                  <a:ext uri="{0D108BD9-81ED-4DB2-BD59-A6C34878D82A}">
                    <a16:rowId xmlns:a16="http://schemas.microsoft.com/office/drawing/2014/main" val="10011"/>
                  </a:ext>
                </a:extLst>
              </a:tr>
              <a:tr h="370840">
                <a:tc>
                  <a:txBody>
                    <a:bodyPr/>
                    <a:lstStyle/>
                    <a:p>
                      <a:r>
                        <a:rPr kumimoji="1" lang="ja-JP" altLang="en-US" sz="2400" dirty="0"/>
                        <a:t>〇廃棄物等　〇温室効果ガス等</a:t>
                      </a:r>
                    </a:p>
                  </a:txBody>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17154147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807155" y="558800"/>
            <a:ext cx="8370712" cy="5795108"/>
          </a:xfrm>
          <a:prstGeom prst="rect">
            <a:avLst/>
          </a:prstGeom>
        </p:spPr>
      </p:pic>
    </p:spTree>
    <p:extLst>
      <p:ext uri="{BB962C8B-B14F-4D97-AF65-F5344CB8AC3E}">
        <p14:creationId xmlns:p14="http://schemas.microsoft.com/office/powerpoint/2010/main" val="64924081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748</TotalTime>
  <Words>534</Words>
  <Application>Microsoft Office PowerPoint</Application>
  <PresentationFormat>A4 210 x 297 mm</PresentationFormat>
  <Paragraphs>42</Paragraphs>
  <Slides>9</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9</vt:i4>
      </vt:variant>
    </vt:vector>
  </HeadingPairs>
  <TitlesOfParts>
    <vt:vector size="13" baseType="lpstr">
      <vt:lpstr>Arial</vt:lpstr>
      <vt:lpstr>Calibri</vt:lpstr>
      <vt:lpstr>Calibri Light</vt:lpstr>
      <vt:lpstr>Office テーマ</vt:lpstr>
      <vt:lpstr>08.環境アセスメントのあらまし</vt:lpstr>
      <vt:lpstr>PowerPoint プレゼンテーション</vt:lpstr>
      <vt:lpstr>この資料の活用例</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エネルギーの移り変わりと大気汚染の歴史</dc:title>
  <dc:creator>森 淳子</dc:creator>
  <cp:lastModifiedBy>恒昭 前田</cp:lastModifiedBy>
  <cp:revision>119</cp:revision>
  <dcterms:created xsi:type="dcterms:W3CDTF">2025-01-12T06:10:43Z</dcterms:created>
  <dcterms:modified xsi:type="dcterms:W3CDTF">2025-04-09T09:27:59Z</dcterms:modified>
</cp:coreProperties>
</file>