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86" r:id="rId3"/>
    <p:sldId id="287" r:id="rId4"/>
    <p:sldId id="289" r:id="rId5"/>
    <p:sldId id="288" r:id="rId6"/>
    <p:sldId id="290" r:id="rId7"/>
    <p:sldId id="291" r:id="rId8"/>
    <p:sldId id="292" r:id="rId9"/>
    <p:sldId id="293" r:id="rId10"/>
    <p:sldId id="295" r:id="rId11"/>
    <p:sldId id="294" r:id="rId12"/>
    <p:sldId id="296" r:id="rId13"/>
    <p:sldId id="297" r:id="rId14"/>
    <p:sldId id="298" r:id="rId15"/>
    <p:sldId id="299" r:id="rId16"/>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9" autoAdjust="0"/>
    <p:restoredTop sz="93992" autoAdjust="0"/>
  </p:normalViewPr>
  <p:slideViewPr>
    <p:cSldViewPr snapToGrid="0">
      <p:cViewPr varScale="1">
        <p:scale>
          <a:sx n="65" d="100"/>
          <a:sy n="65" d="100"/>
        </p:scale>
        <p:origin x="690" y="72"/>
      </p:cViewPr>
      <p:guideLst>
        <p:guide orient="horz" pos="2205"/>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28147;&#23376;\2024\&#22823;&#27671;&#29872;&#22659;&#26410;&#26469;60\&#20108;&#37240;&#21270;&#20182;&#12398;&#25490;&#20986;&#37327;&#20869;&#3537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ja-JP" altLang="en-US" dirty="0" smtClean="0"/>
              <a:t>日本の</a:t>
            </a:r>
            <a:r>
              <a:rPr lang="en-US" dirty="0" smtClean="0"/>
              <a:t>CO</a:t>
            </a:r>
            <a:r>
              <a:rPr lang="en-US" baseline="-25000" dirty="0" smtClean="0"/>
              <a:t>2</a:t>
            </a:r>
            <a:r>
              <a:rPr lang="ja-JP" dirty="0"/>
              <a:t>総排出量</a:t>
            </a:r>
            <a:endParaRPr lang="en-US" dirty="0"/>
          </a:p>
          <a:p>
            <a:pPr>
              <a:defRPr/>
            </a:pPr>
            <a:r>
              <a:rPr lang="en-US" dirty="0"/>
              <a:t>10</a:t>
            </a:r>
            <a:r>
              <a:rPr lang="ja-JP" dirty="0"/>
              <a:t>億</a:t>
            </a:r>
            <a:r>
              <a:rPr lang="en-US" dirty="0"/>
              <a:t>3,668</a:t>
            </a:r>
            <a:r>
              <a:rPr lang="ja-JP" dirty="0"/>
              <a:t>万トン</a:t>
            </a:r>
            <a:endParaRPr lang="en-US" dirty="0"/>
          </a:p>
          <a:p>
            <a:pPr>
              <a:defRPr/>
            </a:pPr>
            <a:r>
              <a:rPr lang="ja-JP" dirty="0"/>
              <a:t>（</a:t>
            </a:r>
            <a:r>
              <a:rPr lang="en-US" dirty="0"/>
              <a:t>2022</a:t>
            </a:r>
            <a:r>
              <a:rPr lang="ja-JP" dirty="0"/>
              <a:t>年度）</a:t>
            </a:r>
          </a:p>
        </c:rich>
      </c:tx>
      <c:layout>
        <c:manualLayout>
          <c:xMode val="edge"/>
          <c:yMode val="edge"/>
          <c:x val="0.44404774137619807"/>
          <c:y val="0.40845457508122379"/>
        </c:manualLayout>
      </c:layout>
      <c:overlay val="1"/>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941011438501818"/>
          <c:y val="9.4204089191321255E-2"/>
          <c:w val="0.57687834995469545"/>
          <c:h val="0.81159182161735755"/>
        </c:manualLayout>
      </c:layout>
      <c:doughnutChart>
        <c:varyColors val="1"/>
        <c:ser>
          <c:idx val="0"/>
          <c:order val="0"/>
          <c:tx>
            <c:strRef>
              <c:f>Sheet1!$B$3</c:f>
              <c:strCache>
                <c:ptCount val="1"/>
                <c:pt idx="0">
                  <c:v>万トン</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pattFill prst="pct30">
                <a:fgClr>
                  <a:schemeClr val="accent1"/>
                </a:fgClr>
                <a:bgClr>
                  <a:schemeClr val="bg1"/>
                </a:bgClr>
              </a:patt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pattFill prst="divot">
                <a:fgClr>
                  <a:schemeClr val="accent1"/>
                </a:fgClr>
                <a:bgClr>
                  <a:schemeClr val="bg1"/>
                </a:bgClr>
              </a:patt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bg1">
                  <a:lumMod val="95000"/>
                </a:schemeClr>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Sheet1!$A$4:$A$8</c:f>
              <c:strCache>
                <c:ptCount val="5"/>
                <c:pt idx="0">
                  <c:v>産業</c:v>
                </c:pt>
                <c:pt idx="1">
                  <c:v>運輸</c:v>
                </c:pt>
                <c:pt idx="2">
                  <c:v>業務その他</c:v>
                </c:pt>
                <c:pt idx="3">
                  <c:v>家庭</c:v>
                </c:pt>
                <c:pt idx="4">
                  <c:v>その他</c:v>
                </c:pt>
              </c:strCache>
            </c:strRef>
          </c:cat>
          <c:val>
            <c:numRef>
              <c:f>Sheet1!$B$4:$B$8</c:f>
              <c:numCache>
                <c:formatCode>#,##0</c:formatCode>
                <c:ptCount val="5"/>
                <c:pt idx="0">
                  <c:v>35226</c:v>
                </c:pt>
                <c:pt idx="1">
                  <c:v>19180</c:v>
                </c:pt>
                <c:pt idx="2" formatCode="General">
                  <c:v>17946</c:v>
                </c:pt>
                <c:pt idx="3" formatCode="General">
                  <c:v>15811</c:v>
                </c:pt>
                <c:pt idx="4" formatCode="General">
                  <c:v>15505</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22D1-062F-4188-BB22-F53B80C141F9}" type="datetimeFigureOut">
              <a:rPr kumimoji="1" lang="ja-JP" altLang="en-US" smtClean="0"/>
              <a:t>2025/3/16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C8E6B-0307-43DA-8110-0914EB23B753}" type="slidenum">
              <a:rPr kumimoji="1" lang="ja-JP" altLang="en-US" smtClean="0"/>
              <a:t>‹#›</a:t>
            </a:fld>
            <a:endParaRPr kumimoji="1" lang="ja-JP" altLang="en-US"/>
          </a:p>
        </p:txBody>
      </p:sp>
    </p:spTree>
    <p:extLst>
      <p:ext uri="{BB962C8B-B14F-4D97-AF65-F5344CB8AC3E}">
        <p14:creationId xmlns:p14="http://schemas.microsoft.com/office/powerpoint/2010/main" val="18198873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4</a:t>
            </a:fld>
            <a:endParaRPr kumimoji="1" lang="ja-JP" altLang="en-US"/>
          </a:p>
        </p:txBody>
      </p:sp>
    </p:spTree>
    <p:extLst>
      <p:ext uri="{BB962C8B-B14F-4D97-AF65-F5344CB8AC3E}">
        <p14:creationId xmlns:p14="http://schemas.microsoft.com/office/powerpoint/2010/main" val="33780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5</a:t>
            </a:fld>
            <a:endParaRPr kumimoji="1" lang="ja-JP" altLang="en-US"/>
          </a:p>
        </p:txBody>
      </p:sp>
    </p:spTree>
    <p:extLst>
      <p:ext uri="{BB962C8B-B14F-4D97-AF65-F5344CB8AC3E}">
        <p14:creationId xmlns:p14="http://schemas.microsoft.com/office/powerpoint/2010/main" val="168623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6</a:t>
            </a:fld>
            <a:endParaRPr kumimoji="1" lang="ja-JP" altLang="en-US"/>
          </a:p>
        </p:txBody>
      </p:sp>
    </p:spTree>
    <p:extLst>
      <p:ext uri="{BB962C8B-B14F-4D97-AF65-F5344CB8AC3E}">
        <p14:creationId xmlns:p14="http://schemas.microsoft.com/office/powerpoint/2010/main" val="228675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7</a:t>
            </a:fld>
            <a:endParaRPr kumimoji="1" lang="ja-JP" altLang="en-US"/>
          </a:p>
        </p:txBody>
      </p:sp>
    </p:spTree>
    <p:extLst>
      <p:ext uri="{BB962C8B-B14F-4D97-AF65-F5344CB8AC3E}">
        <p14:creationId xmlns:p14="http://schemas.microsoft.com/office/powerpoint/2010/main" val="405148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C8E6B-0307-43DA-8110-0914EB23B753}" type="slidenum">
              <a:rPr kumimoji="1" lang="ja-JP" altLang="en-US" smtClean="0"/>
              <a:t>8</a:t>
            </a:fld>
            <a:endParaRPr kumimoji="1" lang="ja-JP" altLang="en-US"/>
          </a:p>
        </p:txBody>
      </p:sp>
    </p:spTree>
    <p:extLst>
      <p:ext uri="{BB962C8B-B14F-4D97-AF65-F5344CB8AC3E}">
        <p14:creationId xmlns:p14="http://schemas.microsoft.com/office/powerpoint/2010/main" val="96627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69560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06075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370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4119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774843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1377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3721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9284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276134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36947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4E005F-C11D-4BD8-8D95-AF563FF2FBDB}" type="datetimeFigureOut">
              <a:rPr kumimoji="1" lang="ja-JP" altLang="en-US" smtClean="0"/>
              <a:t>2025/3/16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395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005F-C11D-4BD8-8D95-AF563FF2FBDB}" type="datetimeFigureOut">
              <a:rPr kumimoji="1" lang="ja-JP" altLang="en-US" smtClean="0"/>
              <a:t>2025/3/16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51B1D-ED1D-40B2-9CF3-B72F1A890864}" type="slidenum">
              <a:rPr kumimoji="1" lang="ja-JP" altLang="en-US" smtClean="0"/>
              <a:t>‹#›</a:t>
            </a:fld>
            <a:endParaRPr kumimoji="1" lang="ja-JP" altLang="en-US"/>
          </a:p>
        </p:txBody>
      </p:sp>
    </p:spTree>
    <p:extLst>
      <p:ext uri="{BB962C8B-B14F-4D97-AF65-F5344CB8AC3E}">
        <p14:creationId xmlns:p14="http://schemas.microsoft.com/office/powerpoint/2010/main" val="857457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333" y="1122363"/>
            <a:ext cx="9385483" cy="2387600"/>
          </a:xfrm>
        </p:spPr>
        <p:txBody>
          <a:bodyPr>
            <a:normAutofit/>
          </a:bodyPr>
          <a:lstStyle/>
          <a:p>
            <a:pPr lvl="0" defTabSz="685800">
              <a:lnSpc>
                <a:spcPct val="100000"/>
              </a:lnSpc>
              <a:spcBef>
                <a:spcPts val="0"/>
              </a:spcBef>
              <a:defRPr/>
            </a:pPr>
            <a:r>
              <a:rPr lang="en-US" altLang="ja-JP" sz="4400" kern="100" smtClean="0">
                <a:latin typeface="+mn-ea"/>
              </a:rPr>
              <a:t>06.</a:t>
            </a:r>
            <a:r>
              <a:rPr lang="ja-JP" altLang="en-US" sz="4400" kern="100" dirty="0">
                <a:latin typeface="+mn-ea"/>
              </a:rPr>
              <a:t>身近な大気環境の調査</a:t>
            </a:r>
            <a:endParaRPr lang="ja-JP" altLang="ja-JP" sz="4400" kern="100" dirty="0">
              <a:latin typeface="+mn-ea"/>
              <a:cs typeface="Times New Roman" panose="02020603050405020304" pitchFamily="18" charset="0"/>
            </a:endParaRPr>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6288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257705" y="246176"/>
            <a:ext cx="9648294" cy="111006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t"/>
            <a:r>
              <a:rPr lang="ja-JP" altLang="ja-JP" sz="3000" dirty="0" smtClean="0"/>
              <a:t>ステップ</a:t>
            </a:r>
            <a:r>
              <a:rPr lang="ja-JP" altLang="en-US" sz="3000" dirty="0"/>
              <a:t>３</a:t>
            </a:r>
            <a:r>
              <a:rPr lang="ja-JP" altLang="ja-JP" sz="3000" dirty="0" smtClean="0"/>
              <a:t>　</a:t>
            </a:r>
            <a:br>
              <a:rPr lang="ja-JP" altLang="ja-JP" sz="3000" dirty="0" smtClean="0"/>
            </a:br>
            <a:r>
              <a:rPr lang="ja-JP" altLang="en-US" sz="3200" dirty="0" smtClean="0">
                <a:solidFill>
                  <a:srgbClr val="000000"/>
                </a:solidFill>
              </a:rPr>
              <a:t>樹木全体が吸収する二酸化炭素の量をいろいろな値と比べてみよう</a:t>
            </a:r>
            <a:endParaRPr lang="ja-JP" altLang="en-US" sz="3200" dirty="0">
              <a:solidFill>
                <a:srgbClr val="000000"/>
              </a:solidFill>
            </a:endParaRPr>
          </a:p>
        </p:txBody>
      </p:sp>
      <p:sp>
        <p:nvSpPr>
          <p:cNvPr id="3" name="コンテンツ プレースホルダー 2"/>
          <p:cNvSpPr txBox="1">
            <a:spLocks/>
          </p:cNvSpPr>
          <p:nvPr/>
        </p:nvSpPr>
        <p:spPr>
          <a:xfrm>
            <a:off x="257705" y="1670006"/>
            <a:ext cx="9394295" cy="7265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smtClean="0"/>
              <a:t>１．「</a:t>
            </a:r>
            <a:r>
              <a:rPr lang="en-US" altLang="ja-JP" sz="2000" b="1" dirty="0" smtClean="0"/>
              <a:t>1</a:t>
            </a:r>
            <a:r>
              <a:rPr lang="ja-JP" altLang="en-US" sz="2000" b="1" dirty="0" smtClean="0"/>
              <a:t>人の人間が</a:t>
            </a:r>
            <a:r>
              <a:rPr lang="en-US" altLang="ja-JP" sz="2000" b="1" dirty="0" smtClean="0"/>
              <a:t>1</a:t>
            </a:r>
            <a:r>
              <a:rPr lang="ja-JP" altLang="en-US" sz="2000" b="1" dirty="0" smtClean="0"/>
              <a:t>年間に呼吸で吐き出す二酸化炭素の量」と比べる。</a:t>
            </a:r>
            <a:endParaRPr lang="en-US" altLang="ja-JP" sz="2000" b="1" dirty="0" smtClean="0"/>
          </a:p>
        </p:txBody>
      </p:sp>
      <p:sp>
        <p:nvSpPr>
          <p:cNvPr id="5" name="正方形/長方形 4"/>
          <p:cNvSpPr/>
          <p:nvPr/>
        </p:nvSpPr>
        <p:spPr>
          <a:xfrm>
            <a:off x="3823789" y="2242657"/>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t>1</a:t>
            </a:r>
            <a:r>
              <a:rPr lang="ja-JP" altLang="en-US" sz="1400" dirty="0"/>
              <a:t>人の人間が</a:t>
            </a:r>
            <a:r>
              <a:rPr lang="en-US" altLang="ja-JP" sz="1400" dirty="0"/>
              <a:t>1</a:t>
            </a:r>
            <a:r>
              <a:rPr lang="ja-JP" altLang="en-US" sz="1400" dirty="0"/>
              <a:t>年間</a:t>
            </a:r>
            <a:r>
              <a:rPr lang="ja-JP" altLang="en-US" sz="1400" dirty="0" smtClean="0"/>
              <a:t>に</a:t>
            </a:r>
            <a:r>
              <a:rPr lang="ja-JP" altLang="en-US" sz="1400" dirty="0"/>
              <a:t>吐き出す</a:t>
            </a:r>
            <a:r>
              <a:rPr lang="ja-JP" altLang="en-US" sz="1400" dirty="0" smtClean="0"/>
              <a:t>二酸化炭素</a:t>
            </a:r>
            <a:r>
              <a:rPr lang="ja-JP" altLang="en-US" sz="1400" dirty="0"/>
              <a:t>の</a:t>
            </a:r>
            <a:r>
              <a:rPr lang="ja-JP" altLang="en-US" sz="1400" dirty="0" smtClean="0"/>
              <a:t>量</a:t>
            </a:r>
            <a:endParaRPr lang="en-US" altLang="ja-JP" sz="1400" dirty="0" smtClean="0"/>
          </a:p>
          <a:p>
            <a:pPr algn="r"/>
            <a:r>
              <a:rPr lang="ja-JP" altLang="en-US" dirty="0" smtClean="0"/>
              <a:t>　　　　　　　　　　　　　　　　　　　　</a:t>
            </a:r>
            <a:r>
              <a:rPr lang="en-US" altLang="ja-JP" sz="2800" dirty="0" smtClean="0"/>
              <a:t>360</a:t>
            </a:r>
            <a:r>
              <a:rPr lang="ja-JP" altLang="en-US" dirty="0" smtClean="0"/>
              <a:t>　</a:t>
            </a:r>
            <a:r>
              <a:rPr lang="en-US" altLang="ja-JP" dirty="0" smtClean="0"/>
              <a:t>kg/</a:t>
            </a:r>
            <a:r>
              <a:rPr lang="ja-JP" altLang="en-US" dirty="0" smtClean="0"/>
              <a:t>年・人</a:t>
            </a:r>
            <a:endParaRPr kumimoji="1" lang="ja-JP" altLang="en-US" dirty="0"/>
          </a:p>
        </p:txBody>
      </p:sp>
      <p:sp>
        <p:nvSpPr>
          <p:cNvPr id="6" name="テキスト ボックス 5"/>
          <p:cNvSpPr txBox="1"/>
          <p:nvPr/>
        </p:nvSpPr>
        <p:spPr>
          <a:xfrm>
            <a:off x="6326530" y="2668752"/>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7" name="テキスト ボックス 6"/>
          <p:cNvSpPr txBox="1"/>
          <p:nvPr/>
        </p:nvSpPr>
        <p:spPr>
          <a:xfrm>
            <a:off x="3029647" y="2668752"/>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8" name="正方形/長方形 7"/>
          <p:cNvSpPr/>
          <p:nvPr/>
        </p:nvSpPr>
        <p:spPr>
          <a:xfrm>
            <a:off x="6912362" y="2214090"/>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⑦</a:t>
            </a:r>
            <a:r>
              <a:rPr lang="ja-JP" altLang="en-US" sz="1400" dirty="0" smtClean="0"/>
              <a:t>調べた樹木全体に吸収される量と同じ量を吐き出す人数</a:t>
            </a:r>
            <a:endParaRPr lang="en-US" altLang="ja-JP" sz="1400" dirty="0" smtClean="0"/>
          </a:p>
          <a:p>
            <a:endParaRPr lang="en-US" altLang="ja-JP" sz="1400" dirty="0" smtClean="0"/>
          </a:p>
          <a:p>
            <a:endParaRPr lang="en-US" altLang="ja-JP" sz="1400" dirty="0" smtClean="0"/>
          </a:p>
          <a:p>
            <a:pPr algn="r"/>
            <a:r>
              <a:rPr lang="ja-JP" altLang="en-US" dirty="0" smtClean="0"/>
              <a:t>人　　　　　　　　　　</a:t>
            </a:r>
            <a:endParaRPr kumimoji="1" lang="ja-JP" altLang="en-US" dirty="0"/>
          </a:p>
        </p:txBody>
      </p:sp>
      <p:sp>
        <p:nvSpPr>
          <p:cNvPr id="9" name="正方形/長方形 8"/>
          <p:cNvSpPr/>
          <p:nvPr/>
        </p:nvSpPr>
        <p:spPr>
          <a:xfrm>
            <a:off x="257705" y="2269136"/>
            <a:ext cx="2539035" cy="1318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0" name="コンテンツ プレースホルダー 2"/>
          <p:cNvSpPr txBox="1">
            <a:spLocks/>
          </p:cNvSpPr>
          <p:nvPr/>
        </p:nvSpPr>
        <p:spPr>
          <a:xfrm>
            <a:off x="257705" y="4608713"/>
            <a:ext cx="9394295" cy="7265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a:t>２</a:t>
            </a:r>
            <a:r>
              <a:rPr lang="ja-JP" altLang="en-US" sz="2000" b="1" dirty="0" smtClean="0"/>
              <a:t>．「自動車が１ｋｍ走るときに排出する二酸化炭素の量」と比べる。</a:t>
            </a:r>
            <a:endParaRPr lang="en-US" altLang="ja-JP" sz="2000" b="1" dirty="0" smtClean="0"/>
          </a:p>
        </p:txBody>
      </p:sp>
      <p:sp>
        <p:nvSpPr>
          <p:cNvPr id="11" name="正方形/長方形 10"/>
          <p:cNvSpPr/>
          <p:nvPr/>
        </p:nvSpPr>
        <p:spPr>
          <a:xfrm>
            <a:off x="3823789" y="5181364"/>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自動車が１ｋｍ走るときに排出する二酸化炭素の</a:t>
            </a:r>
            <a:r>
              <a:rPr lang="ja-JP" altLang="en-US" sz="1400" dirty="0" smtClean="0"/>
              <a:t>量</a:t>
            </a:r>
            <a:endParaRPr lang="en-US" altLang="ja-JP" sz="1400" dirty="0" smtClean="0"/>
          </a:p>
          <a:p>
            <a:pPr algn="r"/>
            <a:r>
              <a:rPr lang="ja-JP" altLang="en-US" dirty="0" smtClean="0"/>
              <a:t>　　　　　　　　　　　　　　　　　　　　</a:t>
            </a:r>
            <a:r>
              <a:rPr lang="en-US" altLang="ja-JP" sz="2800" dirty="0" smtClean="0"/>
              <a:t>0.15</a:t>
            </a:r>
            <a:r>
              <a:rPr lang="ja-JP" altLang="en-US" dirty="0" smtClean="0"/>
              <a:t>　</a:t>
            </a:r>
            <a:r>
              <a:rPr lang="en-US" altLang="ja-JP" dirty="0" smtClean="0"/>
              <a:t>kg/</a:t>
            </a:r>
            <a:r>
              <a:rPr lang="en-US" altLang="ja-JP" dirty="0"/>
              <a:t>km</a:t>
            </a:r>
            <a:endParaRPr kumimoji="1" lang="ja-JP" altLang="en-US" dirty="0"/>
          </a:p>
        </p:txBody>
      </p:sp>
      <p:sp>
        <p:nvSpPr>
          <p:cNvPr id="12" name="テキスト ボックス 11"/>
          <p:cNvSpPr txBox="1"/>
          <p:nvPr/>
        </p:nvSpPr>
        <p:spPr>
          <a:xfrm>
            <a:off x="6326530" y="5607459"/>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13" name="テキスト ボックス 12"/>
          <p:cNvSpPr txBox="1"/>
          <p:nvPr/>
        </p:nvSpPr>
        <p:spPr>
          <a:xfrm>
            <a:off x="3029647" y="5607459"/>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14" name="正方形/長方形 13"/>
          <p:cNvSpPr/>
          <p:nvPr/>
        </p:nvSpPr>
        <p:spPr>
          <a:xfrm>
            <a:off x="6912362" y="5152797"/>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⑦</a:t>
            </a:r>
            <a:r>
              <a:rPr lang="ja-JP" altLang="en-US" sz="1400" dirty="0" smtClean="0"/>
              <a:t>調べた樹木全体が吸収する分の自動車の走行距離</a:t>
            </a:r>
            <a:endParaRPr lang="en-US" altLang="ja-JP" sz="1400" dirty="0" smtClean="0"/>
          </a:p>
          <a:p>
            <a:endParaRPr lang="en-US" altLang="ja-JP" sz="1400" dirty="0" smtClean="0"/>
          </a:p>
          <a:p>
            <a:endParaRPr lang="en-US" altLang="ja-JP" sz="1400" dirty="0" smtClean="0"/>
          </a:p>
          <a:p>
            <a:pPr algn="r"/>
            <a:r>
              <a:rPr lang="en-US" altLang="ja-JP" dirty="0" smtClean="0"/>
              <a:t>Km/</a:t>
            </a:r>
            <a:r>
              <a:rPr lang="ja-JP" altLang="en-US" dirty="0" smtClean="0"/>
              <a:t>年　　　　　　　　　　</a:t>
            </a:r>
            <a:endParaRPr kumimoji="1" lang="ja-JP" altLang="en-US" dirty="0"/>
          </a:p>
        </p:txBody>
      </p:sp>
      <p:sp>
        <p:nvSpPr>
          <p:cNvPr id="15" name="正方形/長方形 14"/>
          <p:cNvSpPr/>
          <p:nvPr/>
        </p:nvSpPr>
        <p:spPr>
          <a:xfrm>
            <a:off x="257705" y="5207843"/>
            <a:ext cx="2539035" cy="1318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7" name="正方形/長方形 16"/>
          <p:cNvSpPr/>
          <p:nvPr/>
        </p:nvSpPr>
        <p:spPr>
          <a:xfrm>
            <a:off x="775809" y="3786980"/>
            <a:ext cx="8421199" cy="369332"/>
          </a:xfrm>
          <a:prstGeom prst="rect">
            <a:avLst/>
          </a:prstGeom>
        </p:spPr>
        <p:txBody>
          <a:bodyPr wrap="square">
            <a:spAutoFit/>
          </a:bodyPr>
          <a:lstStyle/>
          <a:p>
            <a:r>
              <a:rPr lang="ja-JP" altLang="en-US" dirty="0" smtClean="0">
                <a:solidFill>
                  <a:srgbClr val="333333"/>
                </a:solidFill>
                <a:latin typeface="Helvetica Neue"/>
              </a:rPr>
              <a:t>⑦を、家族の人数や学校の生徒、職員の合計と比較してどうでしたか？</a:t>
            </a:r>
            <a:endParaRPr lang="ja-JP" altLang="en-US" dirty="0"/>
          </a:p>
        </p:txBody>
      </p:sp>
      <p:pic>
        <p:nvPicPr>
          <p:cNvPr id="4" name="図 3"/>
          <p:cNvPicPr>
            <a:picLocks noChangeAspect="1"/>
          </p:cNvPicPr>
          <p:nvPr/>
        </p:nvPicPr>
        <p:blipFill>
          <a:blip r:embed="rId2"/>
          <a:stretch>
            <a:fillRect/>
          </a:stretch>
        </p:blipFill>
        <p:spPr>
          <a:xfrm>
            <a:off x="7606168" y="3418111"/>
            <a:ext cx="2299832" cy="1724874"/>
          </a:xfrm>
          <a:prstGeom prst="rect">
            <a:avLst/>
          </a:prstGeom>
        </p:spPr>
      </p:pic>
    </p:spTree>
    <p:extLst>
      <p:ext uri="{BB962C8B-B14F-4D97-AF65-F5344CB8AC3E}">
        <p14:creationId xmlns:p14="http://schemas.microsoft.com/office/powerpoint/2010/main" val="227081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255852" y="242151"/>
            <a:ext cx="9394295" cy="7265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a:t>３</a:t>
            </a:r>
            <a:r>
              <a:rPr lang="ja-JP" altLang="en-US" sz="2000" b="1" dirty="0" smtClean="0"/>
              <a:t>．「国民一人あたりの二酸化炭素の排出量」と比べる。</a:t>
            </a:r>
            <a:endParaRPr lang="en-US" altLang="ja-JP" sz="2000" b="1" dirty="0" smtClean="0"/>
          </a:p>
        </p:txBody>
      </p:sp>
      <p:sp>
        <p:nvSpPr>
          <p:cNvPr id="5" name="正方形/長方形 4"/>
          <p:cNvSpPr/>
          <p:nvPr/>
        </p:nvSpPr>
        <p:spPr>
          <a:xfrm>
            <a:off x="3821936" y="814802"/>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t>1</a:t>
            </a:r>
            <a:r>
              <a:rPr lang="ja-JP" altLang="en-US" sz="1400" dirty="0" smtClean="0"/>
              <a:t>人あたりの二酸化炭素年間排出量</a:t>
            </a:r>
            <a:endParaRPr lang="en-US" altLang="ja-JP" sz="1400" dirty="0" smtClean="0"/>
          </a:p>
          <a:p>
            <a:pPr algn="r"/>
            <a:r>
              <a:rPr lang="ja-JP" altLang="en-US" dirty="0" smtClean="0"/>
              <a:t>　　　　　　　　　　　　　　　　　　　　</a:t>
            </a:r>
            <a:r>
              <a:rPr lang="en-US" altLang="ja-JP" sz="2800" dirty="0" smtClean="0"/>
              <a:t>8,650</a:t>
            </a:r>
            <a:r>
              <a:rPr lang="ja-JP" altLang="en-US" dirty="0" smtClean="0"/>
              <a:t>　</a:t>
            </a:r>
            <a:r>
              <a:rPr lang="en-US" altLang="ja-JP" dirty="0" smtClean="0"/>
              <a:t>kg/</a:t>
            </a:r>
            <a:r>
              <a:rPr lang="ja-JP" altLang="en-US" dirty="0" smtClean="0"/>
              <a:t>人・</a:t>
            </a:r>
            <a:r>
              <a:rPr lang="ja-JP" altLang="en-US" dirty="0"/>
              <a:t>年</a:t>
            </a:r>
            <a:endParaRPr kumimoji="1" lang="ja-JP" altLang="en-US" dirty="0"/>
          </a:p>
        </p:txBody>
      </p:sp>
      <p:sp>
        <p:nvSpPr>
          <p:cNvPr id="6" name="テキスト ボックス 5"/>
          <p:cNvSpPr txBox="1"/>
          <p:nvPr/>
        </p:nvSpPr>
        <p:spPr>
          <a:xfrm>
            <a:off x="6324677" y="1240897"/>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7" name="テキスト ボックス 6"/>
          <p:cNvSpPr txBox="1"/>
          <p:nvPr/>
        </p:nvSpPr>
        <p:spPr>
          <a:xfrm>
            <a:off x="3027794" y="1240897"/>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8" name="正方形/長方形 7"/>
          <p:cNvSpPr/>
          <p:nvPr/>
        </p:nvSpPr>
        <p:spPr>
          <a:xfrm>
            <a:off x="6910509" y="786235"/>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⑨調べた樹木全体が吸収する分の人数</a:t>
            </a:r>
            <a:endParaRPr lang="en-US" altLang="ja-JP" sz="1400" dirty="0" smtClean="0"/>
          </a:p>
          <a:p>
            <a:endParaRPr lang="en-US" altLang="ja-JP" sz="1400" dirty="0" smtClean="0"/>
          </a:p>
          <a:p>
            <a:endParaRPr lang="en-US" altLang="ja-JP" sz="1400" dirty="0" smtClean="0"/>
          </a:p>
          <a:p>
            <a:pPr algn="r"/>
            <a:r>
              <a:rPr lang="ja-JP" altLang="en-US" dirty="0" smtClean="0"/>
              <a:t>人　　　　　　　　　　</a:t>
            </a:r>
            <a:endParaRPr kumimoji="1" lang="ja-JP" altLang="en-US" dirty="0"/>
          </a:p>
        </p:txBody>
      </p:sp>
      <p:sp>
        <p:nvSpPr>
          <p:cNvPr id="9" name="正方形/長方形 8"/>
          <p:cNvSpPr/>
          <p:nvPr/>
        </p:nvSpPr>
        <p:spPr>
          <a:xfrm>
            <a:off x="255852" y="841281"/>
            <a:ext cx="2539035" cy="1318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7" name="正方形/長方形 16"/>
          <p:cNvSpPr/>
          <p:nvPr/>
        </p:nvSpPr>
        <p:spPr>
          <a:xfrm>
            <a:off x="3821936" y="2214359"/>
            <a:ext cx="2053767" cy="369332"/>
          </a:xfrm>
          <a:prstGeom prst="rect">
            <a:avLst/>
          </a:prstGeom>
        </p:spPr>
        <p:txBody>
          <a:bodyPr wrap="none">
            <a:spAutoFit/>
          </a:bodyPr>
          <a:lstStyle/>
          <a:p>
            <a:r>
              <a:rPr lang="ja-JP" altLang="en-US" dirty="0"/>
              <a:t> </a:t>
            </a:r>
            <a:r>
              <a:rPr lang="en-US" altLang="ja-JP" dirty="0"/>
              <a:t>(2022</a:t>
            </a:r>
            <a:r>
              <a:rPr lang="ja-JP" altLang="en-US" dirty="0"/>
              <a:t>年</a:t>
            </a:r>
            <a:r>
              <a:rPr lang="en-US" altLang="ja-JP" dirty="0"/>
              <a:t>) </a:t>
            </a:r>
            <a:r>
              <a:rPr lang="ja-JP" altLang="en-US" dirty="0"/>
              <a:t>世界銀行</a:t>
            </a:r>
          </a:p>
        </p:txBody>
      </p:sp>
      <p:sp>
        <p:nvSpPr>
          <p:cNvPr id="19" name="テキスト ボックス 18"/>
          <p:cNvSpPr txBox="1"/>
          <p:nvPr/>
        </p:nvSpPr>
        <p:spPr>
          <a:xfrm>
            <a:off x="294885" y="3679514"/>
            <a:ext cx="4715974" cy="1477328"/>
          </a:xfrm>
          <a:prstGeom prst="rect">
            <a:avLst/>
          </a:prstGeom>
          <a:noFill/>
        </p:spPr>
        <p:txBody>
          <a:bodyPr wrap="square" rtlCol="0">
            <a:spAutoFit/>
          </a:bodyPr>
          <a:lstStyle/>
          <a:p>
            <a:r>
              <a:rPr lang="ja-JP" altLang="en-US" dirty="0"/>
              <a:t>世界の二酸化炭素排出量は、</a:t>
            </a:r>
            <a:r>
              <a:rPr lang="en-US" altLang="ja-JP" dirty="0"/>
              <a:t>2020</a:t>
            </a:r>
            <a:r>
              <a:rPr lang="ja-JP" altLang="en-US" dirty="0"/>
              <a:t>年は約</a:t>
            </a:r>
            <a:r>
              <a:rPr lang="en-US" altLang="ja-JP" dirty="0"/>
              <a:t>314</a:t>
            </a:r>
            <a:r>
              <a:rPr lang="ja-JP" altLang="en-US" dirty="0"/>
              <a:t>億トンでした。</a:t>
            </a:r>
          </a:p>
          <a:p>
            <a:r>
              <a:rPr lang="ja-JP" altLang="en-US" dirty="0"/>
              <a:t>国別では、排出量の多い順に中国、アメリカ、インド、ロシアと続いて日本は</a:t>
            </a:r>
            <a:r>
              <a:rPr lang="en-US" altLang="ja-JP" dirty="0"/>
              <a:t>5</a:t>
            </a:r>
            <a:r>
              <a:rPr lang="ja-JP" altLang="en-US" dirty="0"/>
              <a:t>番目に排出量が多い国となっています。</a:t>
            </a:r>
          </a:p>
        </p:txBody>
      </p:sp>
      <p:sp>
        <p:nvSpPr>
          <p:cNvPr id="20" name="正方形/長方形 19"/>
          <p:cNvSpPr/>
          <p:nvPr/>
        </p:nvSpPr>
        <p:spPr>
          <a:xfrm>
            <a:off x="176372" y="5805128"/>
            <a:ext cx="4953000" cy="923330"/>
          </a:xfrm>
          <a:prstGeom prst="rect">
            <a:avLst/>
          </a:prstGeom>
        </p:spPr>
        <p:txBody>
          <a:bodyPr>
            <a:spAutoFit/>
          </a:bodyPr>
          <a:lstStyle/>
          <a:p>
            <a:r>
              <a:rPr lang="ja-JP" altLang="en-US" dirty="0">
                <a:solidFill>
                  <a:srgbClr val="333333"/>
                </a:solidFill>
                <a:latin typeface="Helvetica Neue"/>
              </a:rPr>
              <a:t>出典）温室効果ガスインベントリオフィス／</a:t>
            </a:r>
            <a:r>
              <a:rPr lang="ja-JP" altLang="en-US" dirty="0"/>
              <a:t/>
            </a:r>
            <a:br>
              <a:rPr lang="ja-JP" altLang="en-US" dirty="0"/>
            </a:br>
            <a:r>
              <a:rPr lang="ja-JP" altLang="en-US" dirty="0">
                <a:solidFill>
                  <a:srgbClr val="333333"/>
                </a:solidFill>
                <a:latin typeface="Helvetica Neue"/>
              </a:rPr>
              <a:t>全国地球温暖化防止活動推進</a:t>
            </a:r>
            <a:r>
              <a:rPr lang="ja-JP" altLang="en-US" dirty="0" smtClean="0">
                <a:solidFill>
                  <a:srgbClr val="333333"/>
                </a:solidFill>
                <a:latin typeface="Helvetica Neue"/>
              </a:rPr>
              <a:t>センター　</a:t>
            </a:r>
            <a:endParaRPr lang="en-US" altLang="ja-JP" dirty="0" smtClean="0">
              <a:solidFill>
                <a:srgbClr val="333333"/>
              </a:solidFill>
              <a:latin typeface="Helvetica Neue"/>
            </a:endParaRPr>
          </a:p>
          <a:p>
            <a:r>
              <a:rPr lang="ja-JP" altLang="en-US" dirty="0" smtClean="0">
                <a:solidFill>
                  <a:srgbClr val="333333"/>
                </a:solidFill>
                <a:latin typeface="Helvetica Neue"/>
              </a:rPr>
              <a:t>ウェブサイト</a:t>
            </a:r>
            <a:r>
              <a:rPr lang="ja-JP" altLang="en-US" dirty="0">
                <a:solidFill>
                  <a:srgbClr val="333333"/>
                </a:solidFill>
                <a:latin typeface="Helvetica Neue"/>
              </a:rPr>
              <a:t>（</a:t>
            </a:r>
            <a:r>
              <a:rPr lang="en-US" altLang="ja-JP" dirty="0">
                <a:solidFill>
                  <a:srgbClr val="333333"/>
                </a:solidFill>
                <a:latin typeface="Helvetica Neue"/>
              </a:rPr>
              <a:t>https://www.jccca.org/</a:t>
            </a:r>
            <a:r>
              <a:rPr lang="ja-JP" altLang="en-US" dirty="0">
                <a:solidFill>
                  <a:srgbClr val="333333"/>
                </a:solidFill>
                <a:latin typeface="Helvetica Neue"/>
              </a:rPr>
              <a:t>）より</a:t>
            </a:r>
            <a:endParaRPr lang="ja-JP" altLang="en-US" dirty="0"/>
          </a:p>
        </p:txBody>
      </p:sp>
      <p:pic>
        <p:nvPicPr>
          <p:cNvPr id="21" name="図 20"/>
          <p:cNvPicPr>
            <a:picLocks noChangeAspect="1"/>
          </p:cNvPicPr>
          <p:nvPr/>
        </p:nvPicPr>
        <p:blipFill>
          <a:blip r:embed="rId2"/>
          <a:stretch>
            <a:fillRect/>
          </a:stretch>
        </p:blipFill>
        <p:spPr>
          <a:xfrm>
            <a:off x="5875703" y="3244700"/>
            <a:ext cx="3483758" cy="3483758"/>
          </a:xfrm>
          <a:prstGeom prst="rect">
            <a:avLst/>
          </a:prstGeom>
        </p:spPr>
      </p:pic>
      <p:sp>
        <p:nvSpPr>
          <p:cNvPr id="12" name="正方形/長方形 11"/>
          <p:cNvSpPr/>
          <p:nvPr/>
        </p:nvSpPr>
        <p:spPr>
          <a:xfrm>
            <a:off x="351173" y="2573776"/>
            <a:ext cx="8421199" cy="923330"/>
          </a:xfrm>
          <a:prstGeom prst="rect">
            <a:avLst/>
          </a:prstGeom>
        </p:spPr>
        <p:txBody>
          <a:bodyPr wrap="square">
            <a:spAutoFit/>
          </a:bodyPr>
          <a:lstStyle/>
          <a:p>
            <a:r>
              <a:rPr lang="ja-JP" altLang="en-US" dirty="0">
                <a:solidFill>
                  <a:srgbClr val="333333"/>
                </a:solidFill>
                <a:latin typeface="Helvetica Neue"/>
              </a:rPr>
              <a:t>⑨</a:t>
            </a:r>
            <a:r>
              <a:rPr lang="ja-JP" altLang="en-US" dirty="0" smtClean="0">
                <a:solidFill>
                  <a:srgbClr val="333333"/>
                </a:solidFill>
                <a:latin typeface="Helvetica Neue"/>
              </a:rPr>
              <a:t>を、家族の人数や学校の生徒、職員の合計と比較してどうでしたか？</a:t>
            </a:r>
            <a:endParaRPr lang="en-US" altLang="ja-JP" dirty="0" smtClean="0">
              <a:solidFill>
                <a:srgbClr val="333333"/>
              </a:solidFill>
              <a:latin typeface="Helvetica Neue"/>
            </a:endParaRPr>
          </a:p>
          <a:p>
            <a:r>
              <a:rPr lang="ja-JP" altLang="en-US" dirty="0">
                <a:solidFill>
                  <a:srgbClr val="333333"/>
                </a:solidFill>
                <a:latin typeface="Helvetica Neue"/>
              </a:rPr>
              <a:t>人間</a:t>
            </a:r>
            <a:r>
              <a:rPr lang="ja-JP" altLang="en-US" dirty="0" smtClean="0">
                <a:solidFill>
                  <a:srgbClr val="333333"/>
                </a:solidFill>
                <a:latin typeface="Helvetica Neue"/>
              </a:rPr>
              <a:t>は呼吸だけでなく、経済、生活、移動などのためにたくさんのエネルギーを消費することにより二酸化炭素を排出していますね。</a:t>
            </a:r>
            <a:endParaRPr lang="ja-JP" altLang="en-US" dirty="0"/>
          </a:p>
        </p:txBody>
      </p:sp>
    </p:spTree>
    <p:extLst>
      <p:ext uri="{BB962C8B-B14F-4D97-AF65-F5344CB8AC3E}">
        <p14:creationId xmlns:p14="http://schemas.microsoft.com/office/powerpoint/2010/main" val="413416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80528" y="15167"/>
            <a:ext cx="9648294" cy="111006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t"/>
            <a:r>
              <a:rPr lang="ja-JP" altLang="ja-JP" sz="3000" dirty="0" smtClean="0"/>
              <a:t>ステップ</a:t>
            </a:r>
            <a:r>
              <a:rPr lang="ja-JP" altLang="en-US" sz="3000" dirty="0" smtClean="0"/>
              <a:t>４</a:t>
            </a:r>
            <a:r>
              <a:rPr lang="ja-JP" altLang="ja-JP" sz="3000" dirty="0" smtClean="0"/>
              <a:t>　</a:t>
            </a:r>
            <a:br>
              <a:rPr lang="ja-JP" altLang="ja-JP" sz="3000" dirty="0" smtClean="0"/>
            </a:br>
            <a:r>
              <a:rPr lang="ja-JP" altLang="en-US" sz="3000" dirty="0" smtClean="0">
                <a:solidFill>
                  <a:srgbClr val="000000"/>
                </a:solidFill>
              </a:rPr>
              <a:t>家庭から発生する二酸化炭素の量と比べてみよう</a:t>
            </a:r>
            <a:endParaRPr lang="ja-JP" altLang="en-US" sz="3000" dirty="0">
              <a:solidFill>
                <a:srgbClr val="000000"/>
              </a:solidFill>
            </a:endParaRPr>
          </a:p>
        </p:txBody>
      </p:sp>
      <p:sp>
        <p:nvSpPr>
          <p:cNvPr id="3" name="コンテンツ プレースホルダー 2"/>
          <p:cNvSpPr txBox="1">
            <a:spLocks/>
          </p:cNvSpPr>
          <p:nvPr/>
        </p:nvSpPr>
        <p:spPr>
          <a:xfrm>
            <a:off x="180528" y="943592"/>
            <a:ext cx="9394295" cy="72655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smtClean="0"/>
              <a:t>１．家庭でエネルギーを使うことによって発生する二酸化炭素の量を求めましょう。</a:t>
            </a:r>
            <a:endParaRPr lang="en-US" altLang="ja-JP" sz="2000" b="1" dirty="0" smtClean="0"/>
          </a:p>
          <a:p>
            <a:pPr marL="0" indent="0">
              <a:buFont typeface="Arial" panose="020B0604020202020204" pitchFamily="34" charset="0"/>
              <a:buNone/>
            </a:pPr>
            <a:r>
              <a:rPr lang="ja-JP" altLang="en-US" sz="2000" b="1" dirty="0"/>
              <a:t>　</a:t>
            </a:r>
            <a:r>
              <a:rPr lang="ja-JP" altLang="en-US" sz="1800" dirty="0" smtClean="0"/>
              <a:t>光熱費の請求書や領収書などから</a:t>
            </a:r>
            <a:r>
              <a:rPr lang="en-US" altLang="ja-JP" sz="1800" dirty="0" smtClean="0"/>
              <a:t>1</a:t>
            </a:r>
            <a:r>
              <a:rPr lang="ja-JP" altLang="en-US" sz="1800" dirty="0" smtClean="0"/>
              <a:t>か月の使用量を確認し、下の表で二酸化炭素の量を求めましょう。</a:t>
            </a:r>
            <a:endParaRPr lang="en-US" altLang="ja-JP" sz="1800" dirty="0" smtClean="0"/>
          </a:p>
        </p:txBody>
      </p:sp>
      <p:graphicFrame>
        <p:nvGraphicFramePr>
          <p:cNvPr id="4" name="表 3"/>
          <p:cNvGraphicFramePr>
            <a:graphicFrameLocks noGrp="1"/>
          </p:cNvGraphicFramePr>
          <p:nvPr>
            <p:extLst>
              <p:ext uri="{D42A27DB-BD31-4B8C-83A1-F6EECF244321}">
                <p14:modId xmlns:p14="http://schemas.microsoft.com/office/powerpoint/2010/main" val="648370507"/>
              </p:ext>
            </p:extLst>
          </p:nvPr>
        </p:nvGraphicFramePr>
        <p:xfrm>
          <a:off x="257705" y="1670151"/>
          <a:ext cx="9359261" cy="4459401"/>
        </p:xfrm>
        <a:graphic>
          <a:graphicData uri="http://schemas.openxmlformats.org/drawingml/2006/table">
            <a:tbl>
              <a:tblPr firstRow="1" bandRow="1">
                <a:tableStyleId>{5940675A-B579-460E-94D1-54222C63F5DA}</a:tableStyleId>
              </a:tblPr>
              <a:tblGrid>
                <a:gridCol w="1129661"/>
                <a:gridCol w="2821354"/>
                <a:gridCol w="2433145"/>
                <a:gridCol w="2975101"/>
              </a:tblGrid>
              <a:tr h="633027">
                <a:tc>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dirty="0" smtClean="0"/>
                        <a:t>1</a:t>
                      </a:r>
                      <a:r>
                        <a:rPr kumimoji="1" lang="ja-JP" altLang="en-US" dirty="0" smtClean="0"/>
                        <a:t>か月の使用量</a:t>
                      </a:r>
                      <a:endParaRPr kumimoji="1" lang="ja-JP" altLang="en-US"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smtClean="0"/>
                        <a:t>二酸化炭素の排出量を求めるための係数</a:t>
                      </a:r>
                      <a:endParaRPr kumimoji="1" lang="ja-JP" alt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smtClean="0"/>
                        <a:t>1</a:t>
                      </a:r>
                      <a:r>
                        <a:rPr kumimoji="1" lang="ja-JP" altLang="en-US" dirty="0" smtClean="0"/>
                        <a:t>か月に発生する二酸化炭素の量（</a:t>
                      </a:r>
                      <a:r>
                        <a:rPr kumimoji="1" lang="en-US" altLang="ja-JP" dirty="0" smtClean="0"/>
                        <a:t>kg</a:t>
                      </a:r>
                      <a:r>
                        <a:rPr kumimoji="1" lang="ja-JP" altLang="en-US" dirty="0" smtClean="0"/>
                        <a:t>）</a:t>
                      </a:r>
                      <a:endParaRPr kumimoji="1" lang="ja-JP" altLang="en-US"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a:txBody>
                    <a:bodyPr/>
                    <a:lstStyle/>
                    <a:p>
                      <a:pPr algn="ctr"/>
                      <a:r>
                        <a:rPr kumimoji="1" lang="ja-JP" altLang="en-US" dirty="0" smtClean="0"/>
                        <a:t>電気</a:t>
                      </a: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marL="342900" indent="-342900" algn="l">
                        <a:buAutoNum type="circleNumDbPlain" startAt="10"/>
                      </a:pPr>
                      <a:r>
                        <a:rPr kumimoji="1" lang="ja-JP" altLang="en-US" dirty="0" smtClean="0"/>
                        <a:t>　　　　　　　　　　　</a:t>
                      </a:r>
                      <a:r>
                        <a:rPr kumimoji="1" lang="en-US" altLang="ja-JP" dirty="0" smtClean="0"/>
                        <a:t>(kWh)</a:t>
                      </a: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a:t>
                      </a:r>
                      <a:r>
                        <a:rPr kumimoji="1" lang="en-US" altLang="ja-JP" dirty="0" smtClean="0"/>
                        <a:t>0.44</a:t>
                      </a:r>
                      <a:r>
                        <a:rPr kumimoji="1" lang="ja-JP" altLang="en-US" dirty="0" smtClean="0"/>
                        <a:t>（</a:t>
                      </a:r>
                      <a:r>
                        <a:rPr kumimoji="1" lang="en-US" altLang="ja-JP" dirty="0" smtClean="0"/>
                        <a:t>kg/kWh</a:t>
                      </a:r>
                      <a:r>
                        <a:rPr kumimoji="1" lang="ja-JP" altLang="en-US" dirty="0" smtClean="0"/>
                        <a:t>）</a:t>
                      </a:r>
                      <a:endParaRPr kumimoji="1"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（エ）</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rowSpan="2">
                  <a:txBody>
                    <a:bodyPr/>
                    <a:lstStyle/>
                    <a:p>
                      <a:pPr algn="ctr"/>
                      <a:r>
                        <a:rPr kumimoji="1" lang="ja-JP" altLang="en-US" dirty="0" smtClean="0"/>
                        <a:t>ガス</a:t>
                      </a: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marL="0" indent="0" algn="l">
                        <a:buNone/>
                      </a:pPr>
                      <a:r>
                        <a:rPr kumimoji="1" lang="ja-JP" altLang="en-US" dirty="0" smtClean="0"/>
                        <a:t>⑪　　　　　　　　　　　　　</a:t>
                      </a:r>
                      <a:r>
                        <a:rPr kumimoji="1" lang="en-US" altLang="ja-JP" dirty="0" smtClean="0"/>
                        <a:t>(m</a:t>
                      </a:r>
                      <a:r>
                        <a:rPr kumimoji="1" lang="en-US" altLang="ja-JP" baseline="30000" dirty="0" smtClean="0"/>
                        <a:t>3</a:t>
                      </a:r>
                      <a:r>
                        <a:rPr kumimoji="1" lang="en-US" altLang="ja-JP" dirty="0" smtClean="0"/>
                        <a:t>)</a:t>
                      </a: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dirty="0" smtClean="0"/>
                        <a:t>（都市ガス）</a:t>
                      </a:r>
                      <a:endParaRPr kumimoji="1" lang="en-US" altLang="ja-JP" dirty="0" smtClean="0"/>
                    </a:p>
                    <a:p>
                      <a:pPr algn="l"/>
                      <a:r>
                        <a:rPr kumimoji="1" lang="en-US" altLang="ja-JP" dirty="0" smtClean="0"/>
                        <a:t>×</a:t>
                      </a:r>
                      <a:r>
                        <a:rPr kumimoji="1" lang="ja-JP" altLang="en-US" dirty="0" smtClean="0"/>
                        <a:t>　</a:t>
                      </a:r>
                      <a:r>
                        <a:rPr kumimoji="1" lang="en-US" altLang="ja-JP" dirty="0" smtClean="0"/>
                        <a:t>2.4</a:t>
                      </a:r>
                      <a:r>
                        <a:rPr kumimoji="1" lang="ja-JP" altLang="en-US" dirty="0" smtClean="0"/>
                        <a:t>（</a:t>
                      </a:r>
                      <a:r>
                        <a:rPr kumimoji="1" lang="en-US" altLang="ja-JP" dirty="0" smtClean="0"/>
                        <a:t>kg/m</a:t>
                      </a:r>
                      <a:r>
                        <a:rPr kumimoji="1" lang="en-US" altLang="ja-JP" baseline="30000" dirty="0" smtClean="0"/>
                        <a:t>3</a:t>
                      </a:r>
                      <a:r>
                        <a:rPr kumimoji="1" lang="ja-JP" altLang="en-US" dirty="0" smtClean="0"/>
                        <a:t>）</a:t>
                      </a:r>
                      <a:endParaRPr kumimoji="1"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（オ）</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vMerge="1">
                  <a:txBody>
                    <a:bodyPr/>
                    <a:lstStyle/>
                    <a:p>
                      <a:pPr algn="ct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marL="0" indent="0" algn="l">
                        <a:buNone/>
                      </a:pPr>
                      <a:r>
                        <a:rPr kumimoji="1" lang="ja-JP" altLang="en-US" dirty="0" smtClean="0"/>
                        <a:t>⑪　　　　　　　　　　　　　</a:t>
                      </a:r>
                      <a:r>
                        <a:rPr kumimoji="1" lang="en-US" altLang="ja-JP" dirty="0" smtClean="0"/>
                        <a:t>(m</a:t>
                      </a:r>
                      <a:r>
                        <a:rPr kumimoji="1" lang="en-US" altLang="ja-JP" baseline="30000" dirty="0" smtClean="0"/>
                        <a:t>3</a:t>
                      </a:r>
                      <a:r>
                        <a:rPr kumimoji="1" lang="en-US" altLang="ja-JP" dirty="0" smtClean="0"/>
                        <a:t>)</a:t>
                      </a: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dirty="0" smtClean="0"/>
                        <a:t>（プロパンガス）</a:t>
                      </a:r>
                      <a:endParaRPr kumimoji="1" lang="en-US" altLang="ja-JP" dirty="0" smtClean="0"/>
                    </a:p>
                    <a:p>
                      <a:pPr algn="l"/>
                      <a:r>
                        <a:rPr kumimoji="1" lang="en-US" altLang="ja-JP" dirty="0" smtClean="0"/>
                        <a:t>×</a:t>
                      </a:r>
                      <a:r>
                        <a:rPr kumimoji="1" lang="ja-JP" altLang="en-US" dirty="0" smtClean="0"/>
                        <a:t>　</a:t>
                      </a:r>
                      <a:r>
                        <a:rPr kumimoji="1" lang="en-US" altLang="ja-JP" dirty="0" smtClean="0"/>
                        <a:t>6.6</a:t>
                      </a:r>
                      <a:r>
                        <a:rPr kumimoji="1" lang="ja-JP" altLang="en-US" dirty="0" smtClean="0"/>
                        <a:t>（</a:t>
                      </a:r>
                      <a:r>
                        <a:rPr kumimoji="1" lang="en-US" altLang="ja-JP" dirty="0" smtClean="0"/>
                        <a:t>kg/m</a:t>
                      </a:r>
                      <a:r>
                        <a:rPr kumimoji="1" lang="en-US" altLang="ja-JP" baseline="30000" dirty="0" smtClean="0"/>
                        <a:t>3</a:t>
                      </a:r>
                      <a:r>
                        <a:rPr kumimoji="1" lang="ja-JP" altLang="en-US" dirty="0" smtClean="0"/>
                        <a:t>）</a:t>
                      </a:r>
                      <a:endParaRPr kumimoji="1"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（オ）</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a:txBody>
                    <a:bodyPr/>
                    <a:lstStyle/>
                    <a:p>
                      <a:pPr algn="ctr"/>
                      <a:r>
                        <a:rPr kumimoji="1" lang="ja-JP" altLang="en-US" dirty="0" smtClean="0"/>
                        <a:t>水道</a:t>
                      </a: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marL="0" indent="0" algn="l">
                        <a:buNone/>
                      </a:pPr>
                      <a:r>
                        <a:rPr kumimoji="1" lang="ja-JP" altLang="en-US" dirty="0" smtClean="0"/>
                        <a:t>⑫　　　　　　　　　　　　　</a:t>
                      </a:r>
                      <a:r>
                        <a:rPr kumimoji="1" lang="en-US" altLang="ja-JP" dirty="0" smtClean="0"/>
                        <a:t>(m</a:t>
                      </a:r>
                      <a:r>
                        <a:rPr kumimoji="1" lang="en-US" altLang="ja-JP" baseline="30000" dirty="0" smtClean="0"/>
                        <a:t>3</a:t>
                      </a:r>
                      <a:r>
                        <a:rPr kumimoji="1" lang="en-US" altLang="ja-JP" dirty="0" smtClean="0"/>
                        <a:t>)</a:t>
                      </a: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a:t>
                      </a:r>
                      <a:r>
                        <a:rPr kumimoji="1" lang="en-US" altLang="ja-JP" dirty="0" smtClean="0"/>
                        <a:t>0.44</a:t>
                      </a:r>
                      <a:r>
                        <a:rPr kumimoji="1" lang="ja-JP" altLang="en-US" dirty="0" smtClean="0"/>
                        <a:t>（</a:t>
                      </a:r>
                      <a:r>
                        <a:rPr kumimoji="1" lang="en-US" altLang="ja-JP" dirty="0" smtClean="0"/>
                        <a:t>kg/m</a:t>
                      </a:r>
                      <a:r>
                        <a:rPr kumimoji="1" lang="en-US" altLang="ja-JP" baseline="30000" dirty="0" smtClean="0"/>
                        <a:t>3</a:t>
                      </a:r>
                      <a:r>
                        <a:rPr kumimoji="1" lang="ja-JP" altLang="en-US" dirty="0" smtClean="0"/>
                        <a:t>）</a:t>
                      </a:r>
                      <a:endParaRPr kumimoji="1"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（カ）</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a:txBody>
                    <a:bodyPr/>
                    <a:lstStyle/>
                    <a:p>
                      <a:pPr algn="ctr"/>
                      <a:r>
                        <a:rPr kumimoji="1" lang="ja-JP" altLang="en-US" dirty="0" smtClean="0"/>
                        <a:t>ガソリン</a:t>
                      </a:r>
                      <a:endParaRPr kumimoji="1" lang="ja-JP" altLang="en-US" dirty="0"/>
                    </a:p>
                  </a:txBody>
                  <a:tcPr anchor="ctr">
                    <a:lnR w="12700" cap="flat" cmpd="sng" algn="ctr">
                      <a:solidFill>
                        <a:schemeClr val="tx1"/>
                      </a:solidFill>
                      <a:prstDash val="solid"/>
                      <a:round/>
                      <a:headEnd type="none" w="med" len="med"/>
                      <a:tailEnd type="none" w="med" len="med"/>
                    </a:lnR>
                  </a:tcPr>
                </a:tc>
                <a:tc>
                  <a:txBody>
                    <a:bodyPr/>
                    <a:lstStyle/>
                    <a:p>
                      <a:pPr marL="0" indent="0" algn="l">
                        <a:buNone/>
                      </a:pPr>
                      <a:r>
                        <a:rPr kumimoji="1" lang="ja-JP" altLang="en-US" dirty="0" smtClean="0"/>
                        <a:t>⑬　　　　　　　　　　　</a:t>
                      </a:r>
                      <a:r>
                        <a:rPr kumimoji="1" lang="en-US" altLang="ja-JP" dirty="0" smtClean="0"/>
                        <a:t>(</a:t>
                      </a:r>
                      <a:r>
                        <a:rPr kumimoji="1" lang="ja-JP" altLang="en-US" dirty="0" smtClean="0"/>
                        <a:t>ﾘｯﾄﾙ</a:t>
                      </a:r>
                      <a:r>
                        <a:rPr kumimoji="1" lang="en-US" altLang="ja-JP" dirty="0" smtClean="0"/>
                        <a:t>)</a:t>
                      </a:r>
                      <a:r>
                        <a:rPr kumimoji="1" lang="ja-JP" altLang="en-US" dirty="0" smtClean="0"/>
                        <a:t>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a:t>
                      </a:r>
                      <a:r>
                        <a:rPr kumimoji="1" lang="en-US" altLang="ja-JP" dirty="0" smtClean="0"/>
                        <a:t>2.35</a:t>
                      </a:r>
                      <a:r>
                        <a:rPr kumimoji="1" lang="ja-JP" altLang="en-US" dirty="0" smtClean="0"/>
                        <a:t>（</a:t>
                      </a:r>
                      <a:r>
                        <a:rPr kumimoji="1" lang="en-US" altLang="ja-JP" dirty="0" smtClean="0"/>
                        <a:t>kg/</a:t>
                      </a:r>
                      <a:r>
                        <a:rPr kumimoji="1" lang="ja-JP" altLang="en-US" dirty="0" smtClean="0"/>
                        <a:t>ﾘｯﾄﾙ）</a:t>
                      </a:r>
                      <a:endParaRPr kumimoji="1" lang="ja-JP"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t>=</a:t>
                      </a:r>
                      <a:r>
                        <a:rPr kumimoji="1" lang="ja-JP" altLang="en-US" dirty="0" smtClean="0"/>
                        <a:t>　（キ）</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3027">
                <a:tc gridSpan="4">
                  <a:txBody>
                    <a:bodyPr/>
                    <a:lstStyle/>
                    <a:p>
                      <a:r>
                        <a:rPr kumimoji="1" lang="en-US" altLang="ja-JP" dirty="0" smtClean="0"/>
                        <a:t>1</a:t>
                      </a:r>
                      <a:r>
                        <a:rPr kumimoji="1" lang="ja-JP" altLang="en-US" dirty="0" smtClean="0"/>
                        <a:t>か月間に家庭から発生する二酸化炭素の量の合計</a:t>
                      </a:r>
                      <a:endParaRPr kumimoji="1" lang="en-US" altLang="ja-JP" dirty="0" smtClean="0"/>
                    </a:p>
                    <a:p>
                      <a:r>
                        <a:rPr kumimoji="1" lang="ja-JP" altLang="en-US" dirty="0" smtClean="0"/>
                        <a:t>　　　　　　　　　　　　　　　　　　　（エ）＋（オ）＋（カ）＋（キ）　＝　⑭　　　　　　　　　　　　　</a:t>
                      </a:r>
                      <a:r>
                        <a:rPr kumimoji="1" lang="en-US" altLang="ja-JP" dirty="0" smtClean="0"/>
                        <a:t>kg</a:t>
                      </a:r>
                      <a:endParaRPr kumimoji="1" lang="ja-JP" altLang="en-US" dirty="0"/>
                    </a:p>
                  </a:txBody>
                  <a:tcPr>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174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255852" y="361159"/>
            <a:ext cx="9394295" cy="7265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b="1" dirty="0" smtClean="0"/>
              <a:t>２．「家庭でエネルギーを使うこと</a:t>
            </a:r>
            <a:r>
              <a:rPr lang="ja-JP" altLang="en-US" sz="2000" b="1" dirty="0"/>
              <a:t>に</a:t>
            </a:r>
            <a:r>
              <a:rPr lang="ja-JP" altLang="en-US" sz="2000" b="1" dirty="0" smtClean="0"/>
              <a:t>よって</a:t>
            </a:r>
            <a:r>
              <a:rPr lang="ja-JP" altLang="en-US" sz="2000" b="1" dirty="0"/>
              <a:t>発生する</a:t>
            </a:r>
            <a:r>
              <a:rPr lang="ja-JP" altLang="en-US" sz="2000" b="1" dirty="0" smtClean="0"/>
              <a:t>二酸化炭素の量」と比べる。</a:t>
            </a:r>
            <a:endParaRPr lang="en-US" altLang="ja-JP" sz="2000" b="1" dirty="0" smtClean="0"/>
          </a:p>
        </p:txBody>
      </p:sp>
      <p:sp>
        <p:nvSpPr>
          <p:cNvPr id="5" name="正方形/長方形 4"/>
          <p:cNvSpPr/>
          <p:nvPr/>
        </p:nvSpPr>
        <p:spPr>
          <a:xfrm>
            <a:off x="2590764" y="964021"/>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t>1</a:t>
            </a:r>
            <a:r>
              <a:rPr lang="ja-JP" altLang="en-US" sz="1400" dirty="0" smtClean="0"/>
              <a:t>か月あたりに吸収する量になおす</a:t>
            </a:r>
            <a:endParaRPr lang="en-US" altLang="ja-JP" sz="1400" dirty="0" smtClean="0"/>
          </a:p>
          <a:p>
            <a:pPr algn="ctr"/>
            <a:r>
              <a:rPr lang="ja-JP" altLang="en-US" dirty="0" smtClean="0"/>
              <a:t>　　　　　　　　　　　　　　　　　　　　</a:t>
            </a:r>
            <a:r>
              <a:rPr lang="ja-JP" altLang="en-US" sz="2800" dirty="0" smtClean="0"/>
              <a:t>１２</a:t>
            </a:r>
            <a:r>
              <a:rPr lang="ja-JP" altLang="en-US" dirty="0" smtClean="0"/>
              <a:t>　</a:t>
            </a:r>
            <a:r>
              <a:rPr lang="ja-JP" altLang="en-US" dirty="0"/>
              <a:t>月</a:t>
            </a:r>
            <a:r>
              <a:rPr lang="en-US" altLang="ja-JP" dirty="0" smtClean="0"/>
              <a:t>/</a:t>
            </a:r>
            <a:r>
              <a:rPr lang="ja-JP" altLang="en-US" dirty="0" smtClean="0"/>
              <a:t>年</a:t>
            </a:r>
            <a:endParaRPr kumimoji="1" lang="ja-JP" altLang="en-US" dirty="0"/>
          </a:p>
        </p:txBody>
      </p:sp>
      <p:sp>
        <p:nvSpPr>
          <p:cNvPr id="6" name="テキスト ボックス 5"/>
          <p:cNvSpPr txBox="1"/>
          <p:nvPr/>
        </p:nvSpPr>
        <p:spPr>
          <a:xfrm>
            <a:off x="7136752" y="1334681"/>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7" name="テキスト ボックス 6"/>
          <p:cNvSpPr txBox="1"/>
          <p:nvPr/>
        </p:nvSpPr>
        <p:spPr>
          <a:xfrm>
            <a:off x="2196488" y="1415995"/>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8" name="正方形/長方形 7"/>
          <p:cNvSpPr/>
          <p:nvPr/>
        </p:nvSpPr>
        <p:spPr>
          <a:xfrm>
            <a:off x="7578145" y="905243"/>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⑯調べた樹木全体が吸収する分の家の軒数</a:t>
            </a:r>
            <a:endParaRPr lang="en-US" altLang="ja-JP" sz="1400" dirty="0" smtClean="0"/>
          </a:p>
          <a:p>
            <a:endParaRPr lang="en-US" altLang="ja-JP" sz="1400" dirty="0" smtClean="0"/>
          </a:p>
          <a:p>
            <a:endParaRPr lang="en-US" altLang="ja-JP" sz="1400" dirty="0" smtClean="0"/>
          </a:p>
          <a:p>
            <a:pPr algn="r"/>
            <a:endParaRPr lang="en-US" altLang="ja-JP" dirty="0" smtClean="0"/>
          </a:p>
          <a:p>
            <a:pPr algn="r"/>
            <a:r>
              <a:rPr lang="ja-JP" altLang="en-US" dirty="0" smtClean="0"/>
              <a:t>軒　　　　　　　　　　</a:t>
            </a:r>
            <a:endParaRPr kumimoji="1" lang="ja-JP" altLang="en-US" dirty="0"/>
          </a:p>
        </p:txBody>
      </p:sp>
      <p:sp>
        <p:nvSpPr>
          <p:cNvPr id="9" name="正方形/長方形 8"/>
          <p:cNvSpPr/>
          <p:nvPr/>
        </p:nvSpPr>
        <p:spPr>
          <a:xfrm>
            <a:off x="255852" y="960289"/>
            <a:ext cx="1991687" cy="13730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graphicFrame>
        <p:nvGraphicFramePr>
          <p:cNvPr id="18" name="グラフ 17"/>
          <p:cNvGraphicFramePr>
            <a:graphicFrameLocks/>
          </p:cNvGraphicFramePr>
          <p:nvPr>
            <p:extLst>
              <p:ext uri="{D42A27DB-BD31-4B8C-83A1-F6EECF244321}">
                <p14:modId xmlns:p14="http://schemas.microsoft.com/office/powerpoint/2010/main" val="1495326706"/>
              </p:ext>
            </p:extLst>
          </p:nvPr>
        </p:nvGraphicFramePr>
        <p:xfrm>
          <a:off x="3790122" y="2451652"/>
          <a:ext cx="6199151" cy="4406348"/>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176372" y="2868920"/>
            <a:ext cx="4715974" cy="1477328"/>
          </a:xfrm>
          <a:prstGeom prst="rect">
            <a:avLst/>
          </a:prstGeom>
          <a:noFill/>
        </p:spPr>
        <p:txBody>
          <a:bodyPr wrap="square" rtlCol="0">
            <a:spAutoFit/>
          </a:bodyPr>
          <a:lstStyle/>
          <a:p>
            <a:r>
              <a:rPr lang="en-US" altLang="ja-JP" dirty="0"/>
              <a:t>2022</a:t>
            </a:r>
            <a:r>
              <a:rPr lang="ja-JP" altLang="en-US" dirty="0"/>
              <a:t>年度における日本の二酸化炭素排出量（</a:t>
            </a:r>
            <a:r>
              <a:rPr lang="en-US" altLang="ja-JP" dirty="0"/>
              <a:t>10</a:t>
            </a:r>
            <a:r>
              <a:rPr lang="ja-JP" altLang="en-US" dirty="0"/>
              <a:t>億</a:t>
            </a:r>
            <a:r>
              <a:rPr lang="en-US" altLang="ja-JP" dirty="0"/>
              <a:t>3,700</a:t>
            </a:r>
            <a:r>
              <a:rPr lang="ja-JP" altLang="en-US" dirty="0"/>
              <a:t>万トン）のうち</a:t>
            </a:r>
            <a:r>
              <a:rPr lang="ja-JP" altLang="en-US" dirty="0" smtClean="0"/>
              <a:t>、家庭からの排出量</a:t>
            </a:r>
            <a:r>
              <a:rPr lang="ja-JP" altLang="en-US" dirty="0"/>
              <a:t>（</a:t>
            </a:r>
            <a:r>
              <a:rPr lang="en-US" altLang="ja-JP" dirty="0"/>
              <a:t>1</a:t>
            </a:r>
            <a:r>
              <a:rPr lang="ja-JP" altLang="en-US" dirty="0" smtClean="0"/>
              <a:t>億</a:t>
            </a:r>
            <a:r>
              <a:rPr lang="en-US" altLang="ja-JP" dirty="0" smtClean="0"/>
              <a:t>5,811</a:t>
            </a:r>
            <a:r>
              <a:rPr lang="ja-JP" altLang="en-US" dirty="0" smtClean="0"/>
              <a:t>万</a:t>
            </a:r>
            <a:r>
              <a:rPr lang="ja-JP" altLang="en-US" dirty="0"/>
              <a:t>トン）</a:t>
            </a:r>
            <a:r>
              <a:rPr lang="ja-JP" altLang="en-US" dirty="0" smtClean="0"/>
              <a:t>は</a:t>
            </a:r>
            <a:r>
              <a:rPr lang="en-US" altLang="ja-JP" dirty="0" smtClean="0"/>
              <a:t>15.3</a:t>
            </a:r>
            <a:r>
              <a:rPr lang="ja-JP" altLang="en-US" dirty="0" smtClean="0"/>
              <a:t>％、運輸部門は</a:t>
            </a:r>
            <a:r>
              <a:rPr lang="ja-JP" altLang="en-US" dirty="0"/>
              <a:t>（</a:t>
            </a:r>
            <a:r>
              <a:rPr lang="en-US" altLang="ja-JP" dirty="0"/>
              <a:t>1</a:t>
            </a:r>
            <a:r>
              <a:rPr lang="ja-JP" altLang="en-US" dirty="0" smtClean="0"/>
              <a:t>億</a:t>
            </a:r>
            <a:r>
              <a:rPr lang="en-US" altLang="ja-JP" dirty="0" smtClean="0"/>
              <a:t>9</a:t>
            </a:r>
            <a:r>
              <a:rPr lang="en-US" altLang="ja-JP" dirty="0"/>
              <a:t>,</a:t>
            </a:r>
            <a:r>
              <a:rPr lang="en-US" altLang="ja-JP" dirty="0" smtClean="0"/>
              <a:t>180</a:t>
            </a:r>
            <a:r>
              <a:rPr lang="ja-JP" altLang="en-US" dirty="0" smtClean="0"/>
              <a:t>万</a:t>
            </a:r>
            <a:r>
              <a:rPr lang="ja-JP" altLang="en-US" dirty="0"/>
              <a:t>トン）は</a:t>
            </a:r>
            <a:r>
              <a:rPr lang="en-US" altLang="ja-JP" dirty="0" smtClean="0"/>
              <a:t>18.5</a:t>
            </a:r>
            <a:r>
              <a:rPr lang="ja-JP" altLang="en-US" dirty="0"/>
              <a:t>％</a:t>
            </a:r>
            <a:r>
              <a:rPr lang="ja-JP" altLang="en-US" dirty="0" smtClean="0"/>
              <a:t>を</a:t>
            </a:r>
            <a:r>
              <a:rPr lang="ja-JP" altLang="en-US" dirty="0"/>
              <a:t>占めています</a:t>
            </a:r>
            <a:r>
              <a:rPr lang="ja-JP" altLang="en-US" dirty="0" smtClean="0"/>
              <a:t>。</a:t>
            </a:r>
            <a:r>
              <a:rPr lang="ja-JP" altLang="en-US" dirty="0"/>
              <a:t>運輸</a:t>
            </a:r>
            <a:r>
              <a:rPr lang="ja-JP" altLang="en-US" dirty="0" smtClean="0"/>
              <a:t>部門の</a:t>
            </a:r>
            <a:r>
              <a:rPr lang="en-US" altLang="ja-JP" dirty="0" smtClean="0"/>
              <a:t>44.9</a:t>
            </a:r>
            <a:r>
              <a:rPr lang="ja-JP" altLang="en-US" dirty="0" smtClean="0"/>
              <a:t>％は自家用乗用車です。</a:t>
            </a:r>
            <a:endParaRPr kumimoji="1" lang="ja-JP" altLang="en-US" dirty="0"/>
          </a:p>
        </p:txBody>
      </p:sp>
      <p:sp>
        <p:nvSpPr>
          <p:cNvPr id="11" name="正方形/長方形 10"/>
          <p:cNvSpPr/>
          <p:nvPr/>
        </p:nvSpPr>
        <p:spPr>
          <a:xfrm>
            <a:off x="5060896" y="948093"/>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⑭家庭から出される</a:t>
            </a:r>
            <a:r>
              <a:rPr lang="en-US" altLang="ja-JP" sz="1400" dirty="0" smtClean="0"/>
              <a:t>1</a:t>
            </a:r>
            <a:r>
              <a:rPr lang="ja-JP" altLang="en-US" sz="1400" dirty="0" smtClean="0"/>
              <a:t>か月あたりの二酸化炭素量</a:t>
            </a:r>
            <a:endParaRPr lang="en-US" altLang="ja-JP" sz="1400" dirty="0" smtClean="0"/>
          </a:p>
          <a:p>
            <a:pPr algn="r"/>
            <a:endParaRPr lang="en-US" altLang="ja-JP" dirty="0" smtClean="0"/>
          </a:p>
          <a:p>
            <a:pPr algn="r"/>
            <a:r>
              <a:rPr lang="ja-JP" altLang="en-US" dirty="0" smtClean="0"/>
              <a:t>　　　　　　　　　　　　　　　　　　　　　</a:t>
            </a:r>
            <a:r>
              <a:rPr lang="en-US" altLang="ja-JP" dirty="0" smtClean="0"/>
              <a:t>kg/</a:t>
            </a:r>
            <a:r>
              <a:rPr lang="ja-JP" altLang="en-US" dirty="0" smtClean="0"/>
              <a:t>人・</a:t>
            </a:r>
            <a:r>
              <a:rPr lang="ja-JP" altLang="en-US" dirty="0"/>
              <a:t>年</a:t>
            </a:r>
            <a:endParaRPr kumimoji="1" lang="ja-JP" altLang="en-US" dirty="0"/>
          </a:p>
        </p:txBody>
      </p:sp>
      <p:sp>
        <p:nvSpPr>
          <p:cNvPr id="12" name="テキスト ボックス 11"/>
          <p:cNvSpPr txBox="1"/>
          <p:nvPr/>
        </p:nvSpPr>
        <p:spPr>
          <a:xfrm>
            <a:off x="4666620" y="1388472"/>
            <a:ext cx="445327" cy="461665"/>
          </a:xfrm>
          <a:prstGeom prst="rect">
            <a:avLst/>
          </a:prstGeom>
          <a:noFill/>
        </p:spPr>
        <p:txBody>
          <a:bodyPr wrap="square" rtlCol="0">
            <a:spAutoFit/>
          </a:bodyPr>
          <a:lstStyle/>
          <a:p>
            <a:r>
              <a:rPr lang="en-US" altLang="ja-JP" sz="2400" dirty="0"/>
              <a:t>÷</a:t>
            </a:r>
            <a:endParaRPr kumimoji="1" lang="ja-JP" altLang="en-US" sz="2400" dirty="0"/>
          </a:p>
        </p:txBody>
      </p:sp>
    </p:spTree>
    <p:extLst>
      <p:ext uri="{BB962C8B-B14F-4D97-AF65-F5344CB8AC3E}">
        <p14:creationId xmlns:p14="http://schemas.microsoft.com/office/powerpoint/2010/main" val="409229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15167"/>
            <a:ext cx="9906000" cy="1110065"/>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t"/>
            <a:r>
              <a:rPr lang="ja-JP" altLang="ja-JP" sz="3000" dirty="0" smtClean="0"/>
              <a:t>ステップ</a:t>
            </a:r>
            <a:r>
              <a:rPr lang="ja-JP" altLang="en-US" sz="3000" dirty="0"/>
              <a:t>５</a:t>
            </a:r>
            <a:r>
              <a:rPr lang="ja-JP" altLang="ja-JP" sz="3000" dirty="0" smtClean="0"/>
              <a:t>　</a:t>
            </a:r>
            <a:br>
              <a:rPr lang="ja-JP" altLang="ja-JP" sz="3000" dirty="0" smtClean="0"/>
            </a:br>
            <a:r>
              <a:rPr lang="ja-JP" altLang="en-US" sz="3200" dirty="0" smtClean="0">
                <a:solidFill>
                  <a:srgbClr val="000000"/>
                </a:solidFill>
              </a:rPr>
              <a:t>樹木が吸収する二酸化窒素・二酸化硫黄の量を調べよう</a:t>
            </a:r>
            <a:endParaRPr lang="ja-JP" altLang="en-US" sz="3200" dirty="0">
              <a:solidFill>
                <a:srgbClr val="000000"/>
              </a:solidFill>
            </a:endParaRPr>
          </a:p>
        </p:txBody>
      </p:sp>
      <p:sp>
        <p:nvSpPr>
          <p:cNvPr id="3" name="コンテンツ プレースホルダー 2"/>
          <p:cNvSpPr txBox="1">
            <a:spLocks/>
          </p:cNvSpPr>
          <p:nvPr/>
        </p:nvSpPr>
        <p:spPr>
          <a:xfrm>
            <a:off x="0" y="1094944"/>
            <a:ext cx="9586452" cy="4831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smtClean="0"/>
              <a:t>１．</a:t>
            </a:r>
            <a:r>
              <a:rPr lang="ja-JP" altLang="en-US" sz="2000" b="1" dirty="0">
                <a:solidFill>
                  <a:srgbClr val="000000"/>
                </a:solidFill>
              </a:rPr>
              <a:t>樹木が吸収する</a:t>
            </a:r>
            <a:r>
              <a:rPr lang="ja-JP" altLang="en-US" sz="2000" b="1" dirty="0" smtClean="0">
                <a:solidFill>
                  <a:srgbClr val="000000"/>
                </a:solidFill>
              </a:rPr>
              <a:t>二酸化窒素の</a:t>
            </a:r>
            <a:r>
              <a:rPr lang="ja-JP" altLang="en-US" sz="2000" b="1" dirty="0">
                <a:solidFill>
                  <a:srgbClr val="000000"/>
                </a:solidFill>
              </a:rPr>
              <a:t>量</a:t>
            </a:r>
            <a:r>
              <a:rPr lang="ja-JP" altLang="en-US" sz="2000" b="1" dirty="0" smtClean="0">
                <a:solidFill>
                  <a:srgbClr val="000000"/>
                </a:solidFill>
              </a:rPr>
              <a:t>を調べましょう。</a:t>
            </a:r>
            <a:endParaRPr lang="en-US" altLang="ja-JP" sz="1800" b="1" dirty="0" smtClean="0"/>
          </a:p>
        </p:txBody>
      </p:sp>
      <p:sp>
        <p:nvSpPr>
          <p:cNvPr id="6" name="正方形/長方形 5"/>
          <p:cNvSpPr/>
          <p:nvPr/>
        </p:nvSpPr>
        <p:spPr>
          <a:xfrm>
            <a:off x="3807187" y="1519514"/>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t>二酸化窒素の吸収量を求めるための係数</a:t>
            </a:r>
            <a:endParaRPr lang="en-US" altLang="ja-JP" sz="1600" dirty="0" smtClean="0"/>
          </a:p>
          <a:p>
            <a:endParaRPr lang="en-US" altLang="ja-JP" sz="1600" dirty="0" smtClean="0"/>
          </a:p>
          <a:p>
            <a:pPr algn="ctr"/>
            <a:r>
              <a:rPr lang="en-US" altLang="ja-JP" sz="2400" dirty="0" smtClean="0"/>
              <a:t>0.00070</a:t>
            </a:r>
            <a:r>
              <a:rPr lang="ja-JP" altLang="en-US" dirty="0" smtClean="0"/>
              <a:t>　　　　　　　　　　　　　　　　　　　</a:t>
            </a:r>
            <a:endParaRPr kumimoji="1" lang="ja-JP" altLang="en-US" dirty="0"/>
          </a:p>
        </p:txBody>
      </p:sp>
      <p:sp>
        <p:nvSpPr>
          <p:cNvPr id="7" name="テキスト ボックス 6"/>
          <p:cNvSpPr txBox="1"/>
          <p:nvPr/>
        </p:nvSpPr>
        <p:spPr>
          <a:xfrm>
            <a:off x="6309928" y="1945609"/>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8" name="テキスト ボックス 7"/>
          <p:cNvSpPr txBox="1"/>
          <p:nvPr/>
        </p:nvSpPr>
        <p:spPr>
          <a:xfrm>
            <a:off x="3013045" y="1945609"/>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9" name="正方形/長方形 8"/>
          <p:cNvSpPr/>
          <p:nvPr/>
        </p:nvSpPr>
        <p:spPr>
          <a:xfrm>
            <a:off x="6895760" y="1490947"/>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⑯</a:t>
            </a:r>
            <a:r>
              <a:rPr lang="ja-JP" altLang="en-US" sz="1400" dirty="0" smtClean="0"/>
              <a:t>調べた樹木全体が</a:t>
            </a:r>
            <a:r>
              <a:rPr lang="en-US" altLang="ja-JP" sz="1400" dirty="0" smtClean="0"/>
              <a:t>1</a:t>
            </a:r>
            <a:r>
              <a:rPr lang="ja-JP" altLang="en-US" sz="1400" dirty="0" smtClean="0"/>
              <a:t>年間に吸収する二酸化窒素の量</a:t>
            </a:r>
            <a:endParaRPr lang="en-US" altLang="ja-JP" sz="1400" dirty="0" smtClean="0"/>
          </a:p>
          <a:p>
            <a:endParaRPr lang="en-US" altLang="ja-JP" sz="1400" dirty="0" smtClean="0"/>
          </a:p>
          <a:p>
            <a:endParaRPr lang="en-US" altLang="ja-JP" sz="1400" dirty="0" smtClean="0"/>
          </a:p>
          <a:p>
            <a:pPr algn="r"/>
            <a:r>
              <a:rPr lang="en-US" altLang="ja-JP" dirty="0"/>
              <a:t>kg/</a:t>
            </a:r>
            <a:r>
              <a:rPr lang="ja-JP" altLang="en-US" dirty="0"/>
              <a:t>年</a:t>
            </a:r>
            <a:r>
              <a:rPr lang="ja-JP" altLang="en-US" dirty="0" smtClean="0"/>
              <a:t>　　　　　　　　　　</a:t>
            </a:r>
            <a:endParaRPr kumimoji="1" lang="ja-JP" altLang="en-US" dirty="0"/>
          </a:p>
        </p:txBody>
      </p:sp>
      <p:sp>
        <p:nvSpPr>
          <p:cNvPr id="10" name="正方形/長方形 9"/>
          <p:cNvSpPr/>
          <p:nvPr/>
        </p:nvSpPr>
        <p:spPr>
          <a:xfrm>
            <a:off x="241103" y="1545993"/>
            <a:ext cx="2539035" cy="1318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1" name="コンテンツ プレースホルダー 2"/>
          <p:cNvSpPr txBox="1">
            <a:spLocks/>
          </p:cNvSpPr>
          <p:nvPr/>
        </p:nvSpPr>
        <p:spPr>
          <a:xfrm>
            <a:off x="0" y="3857808"/>
            <a:ext cx="9586452" cy="4831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t>２</a:t>
            </a:r>
            <a:r>
              <a:rPr lang="ja-JP" altLang="en-US" sz="2000" b="1" dirty="0" smtClean="0"/>
              <a:t>．</a:t>
            </a:r>
            <a:r>
              <a:rPr lang="ja-JP" altLang="en-US" sz="2000" b="1" dirty="0">
                <a:solidFill>
                  <a:srgbClr val="000000"/>
                </a:solidFill>
              </a:rPr>
              <a:t>樹木が吸収する</a:t>
            </a:r>
            <a:r>
              <a:rPr lang="ja-JP" altLang="en-US" sz="2000" b="1" dirty="0" smtClean="0">
                <a:solidFill>
                  <a:srgbClr val="000000"/>
                </a:solidFill>
              </a:rPr>
              <a:t>二酸化硫黄の</a:t>
            </a:r>
            <a:r>
              <a:rPr lang="ja-JP" altLang="en-US" sz="2000" b="1" dirty="0">
                <a:solidFill>
                  <a:srgbClr val="000000"/>
                </a:solidFill>
              </a:rPr>
              <a:t>量</a:t>
            </a:r>
            <a:r>
              <a:rPr lang="ja-JP" altLang="en-US" sz="2000" b="1" dirty="0" smtClean="0">
                <a:solidFill>
                  <a:srgbClr val="000000"/>
                </a:solidFill>
              </a:rPr>
              <a:t>を調べましょう。</a:t>
            </a:r>
            <a:endParaRPr lang="en-US" altLang="ja-JP" sz="1800" b="1" dirty="0" smtClean="0"/>
          </a:p>
        </p:txBody>
      </p:sp>
      <p:sp>
        <p:nvSpPr>
          <p:cNvPr id="12" name="正方形/長方形 11"/>
          <p:cNvSpPr/>
          <p:nvPr/>
        </p:nvSpPr>
        <p:spPr>
          <a:xfrm>
            <a:off x="3807187" y="4282378"/>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600" dirty="0" smtClean="0"/>
              <a:t>二酸化硫黄の吸収量を求めるための係数</a:t>
            </a:r>
            <a:endParaRPr lang="en-US" altLang="ja-JP" sz="1600" dirty="0" smtClean="0"/>
          </a:p>
          <a:p>
            <a:endParaRPr lang="en-US" altLang="ja-JP" sz="1600" dirty="0" smtClean="0"/>
          </a:p>
          <a:p>
            <a:pPr algn="ctr"/>
            <a:r>
              <a:rPr lang="en-US" altLang="ja-JP" sz="2400" dirty="0" smtClean="0"/>
              <a:t>0.00036</a:t>
            </a:r>
            <a:r>
              <a:rPr lang="ja-JP" altLang="en-US" dirty="0" smtClean="0"/>
              <a:t>　　　　　　　　　　　　　　　　　　</a:t>
            </a:r>
            <a:endParaRPr kumimoji="1" lang="ja-JP" altLang="en-US" dirty="0"/>
          </a:p>
        </p:txBody>
      </p:sp>
      <p:sp>
        <p:nvSpPr>
          <p:cNvPr id="13" name="テキスト ボックス 12"/>
          <p:cNvSpPr txBox="1"/>
          <p:nvPr/>
        </p:nvSpPr>
        <p:spPr>
          <a:xfrm>
            <a:off x="6309928" y="4708473"/>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14" name="テキスト ボックス 13"/>
          <p:cNvSpPr txBox="1"/>
          <p:nvPr/>
        </p:nvSpPr>
        <p:spPr>
          <a:xfrm>
            <a:off x="3013045" y="4708473"/>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15" name="正方形/長方形 14"/>
          <p:cNvSpPr/>
          <p:nvPr/>
        </p:nvSpPr>
        <p:spPr>
          <a:xfrm>
            <a:off x="6895760" y="4253811"/>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⑯</a:t>
            </a:r>
            <a:r>
              <a:rPr lang="ja-JP" altLang="en-US" sz="1400" dirty="0" smtClean="0"/>
              <a:t>調べた樹木全体が</a:t>
            </a:r>
            <a:r>
              <a:rPr lang="en-US" altLang="ja-JP" sz="1400" dirty="0" smtClean="0"/>
              <a:t>1</a:t>
            </a:r>
            <a:r>
              <a:rPr lang="ja-JP" altLang="en-US" sz="1400" dirty="0" smtClean="0"/>
              <a:t>年間に吸収する二酸化硫黄の量</a:t>
            </a:r>
            <a:endParaRPr lang="en-US" altLang="ja-JP" sz="1400" dirty="0" smtClean="0"/>
          </a:p>
          <a:p>
            <a:endParaRPr lang="en-US" altLang="ja-JP" sz="1400" dirty="0" smtClean="0"/>
          </a:p>
          <a:p>
            <a:endParaRPr lang="en-US" altLang="ja-JP" sz="1400" dirty="0" smtClean="0"/>
          </a:p>
          <a:p>
            <a:pPr algn="r"/>
            <a:r>
              <a:rPr lang="en-US" altLang="ja-JP" dirty="0"/>
              <a:t>kg/</a:t>
            </a:r>
            <a:r>
              <a:rPr lang="ja-JP" altLang="en-US" dirty="0"/>
              <a:t>年</a:t>
            </a:r>
            <a:r>
              <a:rPr lang="ja-JP" altLang="en-US" dirty="0" smtClean="0"/>
              <a:t>　　　　　　　　　　</a:t>
            </a:r>
            <a:endParaRPr kumimoji="1" lang="ja-JP" altLang="en-US" dirty="0"/>
          </a:p>
        </p:txBody>
      </p:sp>
      <p:sp>
        <p:nvSpPr>
          <p:cNvPr id="17" name="正方形/長方形 16"/>
          <p:cNvSpPr/>
          <p:nvPr/>
        </p:nvSpPr>
        <p:spPr>
          <a:xfrm>
            <a:off x="241103" y="4308857"/>
            <a:ext cx="2539035" cy="13180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Tree>
    <p:extLst>
      <p:ext uri="{BB962C8B-B14F-4D97-AF65-F5344CB8AC3E}">
        <p14:creationId xmlns:p14="http://schemas.microsoft.com/office/powerpoint/2010/main" val="334655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9397" y="848139"/>
            <a:ext cx="9547206" cy="4959052"/>
          </a:xfrm>
          <a:prstGeom prst="rect">
            <a:avLst/>
          </a:prstGeom>
        </p:spPr>
      </p:pic>
    </p:spTree>
    <p:extLst>
      <p:ext uri="{BB962C8B-B14F-4D97-AF65-F5344CB8AC3E}">
        <p14:creationId xmlns:p14="http://schemas.microsoft.com/office/powerpoint/2010/main" val="194256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7372531" cy="523220"/>
          </a:xfrm>
          <a:prstGeom prst="rect">
            <a:avLst/>
          </a:prstGeom>
        </p:spPr>
        <p:txBody>
          <a:bodyPr wrap="none">
            <a:spAutoFit/>
          </a:bodyPr>
          <a:lstStyle/>
          <a:p>
            <a:r>
              <a:rPr lang="ja-JP" altLang="en-US" sz="2800" dirty="0"/>
              <a:t>中学校学習指導要領（平成29年告示</a:t>
            </a:r>
            <a:r>
              <a:rPr lang="ja-JP" altLang="en-US" sz="2800" dirty="0" smtClean="0"/>
              <a:t>）該当箇所</a:t>
            </a:r>
            <a:endParaRPr lang="ja-JP" altLang="en-US" sz="2800" dirty="0"/>
          </a:p>
        </p:txBody>
      </p:sp>
      <p:sp>
        <p:nvSpPr>
          <p:cNvPr id="3" name="正方形/長方形 2"/>
          <p:cNvSpPr/>
          <p:nvPr/>
        </p:nvSpPr>
        <p:spPr>
          <a:xfrm>
            <a:off x="181773" y="736610"/>
            <a:ext cx="4422767" cy="954107"/>
          </a:xfrm>
          <a:prstGeom prst="rect">
            <a:avLst/>
          </a:prstGeom>
        </p:spPr>
        <p:txBody>
          <a:bodyPr wrap="square">
            <a:spAutoFit/>
          </a:bodyPr>
          <a:lstStyle/>
          <a:p>
            <a:r>
              <a:rPr lang="ja-JP" altLang="en-US" sz="2800" dirty="0"/>
              <a:t>理科　第２</a:t>
            </a:r>
            <a:r>
              <a:rPr lang="ja-JP" altLang="en-US" sz="2800" dirty="0" smtClean="0"/>
              <a:t>分野</a:t>
            </a:r>
            <a:endParaRPr lang="en-US" altLang="ja-JP" sz="2800" dirty="0" smtClean="0"/>
          </a:p>
          <a:p>
            <a:r>
              <a:rPr lang="ja-JP" altLang="en-US" sz="2800" dirty="0"/>
              <a:t>　</a:t>
            </a:r>
            <a:r>
              <a:rPr lang="ja-JP" altLang="en-US" sz="2800" dirty="0" smtClean="0"/>
              <a:t>（</a:t>
            </a:r>
            <a:r>
              <a:rPr lang="ja-JP" altLang="en-US" sz="2800" dirty="0"/>
              <a:t>7</a:t>
            </a:r>
            <a:r>
              <a:rPr lang="ja-JP" altLang="en-US" sz="2800" dirty="0" smtClean="0"/>
              <a:t>）</a:t>
            </a:r>
            <a:r>
              <a:rPr lang="ja-JP" altLang="en-US" sz="2800" dirty="0"/>
              <a:t>自然</a:t>
            </a:r>
            <a:r>
              <a:rPr lang="ja-JP" altLang="en-US" sz="2800" dirty="0" smtClean="0"/>
              <a:t>と</a:t>
            </a:r>
            <a:r>
              <a:rPr lang="ja-JP" altLang="en-US" sz="2800" dirty="0"/>
              <a:t>人間 </a:t>
            </a:r>
          </a:p>
        </p:txBody>
      </p:sp>
      <p:sp>
        <p:nvSpPr>
          <p:cNvPr id="4" name="正方形/長方形 3"/>
          <p:cNvSpPr/>
          <p:nvPr/>
        </p:nvSpPr>
        <p:spPr>
          <a:xfrm>
            <a:off x="758832" y="2238523"/>
            <a:ext cx="8657883" cy="3785652"/>
          </a:xfrm>
          <a:prstGeom prst="rect">
            <a:avLst/>
          </a:prstGeom>
        </p:spPr>
        <p:txBody>
          <a:bodyPr wrap="square">
            <a:spAutoFit/>
          </a:bodyPr>
          <a:lstStyle/>
          <a:p>
            <a:r>
              <a:rPr lang="ja-JP" altLang="en-US" sz="2400" dirty="0" smtClean="0"/>
              <a:t>イ</a:t>
            </a:r>
            <a:r>
              <a:rPr lang="ja-JP" altLang="en-US" sz="2400" dirty="0"/>
              <a:t>　</a:t>
            </a:r>
            <a:r>
              <a:rPr lang="ja-JP" altLang="en-US" sz="2400" dirty="0" smtClean="0"/>
              <a:t>自然</a:t>
            </a:r>
            <a:r>
              <a:rPr lang="ja-JP" altLang="en-US" sz="2400" dirty="0"/>
              <a:t>環境の調査と環境保全　</a:t>
            </a:r>
            <a:endParaRPr lang="en-US" altLang="ja-JP" sz="2400" dirty="0" smtClean="0"/>
          </a:p>
          <a:p>
            <a:r>
              <a:rPr lang="ja-JP" altLang="en-US" sz="2400" dirty="0"/>
              <a:t>学校や地域，生徒の実態などに応じて，野生生物の生息状況，大気汚染，河川や湖沼の水質など，自然と人間との関わり方を考察しやすい自然環境の事例を取り上げることが考えられる。その際，土地の利用や開発，資源の利用，環境中への物質の放出といった人間の様々な活動が，自然環境を変化させたり，生物の生息数を変化させたりして，自然界のつり合いに影響を与えていることを見いださせるようにする。また，気候変動や外来生物についても触れる。気候変動について触れる際には，脱炭素社会の実現などの地球環境問題について取り上げることも考えられる。</a:t>
            </a:r>
          </a:p>
        </p:txBody>
      </p:sp>
      <p:sp>
        <p:nvSpPr>
          <p:cNvPr id="5" name="正方形/長方形 4"/>
          <p:cNvSpPr/>
          <p:nvPr/>
        </p:nvSpPr>
        <p:spPr>
          <a:xfrm>
            <a:off x="588173" y="1742757"/>
            <a:ext cx="2149948" cy="461665"/>
          </a:xfrm>
          <a:prstGeom prst="rect">
            <a:avLst/>
          </a:prstGeom>
        </p:spPr>
        <p:txBody>
          <a:bodyPr wrap="none">
            <a:spAutoFit/>
          </a:bodyPr>
          <a:lstStyle/>
          <a:p>
            <a:r>
              <a:rPr lang="ja-JP" altLang="en-US" sz="2400" dirty="0"/>
              <a:t>（ｱ）生物と環境</a:t>
            </a:r>
          </a:p>
        </p:txBody>
      </p:sp>
    </p:spTree>
    <p:extLst>
      <p:ext uri="{BB962C8B-B14F-4D97-AF65-F5344CB8AC3E}">
        <p14:creationId xmlns:p14="http://schemas.microsoft.com/office/powerpoint/2010/main" val="236453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70892971"/>
              </p:ext>
            </p:extLst>
          </p:nvPr>
        </p:nvGraphicFramePr>
        <p:xfrm>
          <a:off x="515937" y="2904320"/>
          <a:ext cx="8901026" cy="2514600"/>
        </p:xfrm>
        <a:graphic>
          <a:graphicData uri="http://schemas.openxmlformats.org/drawingml/2006/table">
            <a:tbl>
              <a:tblPr/>
              <a:tblGrid>
                <a:gridCol w="1511646"/>
                <a:gridCol w="7389380"/>
              </a:tblGrid>
              <a:tr h="0">
                <a:tc>
                  <a:txBody>
                    <a:bodyPr/>
                    <a:lstStyle/>
                    <a:p>
                      <a:pPr fontAlgn="t"/>
                      <a:r>
                        <a:rPr lang="ja-JP" altLang="en-US" dirty="0">
                          <a:solidFill>
                            <a:srgbClr val="000000"/>
                          </a:solidFill>
                          <a:effectLst/>
                        </a:rPr>
                        <a:t>ステップ１　</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c>
                  <a:txBody>
                    <a:bodyPr/>
                    <a:lstStyle/>
                    <a:p>
                      <a:pPr fontAlgn="t"/>
                      <a:r>
                        <a:rPr lang="ja-JP" altLang="en-US" dirty="0">
                          <a:solidFill>
                            <a:srgbClr val="000000"/>
                          </a:solidFill>
                          <a:effectLst/>
                        </a:rPr>
                        <a:t>１本の樹木が吸収する二酸化炭素の量を調べてみよう</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r>
              <a:tr h="0">
                <a:tc>
                  <a:txBody>
                    <a:bodyPr/>
                    <a:lstStyle/>
                    <a:p>
                      <a:pPr fontAlgn="t"/>
                      <a:r>
                        <a:rPr lang="ja-JP" altLang="en-US">
                          <a:solidFill>
                            <a:srgbClr val="000000"/>
                          </a:solidFill>
                          <a:effectLst/>
                        </a:rPr>
                        <a:t>ステップ２</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c>
                  <a:txBody>
                    <a:bodyPr/>
                    <a:lstStyle/>
                    <a:p>
                      <a:pPr fontAlgn="t"/>
                      <a:r>
                        <a:rPr lang="ja-JP" altLang="en-US" dirty="0">
                          <a:solidFill>
                            <a:srgbClr val="000000"/>
                          </a:solidFill>
                          <a:effectLst/>
                        </a:rPr>
                        <a:t>家の庭や校庭の樹木が吸収する二酸化炭素の量を調べてみよう</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r>
              <a:tr h="0">
                <a:tc>
                  <a:txBody>
                    <a:bodyPr/>
                    <a:lstStyle/>
                    <a:p>
                      <a:pPr fontAlgn="t"/>
                      <a:r>
                        <a:rPr lang="ja-JP" altLang="en-US">
                          <a:solidFill>
                            <a:srgbClr val="000000"/>
                          </a:solidFill>
                          <a:effectLst/>
                        </a:rPr>
                        <a:t>ステップ３</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c>
                  <a:txBody>
                    <a:bodyPr/>
                    <a:lstStyle/>
                    <a:p>
                      <a:pPr fontAlgn="t"/>
                      <a:r>
                        <a:rPr lang="ja-JP" altLang="en-US" dirty="0">
                          <a:solidFill>
                            <a:srgbClr val="000000"/>
                          </a:solidFill>
                          <a:effectLst/>
                        </a:rPr>
                        <a:t>樹木全体が吸収する二酸化炭素の量をいろいろな値と比べてみよう</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r>
              <a:tr h="0">
                <a:tc>
                  <a:txBody>
                    <a:bodyPr/>
                    <a:lstStyle/>
                    <a:p>
                      <a:pPr fontAlgn="t"/>
                      <a:r>
                        <a:rPr lang="ja-JP" altLang="en-US">
                          <a:solidFill>
                            <a:srgbClr val="000000"/>
                          </a:solidFill>
                          <a:effectLst/>
                        </a:rPr>
                        <a:t>ステップ４</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c>
                  <a:txBody>
                    <a:bodyPr/>
                    <a:lstStyle/>
                    <a:p>
                      <a:pPr fontAlgn="t"/>
                      <a:r>
                        <a:rPr lang="ja-JP" altLang="en-US" dirty="0" smtClean="0">
                          <a:solidFill>
                            <a:srgbClr val="000000"/>
                          </a:solidFill>
                          <a:effectLst/>
                        </a:rPr>
                        <a:t>家庭や学校から</a:t>
                      </a:r>
                      <a:r>
                        <a:rPr lang="ja-JP" altLang="en-US" dirty="0">
                          <a:solidFill>
                            <a:srgbClr val="000000"/>
                          </a:solidFill>
                          <a:effectLst/>
                        </a:rPr>
                        <a:t>発生する二酸化炭素の量と比べてみよう</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r>
              <a:tr h="0">
                <a:tc>
                  <a:txBody>
                    <a:bodyPr/>
                    <a:lstStyle/>
                    <a:p>
                      <a:pPr fontAlgn="t"/>
                      <a:r>
                        <a:rPr lang="ja-JP" altLang="en-US" dirty="0">
                          <a:solidFill>
                            <a:srgbClr val="000000"/>
                          </a:solidFill>
                          <a:effectLst/>
                        </a:rPr>
                        <a:t>ステップ５</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c>
                  <a:txBody>
                    <a:bodyPr/>
                    <a:lstStyle/>
                    <a:p>
                      <a:pPr fontAlgn="t"/>
                      <a:r>
                        <a:rPr lang="ja-JP" altLang="en-US" dirty="0">
                          <a:solidFill>
                            <a:srgbClr val="000000"/>
                          </a:solidFill>
                          <a:effectLst/>
                        </a:rPr>
                        <a:t>樹木が吸収する二酸化窒素・二酸化硫黄の量を調べてみよう</a:t>
                      </a:r>
                    </a:p>
                  </a:txBody>
                  <a:tcPr marL="114300" marR="114300" marT="114300" marB="114300">
                    <a:lnL w="9525" cap="flat" cmpd="sng" algn="ctr">
                      <a:solidFill>
                        <a:srgbClr val="99CCC6"/>
                      </a:solidFill>
                      <a:prstDash val="solid"/>
                      <a:round/>
                      <a:headEnd type="none" w="med" len="med"/>
                      <a:tailEnd type="none" w="med" len="med"/>
                    </a:lnL>
                    <a:lnR w="9525" cap="flat" cmpd="sng" algn="ctr">
                      <a:solidFill>
                        <a:srgbClr val="99CCC6"/>
                      </a:solidFill>
                      <a:prstDash val="solid"/>
                      <a:round/>
                      <a:headEnd type="none" w="med" len="med"/>
                      <a:tailEnd type="none" w="med" len="med"/>
                    </a:lnR>
                    <a:lnT w="9525" cap="flat" cmpd="sng" algn="ctr">
                      <a:solidFill>
                        <a:srgbClr val="99CCC6"/>
                      </a:solidFill>
                      <a:prstDash val="solid"/>
                      <a:round/>
                      <a:headEnd type="none" w="med" len="med"/>
                      <a:tailEnd type="none" w="med" len="med"/>
                    </a:lnT>
                    <a:lnB w="9525" cap="flat" cmpd="sng" algn="ctr">
                      <a:solidFill>
                        <a:srgbClr val="99CCC6"/>
                      </a:solidFill>
                      <a:prstDash val="solid"/>
                      <a:round/>
                      <a:headEnd type="none" w="med" len="med"/>
                      <a:tailEnd type="none" w="med" len="med"/>
                    </a:lnB>
                    <a:solidFill>
                      <a:srgbClr val="FFFFFF"/>
                    </a:solidFill>
                  </a:tcPr>
                </a:tc>
              </a:tr>
            </a:tbl>
          </a:graphicData>
        </a:graphic>
      </p:graphicFrame>
      <p:sp>
        <p:nvSpPr>
          <p:cNvPr id="5" name="正方形/長方形 4"/>
          <p:cNvSpPr/>
          <p:nvPr/>
        </p:nvSpPr>
        <p:spPr>
          <a:xfrm>
            <a:off x="444146" y="181092"/>
            <a:ext cx="4152099" cy="523220"/>
          </a:xfrm>
          <a:prstGeom prst="rect">
            <a:avLst/>
          </a:prstGeom>
        </p:spPr>
        <p:txBody>
          <a:bodyPr wrap="none">
            <a:spAutoFit/>
          </a:bodyPr>
          <a:lstStyle/>
          <a:p>
            <a:r>
              <a:rPr lang="ja-JP" altLang="en-US" sz="2800" b="1" dirty="0">
                <a:solidFill>
                  <a:srgbClr val="000000"/>
                </a:solidFill>
                <a:latin typeface="ヒラギノ角ゴ Pro W3"/>
              </a:rPr>
              <a:t>樹木の大気浄化能力調査</a:t>
            </a:r>
            <a:endParaRPr lang="ja-JP" altLang="en-US" sz="2800" dirty="0"/>
          </a:p>
        </p:txBody>
      </p:sp>
      <p:sp>
        <p:nvSpPr>
          <p:cNvPr id="6" name="正方形/長方形 5"/>
          <p:cNvSpPr/>
          <p:nvPr/>
        </p:nvSpPr>
        <p:spPr>
          <a:xfrm>
            <a:off x="444146" y="6057259"/>
            <a:ext cx="8539517" cy="646331"/>
          </a:xfrm>
          <a:prstGeom prst="rect">
            <a:avLst/>
          </a:prstGeom>
        </p:spPr>
        <p:txBody>
          <a:bodyPr wrap="none">
            <a:spAutoFit/>
          </a:bodyPr>
          <a:lstStyle/>
          <a:p>
            <a:r>
              <a:rPr lang="ja-JP" altLang="en-US" dirty="0" smtClean="0"/>
              <a:t>平成</a:t>
            </a:r>
            <a:r>
              <a:rPr lang="en-US" altLang="ja-JP" dirty="0" smtClean="0"/>
              <a:t>12</a:t>
            </a:r>
            <a:r>
              <a:rPr lang="ja-JP" altLang="en-US" dirty="0" smtClean="0"/>
              <a:t>年度「こども葉っぱ判定士」事業パンフレット「大気を守る樹木の</a:t>
            </a:r>
            <a:r>
              <a:rPr lang="ja-JP" altLang="en-US" dirty="0"/>
              <a:t>働き</a:t>
            </a:r>
            <a:r>
              <a:rPr lang="ja-JP" altLang="en-US" dirty="0" smtClean="0"/>
              <a:t>を調べよう」</a:t>
            </a:r>
            <a:endParaRPr lang="en-US" altLang="ja-JP" dirty="0" smtClean="0"/>
          </a:p>
          <a:p>
            <a:r>
              <a:rPr lang="ja-JP" altLang="en-US" dirty="0" smtClean="0"/>
              <a:t>環境庁　大気保全局　大気生活環境室</a:t>
            </a:r>
            <a:endParaRPr lang="ja-JP" altLang="en-US" dirty="0"/>
          </a:p>
        </p:txBody>
      </p:sp>
      <p:sp>
        <p:nvSpPr>
          <p:cNvPr id="7" name="正方形/長方形 6"/>
          <p:cNvSpPr/>
          <p:nvPr/>
        </p:nvSpPr>
        <p:spPr>
          <a:xfrm>
            <a:off x="444146" y="819431"/>
            <a:ext cx="8784521" cy="1446550"/>
          </a:xfrm>
          <a:prstGeom prst="rect">
            <a:avLst/>
          </a:prstGeom>
        </p:spPr>
        <p:txBody>
          <a:bodyPr wrap="square">
            <a:spAutoFit/>
          </a:bodyPr>
          <a:lstStyle/>
          <a:p>
            <a:r>
              <a:rPr lang="ja-JP" altLang="en-US" sz="2200" dirty="0" smtClean="0"/>
              <a:t>　身近な環境調査の一例として、平成</a:t>
            </a:r>
            <a:r>
              <a:rPr lang="en-US" altLang="ja-JP" sz="2200" dirty="0" smtClean="0"/>
              <a:t>12</a:t>
            </a:r>
            <a:r>
              <a:rPr lang="ja-JP" altLang="en-US" sz="2200" dirty="0" smtClean="0"/>
              <a:t>年度「こども葉っぱ判定士」事業パンフレット「大気を守る樹木の</a:t>
            </a:r>
            <a:r>
              <a:rPr lang="ja-JP" altLang="en-US" sz="2200" dirty="0"/>
              <a:t>働き</a:t>
            </a:r>
            <a:r>
              <a:rPr lang="ja-JP" altLang="en-US" sz="2200" dirty="0" smtClean="0"/>
              <a:t>を調べよう」から、学校や家庭から発生する二酸化炭素の量と樹木が吸収できる二酸化炭素の量を比較する方法を紹介します。</a:t>
            </a:r>
            <a:endParaRPr lang="en-US" altLang="ja-JP" sz="2200" dirty="0" smtClean="0"/>
          </a:p>
        </p:txBody>
      </p:sp>
    </p:spTree>
    <p:extLst>
      <p:ext uri="{BB962C8B-B14F-4D97-AF65-F5344CB8AC3E}">
        <p14:creationId xmlns:p14="http://schemas.microsoft.com/office/powerpoint/2010/main" val="243671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705" y="144994"/>
            <a:ext cx="8970962" cy="1110065"/>
          </a:xfrm>
        </p:spPr>
        <p:txBody>
          <a:bodyPr>
            <a:noAutofit/>
          </a:bodyPr>
          <a:lstStyle/>
          <a:p>
            <a:pPr fontAlgn="t"/>
            <a:r>
              <a:rPr lang="ja-JP" altLang="ja-JP" sz="3000" dirty="0"/>
              <a:t>ステップ１　</a:t>
            </a:r>
            <a:br>
              <a:rPr lang="ja-JP" altLang="ja-JP" sz="3000" dirty="0"/>
            </a:br>
            <a:r>
              <a:rPr lang="ja-JP" altLang="ja-JP" sz="3000" dirty="0"/>
              <a:t>１本の樹木が吸収する二酸化炭素の量を調べて</a:t>
            </a:r>
            <a:r>
              <a:rPr lang="ja-JP" altLang="ja-JP" sz="3000" dirty="0" smtClean="0"/>
              <a:t>みよう</a:t>
            </a:r>
            <a:endParaRPr kumimoji="1" lang="ja-JP" altLang="en-US" sz="3000" dirty="0"/>
          </a:p>
        </p:txBody>
      </p:sp>
      <p:sp>
        <p:nvSpPr>
          <p:cNvPr id="3" name="コンテンツ プレースホルダー 2"/>
          <p:cNvSpPr>
            <a:spLocks noGrp="1"/>
          </p:cNvSpPr>
          <p:nvPr>
            <p:ph idx="1"/>
          </p:nvPr>
        </p:nvSpPr>
        <p:spPr>
          <a:xfrm>
            <a:off x="257705" y="1289844"/>
            <a:ext cx="8761148" cy="4351338"/>
          </a:xfrm>
        </p:spPr>
        <p:txBody>
          <a:bodyPr>
            <a:normAutofit/>
          </a:bodyPr>
          <a:lstStyle/>
          <a:p>
            <a:pPr marL="0" indent="0">
              <a:buNone/>
            </a:pPr>
            <a:r>
              <a:rPr lang="ja-JP" altLang="en-US" sz="2000" b="1" dirty="0"/>
              <a:t>１</a:t>
            </a:r>
            <a:r>
              <a:rPr lang="ja-JP" altLang="en-US" sz="2000" b="1" dirty="0" smtClean="0"/>
              <a:t>．樹木の「幹まわりの長さ」から樹木</a:t>
            </a:r>
            <a:r>
              <a:rPr lang="en-US" altLang="ja-JP" sz="2000" b="1" dirty="0" smtClean="0"/>
              <a:t>1</a:t>
            </a:r>
            <a:r>
              <a:rPr lang="ja-JP" altLang="en-US" sz="2000" b="1" dirty="0" smtClean="0"/>
              <a:t>本の「葉の面積の合計」を求めま</a:t>
            </a:r>
            <a:r>
              <a:rPr lang="ja-JP" altLang="en-US" sz="2000" b="1" dirty="0"/>
              <a:t>しょう</a:t>
            </a:r>
            <a:r>
              <a:rPr lang="ja-JP" altLang="en-US" sz="2000" b="1" dirty="0" smtClean="0"/>
              <a:t>。</a:t>
            </a:r>
            <a:endParaRPr kumimoji="1" lang="en-US" altLang="ja-JP" sz="2000" b="1" dirty="0" smtClean="0"/>
          </a:p>
        </p:txBody>
      </p:sp>
      <p:pic>
        <p:nvPicPr>
          <p:cNvPr id="4" name="図 3"/>
          <p:cNvPicPr>
            <a:picLocks noChangeAspect="1"/>
          </p:cNvPicPr>
          <p:nvPr/>
        </p:nvPicPr>
        <p:blipFill>
          <a:blip r:embed="rId3"/>
          <a:stretch>
            <a:fillRect/>
          </a:stretch>
        </p:blipFill>
        <p:spPr>
          <a:xfrm>
            <a:off x="5979738" y="2169458"/>
            <a:ext cx="3926261" cy="4688541"/>
          </a:xfrm>
          <a:prstGeom prst="rect">
            <a:avLst/>
          </a:prstGeom>
        </p:spPr>
      </p:pic>
      <p:sp>
        <p:nvSpPr>
          <p:cNvPr id="5" name="正方形/長方形 4"/>
          <p:cNvSpPr/>
          <p:nvPr/>
        </p:nvSpPr>
        <p:spPr>
          <a:xfrm>
            <a:off x="544574" y="1829783"/>
            <a:ext cx="2126907" cy="894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①幹回りの長さ</a:t>
            </a:r>
            <a:endParaRPr lang="en-US" altLang="ja-JP" dirty="0" smtClean="0"/>
          </a:p>
          <a:p>
            <a:endParaRPr kumimoji="1" lang="en-US" altLang="ja-JP" dirty="0"/>
          </a:p>
          <a:p>
            <a:r>
              <a:rPr lang="ja-JP" altLang="en-US" dirty="0" smtClean="0"/>
              <a:t>　　　　　　　　　　</a:t>
            </a:r>
            <a:r>
              <a:rPr lang="en-US" altLang="ja-JP" dirty="0" smtClean="0"/>
              <a:t>cm</a:t>
            </a:r>
            <a:endParaRPr kumimoji="1" lang="ja-JP" altLang="en-US" dirty="0"/>
          </a:p>
        </p:txBody>
      </p:sp>
      <p:sp>
        <p:nvSpPr>
          <p:cNvPr id="6" name="正方形/長方形 5"/>
          <p:cNvSpPr/>
          <p:nvPr/>
        </p:nvSpPr>
        <p:spPr>
          <a:xfrm>
            <a:off x="3574825" y="1829783"/>
            <a:ext cx="2126907" cy="894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t>②葉の面積の合計</a:t>
            </a:r>
            <a:endParaRPr lang="en-US" altLang="ja-JP" dirty="0" smtClean="0"/>
          </a:p>
          <a:p>
            <a:endParaRPr kumimoji="1" lang="en-US" altLang="ja-JP" dirty="0"/>
          </a:p>
          <a:p>
            <a:r>
              <a:rPr lang="ja-JP" altLang="en-US" dirty="0" smtClean="0"/>
              <a:t>　　　　　　　　　　</a:t>
            </a:r>
            <a:r>
              <a:rPr lang="en-US" altLang="ja-JP" dirty="0" smtClean="0"/>
              <a:t>m</a:t>
            </a:r>
            <a:r>
              <a:rPr lang="en-US" altLang="ja-JP" baseline="30000" dirty="0" smtClean="0"/>
              <a:t>2</a:t>
            </a:r>
            <a:endParaRPr kumimoji="1" lang="ja-JP" altLang="en-US" baseline="30000" dirty="0"/>
          </a:p>
        </p:txBody>
      </p:sp>
      <p:graphicFrame>
        <p:nvGraphicFramePr>
          <p:cNvPr id="7" name="表 6"/>
          <p:cNvGraphicFramePr>
            <a:graphicFrameLocks noGrp="1"/>
          </p:cNvGraphicFramePr>
          <p:nvPr>
            <p:extLst>
              <p:ext uri="{D42A27DB-BD31-4B8C-83A1-F6EECF244321}">
                <p14:modId xmlns:p14="http://schemas.microsoft.com/office/powerpoint/2010/main" val="2264730549"/>
              </p:ext>
            </p:extLst>
          </p:nvPr>
        </p:nvGraphicFramePr>
        <p:xfrm>
          <a:off x="260751" y="3754283"/>
          <a:ext cx="2372302" cy="2987040"/>
        </p:xfrm>
        <a:graphic>
          <a:graphicData uri="http://schemas.openxmlformats.org/drawingml/2006/table">
            <a:tbl>
              <a:tblPr firstRow="1" bandRow="1">
                <a:tableStyleId>{5940675A-B579-460E-94D1-54222C63F5DA}</a:tableStyleId>
              </a:tblPr>
              <a:tblGrid>
                <a:gridCol w="1186151"/>
                <a:gridCol w="1186151"/>
              </a:tblGrid>
              <a:tr h="221650">
                <a:tc>
                  <a:txBody>
                    <a:bodyPr/>
                    <a:lstStyle/>
                    <a:p>
                      <a:r>
                        <a:rPr kumimoji="1" lang="ja-JP" altLang="en-US" sz="1100" dirty="0" smtClean="0"/>
                        <a:t>幹回りの長さ（</a:t>
                      </a:r>
                      <a:r>
                        <a:rPr kumimoji="1" lang="en-US" altLang="ja-JP" sz="1100" dirty="0" smtClean="0"/>
                        <a:t>cm</a:t>
                      </a:r>
                      <a:r>
                        <a:rPr kumimoji="1" lang="ja-JP" altLang="en-US" sz="1100" dirty="0" smtClean="0"/>
                        <a:t>）</a:t>
                      </a:r>
                      <a:endParaRPr kumimoji="1" lang="ja-JP" altLang="en-US" sz="1100" dirty="0"/>
                    </a:p>
                  </a:txBody>
                  <a:tcPr/>
                </a:tc>
                <a:tc>
                  <a:txBody>
                    <a:bodyPr/>
                    <a:lstStyle/>
                    <a:p>
                      <a:r>
                        <a:rPr kumimoji="1" lang="ja-JP" altLang="en-US" sz="1100" dirty="0" smtClean="0"/>
                        <a:t>葉の面積の合計（</a:t>
                      </a:r>
                      <a:r>
                        <a:rPr kumimoji="1" lang="en-US" altLang="ja-JP" sz="1100" dirty="0" smtClean="0"/>
                        <a:t>m2</a:t>
                      </a:r>
                      <a:r>
                        <a:rPr kumimoji="1" lang="ja-JP" altLang="en-US" sz="1100" dirty="0" smtClean="0"/>
                        <a:t>）</a:t>
                      </a:r>
                      <a:endParaRPr kumimoji="1" lang="ja-JP" altLang="en-US" sz="1100" dirty="0"/>
                    </a:p>
                  </a:txBody>
                  <a:tcPr/>
                </a:tc>
              </a:tr>
              <a:tr h="221650">
                <a:tc>
                  <a:txBody>
                    <a:bodyPr/>
                    <a:lstStyle/>
                    <a:p>
                      <a:pPr algn="ctr"/>
                      <a:r>
                        <a:rPr kumimoji="1" lang="en-US" altLang="ja-JP" dirty="0" smtClean="0"/>
                        <a:t>5</a:t>
                      </a:r>
                    </a:p>
                  </a:txBody>
                  <a:tcPr/>
                </a:tc>
                <a:tc>
                  <a:txBody>
                    <a:bodyPr/>
                    <a:lstStyle/>
                    <a:p>
                      <a:pPr algn="ctr"/>
                      <a:r>
                        <a:rPr kumimoji="1" lang="en-US" altLang="ja-JP" dirty="0" smtClean="0"/>
                        <a:t>5</a:t>
                      </a:r>
                      <a:endParaRPr kumimoji="1" lang="ja-JP" altLang="en-US" dirty="0"/>
                    </a:p>
                  </a:txBody>
                  <a:tcPr/>
                </a:tc>
              </a:tr>
              <a:tr h="221650">
                <a:tc>
                  <a:txBody>
                    <a:bodyPr/>
                    <a:lstStyle/>
                    <a:p>
                      <a:pPr algn="ctr"/>
                      <a:r>
                        <a:rPr kumimoji="1" lang="en-US" altLang="ja-JP" dirty="0" smtClean="0"/>
                        <a:t>10</a:t>
                      </a:r>
                      <a:endParaRPr kumimoji="1" lang="ja-JP" altLang="en-US" dirty="0"/>
                    </a:p>
                  </a:txBody>
                  <a:tcPr/>
                </a:tc>
                <a:tc>
                  <a:txBody>
                    <a:bodyPr/>
                    <a:lstStyle/>
                    <a:p>
                      <a:pPr algn="ctr"/>
                      <a:r>
                        <a:rPr kumimoji="1" lang="en-US" altLang="ja-JP" dirty="0" smtClean="0"/>
                        <a:t>10</a:t>
                      </a:r>
                      <a:endParaRPr kumimoji="1" lang="ja-JP" altLang="en-US" dirty="0"/>
                    </a:p>
                  </a:txBody>
                  <a:tcPr/>
                </a:tc>
              </a:tr>
              <a:tr h="221650">
                <a:tc>
                  <a:txBody>
                    <a:bodyPr/>
                    <a:lstStyle/>
                    <a:p>
                      <a:pPr algn="ctr"/>
                      <a:r>
                        <a:rPr kumimoji="1" lang="en-US" altLang="ja-JP" dirty="0" smtClean="0"/>
                        <a:t>15</a:t>
                      </a:r>
                      <a:endParaRPr kumimoji="1" lang="ja-JP" altLang="en-US" dirty="0"/>
                    </a:p>
                  </a:txBody>
                  <a:tcPr/>
                </a:tc>
                <a:tc>
                  <a:txBody>
                    <a:bodyPr/>
                    <a:lstStyle/>
                    <a:p>
                      <a:pPr algn="ctr"/>
                      <a:r>
                        <a:rPr kumimoji="1" lang="en-US" altLang="ja-JP" dirty="0" smtClean="0"/>
                        <a:t>20</a:t>
                      </a:r>
                      <a:endParaRPr kumimoji="1" lang="ja-JP" altLang="en-US" dirty="0"/>
                    </a:p>
                  </a:txBody>
                  <a:tcPr/>
                </a:tc>
              </a:tr>
              <a:tr h="221650">
                <a:tc>
                  <a:txBody>
                    <a:bodyPr/>
                    <a:lstStyle/>
                    <a:p>
                      <a:pPr algn="ctr"/>
                      <a:r>
                        <a:rPr kumimoji="1" lang="en-US" altLang="ja-JP" dirty="0" smtClean="0"/>
                        <a:t>20</a:t>
                      </a:r>
                      <a:endParaRPr kumimoji="1" lang="ja-JP" altLang="en-US" dirty="0"/>
                    </a:p>
                  </a:txBody>
                  <a:tcPr/>
                </a:tc>
                <a:tc>
                  <a:txBody>
                    <a:bodyPr/>
                    <a:lstStyle/>
                    <a:p>
                      <a:pPr algn="ctr"/>
                      <a:r>
                        <a:rPr kumimoji="1" lang="en-US" altLang="ja-JP" dirty="0" smtClean="0"/>
                        <a:t>35</a:t>
                      </a:r>
                      <a:endParaRPr kumimoji="1" lang="ja-JP" altLang="en-US" dirty="0"/>
                    </a:p>
                  </a:txBody>
                  <a:tcPr/>
                </a:tc>
              </a:tr>
              <a:tr h="221650">
                <a:tc>
                  <a:txBody>
                    <a:bodyPr/>
                    <a:lstStyle/>
                    <a:p>
                      <a:pPr algn="ctr"/>
                      <a:r>
                        <a:rPr kumimoji="1" lang="en-US" altLang="ja-JP" dirty="0" smtClean="0"/>
                        <a:t>30</a:t>
                      </a:r>
                      <a:endParaRPr kumimoji="1" lang="ja-JP" altLang="en-US" dirty="0"/>
                    </a:p>
                  </a:txBody>
                  <a:tcPr/>
                </a:tc>
                <a:tc>
                  <a:txBody>
                    <a:bodyPr/>
                    <a:lstStyle/>
                    <a:p>
                      <a:pPr algn="ctr"/>
                      <a:r>
                        <a:rPr kumimoji="1" lang="en-US" altLang="ja-JP" dirty="0" smtClean="0"/>
                        <a:t>60</a:t>
                      </a:r>
                      <a:endParaRPr kumimoji="1" lang="ja-JP" altLang="en-US" dirty="0"/>
                    </a:p>
                  </a:txBody>
                  <a:tcPr/>
                </a:tc>
              </a:tr>
              <a:tr h="221650">
                <a:tc>
                  <a:txBody>
                    <a:bodyPr/>
                    <a:lstStyle/>
                    <a:p>
                      <a:pPr algn="ctr"/>
                      <a:r>
                        <a:rPr kumimoji="1" lang="en-US" altLang="ja-JP" dirty="0" smtClean="0"/>
                        <a:t>40</a:t>
                      </a:r>
                      <a:endParaRPr kumimoji="1" lang="ja-JP" altLang="en-US" dirty="0"/>
                    </a:p>
                  </a:txBody>
                  <a:tcPr/>
                </a:tc>
                <a:tc>
                  <a:txBody>
                    <a:bodyPr/>
                    <a:lstStyle/>
                    <a:p>
                      <a:pPr algn="ctr"/>
                      <a:r>
                        <a:rPr kumimoji="1" lang="en-US" altLang="ja-JP" dirty="0" smtClean="0"/>
                        <a:t>90</a:t>
                      </a:r>
                      <a:endParaRPr kumimoji="1" lang="ja-JP" altLang="en-US" dirty="0"/>
                    </a:p>
                  </a:txBody>
                  <a:tcPr/>
                </a:tc>
              </a:tr>
              <a:tr h="221650">
                <a:tc>
                  <a:txBody>
                    <a:bodyPr/>
                    <a:lstStyle/>
                    <a:p>
                      <a:pPr algn="ctr"/>
                      <a:r>
                        <a:rPr kumimoji="1" lang="en-US" altLang="ja-JP" dirty="0" smtClean="0"/>
                        <a:t>50</a:t>
                      </a:r>
                      <a:endParaRPr kumimoji="1" lang="ja-JP" altLang="en-US" dirty="0"/>
                    </a:p>
                  </a:txBody>
                  <a:tcPr/>
                </a:tc>
                <a:tc>
                  <a:txBody>
                    <a:bodyPr/>
                    <a:lstStyle/>
                    <a:p>
                      <a:pPr algn="ctr"/>
                      <a:r>
                        <a:rPr kumimoji="1" lang="en-US" altLang="ja-JP" dirty="0" smtClean="0"/>
                        <a:t>130</a:t>
                      </a:r>
                      <a:endParaRPr kumimoji="1" lang="ja-JP" altLang="en-US" dirty="0"/>
                    </a:p>
                  </a:txBody>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083332983"/>
              </p:ext>
            </p:extLst>
          </p:nvPr>
        </p:nvGraphicFramePr>
        <p:xfrm>
          <a:off x="2665864" y="3761348"/>
          <a:ext cx="2372302" cy="2987040"/>
        </p:xfrm>
        <a:graphic>
          <a:graphicData uri="http://schemas.openxmlformats.org/drawingml/2006/table">
            <a:tbl>
              <a:tblPr firstRow="1" bandRow="1">
                <a:tableStyleId>{5940675A-B579-460E-94D1-54222C63F5DA}</a:tableStyleId>
              </a:tblPr>
              <a:tblGrid>
                <a:gridCol w="1186151"/>
                <a:gridCol w="1186151"/>
              </a:tblGrid>
              <a:tr h="221650">
                <a:tc>
                  <a:txBody>
                    <a:bodyPr/>
                    <a:lstStyle/>
                    <a:p>
                      <a:r>
                        <a:rPr kumimoji="1" lang="ja-JP" altLang="en-US" sz="1100" dirty="0" smtClean="0"/>
                        <a:t>幹回りの長さ（</a:t>
                      </a:r>
                      <a:r>
                        <a:rPr kumimoji="1" lang="en-US" altLang="ja-JP" sz="1100" dirty="0" smtClean="0"/>
                        <a:t>cm</a:t>
                      </a:r>
                      <a:r>
                        <a:rPr kumimoji="1" lang="ja-JP" altLang="en-US" sz="1100" dirty="0" smtClean="0"/>
                        <a:t>）</a:t>
                      </a:r>
                      <a:endParaRPr kumimoji="1" lang="ja-JP" altLang="en-US" sz="1100" dirty="0"/>
                    </a:p>
                  </a:txBody>
                  <a:tcPr/>
                </a:tc>
                <a:tc>
                  <a:txBody>
                    <a:bodyPr/>
                    <a:lstStyle/>
                    <a:p>
                      <a:r>
                        <a:rPr kumimoji="1" lang="ja-JP" altLang="en-US" sz="1100" dirty="0" smtClean="0"/>
                        <a:t>葉の面積の合計（</a:t>
                      </a:r>
                      <a:r>
                        <a:rPr kumimoji="1" lang="en-US" altLang="ja-JP" sz="1100" dirty="0" smtClean="0"/>
                        <a:t>m</a:t>
                      </a:r>
                      <a:r>
                        <a:rPr kumimoji="1" lang="en-US" altLang="ja-JP" sz="1100" baseline="30000" dirty="0" smtClean="0"/>
                        <a:t>2</a:t>
                      </a:r>
                      <a:r>
                        <a:rPr kumimoji="1" lang="ja-JP" altLang="en-US" sz="1100" dirty="0" smtClean="0"/>
                        <a:t>）</a:t>
                      </a:r>
                      <a:endParaRPr kumimoji="1" lang="ja-JP" altLang="en-US" sz="1100" dirty="0"/>
                    </a:p>
                  </a:txBody>
                  <a:tcPr/>
                </a:tc>
              </a:tr>
              <a:tr h="221650">
                <a:tc>
                  <a:txBody>
                    <a:bodyPr/>
                    <a:lstStyle/>
                    <a:p>
                      <a:pPr algn="ctr"/>
                      <a:r>
                        <a:rPr kumimoji="1" lang="en-US" altLang="ja-JP" dirty="0" smtClean="0"/>
                        <a:t>5</a:t>
                      </a:r>
                    </a:p>
                  </a:txBody>
                  <a:tcPr/>
                </a:tc>
                <a:tc>
                  <a:txBody>
                    <a:bodyPr/>
                    <a:lstStyle/>
                    <a:p>
                      <a:pPr algn="ctr"/>
                      <a:r>
                        <a:rPr kumimoji="1" lang="en-US" altLang="ja-JP" dirty="0" smtClean="0"/>
                        <a:t>180</a:t>
                      </a:r>
                      <a:endParaRPr kumimoji="1" lang="ja-JP" altLang="en-US" dirty="0"/>
                    </a:p>
                  </a:txBody>
                  <a:tcPr/>
                </a:tc>
              </a:tr>
              <a:tr h="221650">
                <a:tc>
                  <a:txBody>
                    <a:bodyPr/>
                    <a:lstStyle/>
                    <a:p>
                      <a:pPr algn="ctr"/>
                      <a:r>
                        <a:rPr kumimoji="1" lang="en-US" altLang="ja-JP" dirty="0" smtClean="0"/>
                        <a:t>10</a:t>
                      </a:r>
                      <a:endParaRPr kumimoji="1" lang="ja-JP" altLang="en-US" dirty="0"/>
                    </a:p>
                  </a:txBody>
                  <a:tcPr/>
                </a:tc>
                <a:tc>
                  <a:txBody>
                    <a:bodyPr/>
                    <a:lstStyle/>
                    <a:p>
                      <a:pPr algn="ctr"/>
                      <a:r>
                        <a:rPr kumimoji="1" lang="en-US" altLang="ja-JP" dirty="0" smtClean="0"/>
                        <a:t>200</a:t>
                      </a:r>
                      <a:endParaRPr kumimoji="1" lang="ja-JP" altLang="en-US" dirty="0"/>
                    </a:p>
                  </a:txBody>
                  <a:tcPr/>
                </a:tc>
              </a:tr>
              <a:tr h="221650">
                <a:tc>
                  <a:txBody>
                    <a:bodyPr/>
                    <a:lstStyle/>
                    <a:p>
                      <a:pPr algn="ctr"/>
                      <a:r>
                        <a:rPr kumimoji="1" lang="en-US" altLang="ja-JP" dirty="0" smtClean="0"/>
                        <a:t>15</a:t>
                      </a:r>
                      <a:endParaRPr kumimoji="1" lang="ja-JP" altLang="en-US" dirty="0"/>
                    </a:p>
                  </a:txBody>
                  <a:tcPr/>
                </a:tc>
                <a:tc>
                  <a:txBody>
                    <a:bodyPr/>
                    <a:lstStyle/>
                    <a:p>
                      <a:pPr algn="ctr"/>
                      <a:r>
                        <a:rPr kumimoji="1" lang="en-US" altLang="ja-JP" dirty="0" smtClean="0"/>
                        <a:t>250</a:t>
                      </a:r>
                      <a:endParaRPr kumimoji="1" lang="ja-JP" altLang="en-US" dirty="0"/>
                    </a:p>
                  </a:txBody>
                  <a:tcPr/>
                </a:tc>
              </a:tr>
              <a:tr h="221650">
                <a:tc>
                  <a:txBody>
                    <a:bodyPr/>
                    <a:lstStyle/>
                    <a:p>
                      <a:pPr algn="ctr"/>
                      <a:r>
                        <a:rPr kumimoji="1" lang="en-US" altLang="ja-JP" dirty="0" smtClean="0"/>
                        <a:t>20</a:t>
                      </a:r>
                      <a:endParaRPr kumimoji="1" lang="ja-JP" altLang="en-US" dirty="0"/>
                    </a:p>
                  </a:txBody>
                  <a:tcPr/>
                </a:tc>
                <a:tc>
                  <a:txBody>
                    <a:bodyPr/>
                    <a:lstStyle/>
                    <a:p>
                      <a:pPr algn="ctr"/>
                      <a:r>
                        <a:rPr kumimoji="1" lang="en-US" altLang="ja-JP" dirty="0" smtClean="0"/>
                        <a:t>330</a:t>
                      </a:r>
                      <a:endParaRPr kumimoji="1" lang="ja-JP" altLang="en-US" dirty="0"/>
                    </a:p>
                  </a:txBody>
                  <a:tcPr/>
                </a:tc>
              </a:tr>
              <a:tr h="221650">
                <a:tc>
                  <a:txBody>
                    <a:bodyPr/>
                    <a:lstStyle/>
                    <a:p>
                      <a:pPr algn="ctr"/>
                      <a:r>
                        <a:rPr kumimoji="1" lang="en-US" altLang="ja-JP" dirty="0" smtClean="0"/>
                        <a:t>30</a:t>
                      </a:r>
                      <a:endParaRPr kumimoji="1" lang="ja-JP" altLang="en-US" dirty="0"/>
                    </a:p>
                  </a:txBody>
                  <a:tcPr/>
                </a:tc>
                <a:tc>
                  <a:txBody>
                    <a:bodyPr/>
                    <a:lstStyle/>
                    <a:p>
                      <a:pPr algn="ctr"/>
                      <a:r>
                        <a:rPr kumimoji="1" lang="en-US" altLang="ja-JP" dirty="0" smtClean="0"/>
                        <a:t>400</a:t>
                      </a:r>
                      <a:endParaRPr kumimoji="1" lang="ja-JP" altLang="en-US" dirty="0"/>
                    </a:p>
                  </a:txBody>
                  <a:tcPr/>
                </a:tc>
              </a:tr>
              <a:tr h="221650">
                <a:tc>
                  <a:txBody>
                    <a:bodyPr/>
                    <a:lstStyle/>
                    <a:p>
                      <a:pPr algn="ctr"/>
                      <a:r>
                        <a:rPr kumimoji="1" lang="en-US" altLang="ja-JP" dirty="0" smtClean="0"/>
                        <a:t>40</a:t>
                      </a:r>
                      <a:endParaRPr kumimoji="1" lang="ja-JP" altLang="en-US" dirty="0"/>
                    </a:p>
                  </a:txBody>
                  <a:tcPr/>
                </a:tc>
                <a:tc>
                  <a:txBody>
                    <a:bodyPr/>
                    <a:lstStyle/>
                    <a:p>
                      <a:pPr algn="ctr"/>
                      <a:r>
                        <a:rPr kumimoji="1" lang="en-US" altLang="ja-JP" dirty="0" smtClean="0"/>
                        <a:t>600</a:t>
                      </a:r>
                      <a:endParaRPr kumimoji="1" lang="ja-JP" altLang="en-US" dirty="0"/>
                    </a:p>
                  </a:txBody>
                  <a:tcPr/>
                </a:tc>
              </a:tr>
              <a:tr h="221650">
                <a:tc>
                  <a:txBody>
                    <a:bodyPr/>
                    <a:lstStyle/>
                    <a:p>
                      <a:pPr algn="ctr"/>
                      <a:r>
                        <a:rPr kumimoji="1" lang="en-US" altLang="ja-JP" dirty="0" smtClean="0"/>
                        <a:t>50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800</a:t>
                      </a:r>
                      <a:endParaRPr kumimoji="1" lang="ja-JP" altLang="en-US" dirty="0" smtClean="0"/>
                    </a:p>
                  </a:txBody>
                  <a:tcPr/>
                </a:tc>
              </a:tr>
            </a:tbl>
          </a:graphicData>
        </a:graphic>
      </p:graphicFrame>
      <p:sp>
        <p:nvSpPr>
          <p:cNvPr id="10" name="右矢印 9"/>
          <p:cNvSpPr/>
          <p:nvPr/>
        </p:nvSpPr>
        <p:spPr>
          <a:xfrm>
            <a:off x="2833712" y="2015614"/>
            <a:ext cx="562684" cy="466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574" y="2794570"/>
            <a:ext cx="2078098" cy="461665"/>
          </a:xfrm>
          <a:prstGeom prst="rect">
            <a:avLst/>
          </a:prstGeom>
          <a:noFill/>
        </p:spPr>
        <p:txBody>
          <a:bodyPr wrap="square" rtlCol="0">
            <a:spAutoFit/>
          </a:bodyPr>
          <a:lstStyle/>
          <a:p>
            <a:r>
              <a:rPr kumimoji="1" lang="ja-JP" altLang="en-US" sz="1200" dirty="0" smtClean="0"/>
              <a:t>右の図を</a:t>
            </a:r>
            <a:r>
              <a:rPr lang="ja-JP" altLang="en-US" sz="1200" dirty="0"/>
              <a:t>ように</a:t>
            </a:r>
            <a:r>
              <a:rPr kumimoji="1" lang="ja-JP" altLang="en-US" sz="1200" dirty="0" smtClean="0"/>
              <a:t>幹回りを測りましょう</a:t>
            </a:r>
            <a:endParaRPr kumimoji="1" lang="ja-JP" altLang="en-US" sz="1200" dirty="0"/>
          </a:p>
        </p:txBody>
      </p:sp>
      <p:sp>
        <p:nvSpPr>
          <p:cNvPr id="13" name="テキスト ボックス 12"/>
          <p:cNvSpPr txBox="1"/>
          <p:nvPr/>
        </p:nvSpPr>
        <p:spPr>
          <a:xfrm>
            <a:off x="3553010" y="2794570"/>
            <a:ext cx="2148722" cy="646331"/>
          </a:xfrm>
          <a:prstGeom prst="rect">
            <a:avLst/>
          </a:prstGeom>
          <a:noFill/>
        </p:spPr>
        <p:txBody>
          <a:bodyPr wrap="square" rtlCol="0">
            <a:spAutoFit/>
          </a:bodyPr>
          <a:lstStyle/>
          <a:p>
            <a:r>
              <a:rPr kumimoji="1" lang="ja-JP" altLang="en-US" sz="1200" dirty="0" smtClean="0"/>
              <a:t>下の表を用いて幹回りの長さからその木の葉の面積の合計を求めましょう</a:t>
            </a:r>
            <a:endParaRPr kumimoji="1" lang="ja-JP" altLang="en-US" sz="1200" dirty="0"/>
          </a:p>
        </p:txBody>
      </p:sp>
      <p:sp>
        <p:nvSpPr>
          <p:cNvPr id="14" name="テキスト ボックス 13"/>
          <p:cNvSpPr txBox="1"/>
          <p:nvPr/>
        </p:nvSpPr>
        <p:spPr>
          <a:xfrm>
            <a:off x="211654" y="3440901"/>
            <a:ext cx="4029042" cy="307777"/>
          </a:xfrm>
          <a:prstGeom prst="rect">
            <a:avLst/>
          </a:prstGeom>
          <a:noFill/>
        </p:spPr>
        <p:txBody>
          <a:bodyPr wrap="square" rtlCol="0">
            <a:spAutoFit/>
          </a:bodyPr>
          <a:lstStyle/>
          <a:p>
            <a:r>
              <a:rPr kumimoji="1" lang="ja-JP" altLang="en-US" sz="1400" dirty="0" smtClean="0"/>
              <a:t>表１　「幹回りの長さ」と「葉の面積の合計」の関係</a:t>
            </a:r>
            <a:endParaRPr kumimoji="1" lang="ja-JP" altLang="en-US" sz="1400" dirty="0"/>
          </a:p>
        </p:txBody>
      </p:sp>
    </p:spTree>
    <p:extLst>
      <p:ext uri="{BB962C8B-B14F-4D97-AF65-F5344CB8AC3E}">
        <p14:creationId xmlns:p14="http://schemas.microsoft.com/office/powerpoint/2010/main" val="362876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0750" y="183996"/>
            <a:ext cx="9645249" cy="4351338"/>
          </a:xfrm>
        </p:spPr>
        <p:txBody>
          <a:bodyPr>
            <a:normAutofit/>
          </a:bodyPr>
          <a:lstStyle/>
          <a:p>
            <a:pPr marL="0" indent="0">
              <a:buNone/>
            </a:pPr>
            <a:r>
              <a:rPr lang="ja-JP" altLang="en-US" sz="2000" b="1" dirty="0" smtClean="0"/>
              <a:t>２．表２を使って「調べた樹木</a:t>
            </a:r>
            <a:r>
              <a:rPr lang="en-US" altLang="ja-JP" sz="2000" b="1" dirty="0" smtClean="0"/>
              <a:t>1</a:t>
            </a:r>
            <a:r>
              <a:rPr lang="ja-JP" altLang="en-US" sz="2000" b="1" dirty="0" smtClean="0"/>
              <a:t>本が</a:t>
            </a:r>
            <a:r>
              <a:rPr lang="en-US" altLang="ja-JP" sz="2000" b="1" dirty="0" smtClean="0"/>
              <a:t>1</a:t>
            </a:r>
            <a:r>
              <a:rPr lang="ja-JP" altLang="en-US" sz="2000" b="1" dirty="0" smtClean="0"/>
              <a:t>年間に吸収する二酸化炭素の量」を求めましょう。</a:t>
            </a:r>
            <a:endParaRPr lang="en-US" altLang="ja-JP" sz="2000" b="1" dirty="0" smtClean="0"/>
          </a:p>
          <a:p>
            <a:pPr marL="0" indent="0">
              <a:buNone/>
            </a:pPr>
            <a:endParaRPr kumimoji="1" lang="en-US" altLang="ja-JP" sz="2000" dirty="0" smtClean="0"/>
          </a:p>
        </p:txBody>
      </p:sp>
      <p:sp>
        <p:nvSpPr>
          <p:cNvPr id="5" name="正方形/長方形 4"/>
          <p:cNvSpPr/>
          <p:nvPr/>
        </p:nvSpPr>
        <p:spPr>
          <a:xfrm>
            <a:off x="2399553" y="837510"/>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③葉</a:t>
            </a:r>
            <a:r>
              <a:rPr lang="en-US" altLang="ja-JP" sz="1400" dirty="0" smtClean="0"/>
              <a:t>1m</a:t>
            </a:r>
            <a:r>
              <a:rPr lang="en-US" altLang="ja-JP" sz="1400" baseline="30000" dirty="0" smtClean="0"/>
              <a:t>2</a:t>
            </a:r>
            <a:r>
              <a:rPr lang="ja-JP" altLang="en-US" sz="1400" dirty="0" smtClean="0"/>
              <a:t>が</a:t>
            </a:r>
            <a:r>
              <a:rPr lang="en-US" altLang="ja-JP" sz="1400" dirty="0" smtClean="0"/>
              <a:t>1</a:t>
            </a:r>
            <a:r>
              <a:rPr lang="ja-JP" altLang="en-US" sz="1400" dirty="0" smtClean="0"/>
              <a:t>年間に吸収する二酸化炭素の量</a:t>
            </a:r>
            <a:endParaRPr lang="en-US" altLang="ja-JP" sz="1400" dirty="0" smtClean="0"/>
          </a:p>
          <a:p>
            <a:pPr algn="r"/>
            <a:endParaRPr lang="en-US" altLang="ja-JP" dirty="0" smtClean="0"/>
          </a:p>
          <a:p>
            <a:pPr algn="r"/>
            <a:r>
              <a:rPr lang="ja-JP" altLang="en-US" dirty="0" smtClean="0"/>
              <a:t>　　　　　　　　　　　　　　　　　　　　</a:t>
            </a:r>
            <a:r>
              <a:rPr lang="en-US" altLang="ja-JP" dirty="0" smtClean="0"/>
              <a:t>kg/m</a:t>
            </a:r>
            <a:r>
              <a:rPr lang="en-US" altLang="ja-JP" baseline="30000" dirty="0" smtClean="0"/>
              <a:t>2</a:t>
            </a:r>
            <a:r>
              <a:rPr lang="ja-JP" altLang="en-US" dirty="0" smtClean="0"/>
              <a:t>・年</a:t>
            </a:r>
            <a:endParaRPr kumimoji="1" lang="ja-JP" altLang="en-US" dirty="0"/>
          </a:p>
        </p:txBody>
      </p:sp>
      <p:sp>
        <p:nvSpPr>
          <p:cNvPr id="6" name="正方形/長方形 5"/>
          <p:cNvSpPr/>
          <p:nvPr/>
        </p:nvSpPr>
        <p:spPr>
          <a:xfrm>
            <a:off x="272647" y="833717"/>
            <a:ext cx="1634463" cy="1285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②葉の面積の合計</a:t>
            </a:r>
            <a:endParaRPr lang="en-US" altLang="ja-JP" sz="1400" dirty="0" smtClean="0"/>
          </a:p>
          <a:p>
            <a:pPr algn="r"/>
            <a:endParaRPr lang="en-US" altLang="ja-JP" dirty="0" smtClean="0"/>
          </a:p>
          <a:p>
            <a:pPr algn="r"/>
            <a:r>
              <a:rPr lang="ja-JP" altLang="en-US" dirty="0" smtClean="0"/>
              <a:t>　　　　　　　　　　</a:t>
            </a:r>
            <a:endParaRPr lang="en-US" altLang="ja-JP" dirty="0" smtClean="0"/>
          </a:p>
          <a:p>
            <a:pPr algn="r"/>
            <a:r>
              <a:rPr lang="en-US" altLang="ja-JP" dirty="0" smtClean="0"/>
              <a:t>m</a:t>
            </a:r>
            <a:r>
              <a:rPr lang="en-US" altLang="ja-JP" baseline="30000" dirty="0" smtClean="0"/>
              <a:t>2</a:t>
            </a:r>
            <a:endParaRPr kumimoji="1" lang="ja-JP" altLang="en-US" baseline="30000" dirty="0"/>
          </a:p>
        </p:txBody>
      </p:sp>
      <p:sp>
        <p:nvSpPr>
          <p:cNvPr id="15" name="テキスト ボックス 14"/>
          <p:cNvSpPr txBox="1"/>
          <p:nvPr/>
        </p:nvSpPr>
        <p:spPr>
          <a:xfrm>
            <a:off x="1999214" y="1280401"/>
            <a:ext cx="492443" cy="461665"/>
          </a:xfrm>
          <a:prstGeom prst="rect">
            <a:avLst/>
          </a:prstGeom>
          <a:noFill/>
        </p:spPr>
        <p:txBody>
          <a:bodyPr wrap="none" rtlCol="0">
            <a:spAutoFit/>
          </a:bodyPr>
          <a:lstStyle/>
          <a:p>
            <a:r>
              <a:rPr kumimoji="1" lang="en-US" altLang="ja-JP" sz="2400" dirty="0" smtClean="0"/>
              <a:t>×</a:t>
            </a:r>
            <a:endParaRPr kumimoji="1" lang="ja-JP" altLang="en-US" sz="2400" dirty="0"/>
          </a:p>
        </p:txBody>
      </p:sp>
      <p:sp>
        <p:nvSpPr>
          <p:cNvPr id="16" name="テキスト ボックス 15"/>
          <p:cNvSpPr txBox="1"/>
          <p:nvPr/>
        </p:nvSpPr>
        <p:spPr>
          <a:xfrm>
            <a:off x="4656922" y="1198802"/>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17" name="正方形/長方形 16"/>
          <p:cNvSpPr/>
          <p:nvPr/>
        </p:nvSpPr>
        <p:spPr>
          <a:xfrm>
            <a:off x="5149365" y="808943"/>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④調べた樹木</a:t>
            </a:r>
            <a:r>
              <a:rPr lang="en-US" altLang="ja-JP" sz="1400" dirty="0" smtClean="0"/>
              <a:t>1</a:t>
            </a:r>
            <a:r>
              <a:rPr lang="ja-JP" altLang="en-US" sz="1400" dirty="0" smtClean="0"/>
              <a:t>本が</a:t>
            </a:r>
            <a:r>
              <a:rPr lang="en-US" altLang="ja-JP" sz="1400" dirty="0"/>
              <a:t>1</a:t>
            </a:r>
            <a:r>
              <a:rPr lang="ja-JP" altLang="en-US" sz="1400" dirty="0"/>
              <a:t>年間に吸収する二酸化炭素の</a:t>
            </a:r>
            <a:r>
              <a:rPr lang="ja-JP" altLang="en-US" sz="1400" dirty="0" smtClean="0"/>
              <a:t>量</a:t>
            </a:r>
            <a:endParaRPr lang="en-US" altLang="ja-JP" sz="1400" dirty="0" smtClean="0"/>
          </a:p>
          <a:p>
            <a:endParaRPr lang="en-US" altLang="ja-JP" sz="1400" dirty="0" smtClean="0"/>
          </a:p>
          <a:p>
            <a:endParaRPr lang="en-US" altLang="ja-JP" sz="1400" dirty="0" smtClean="0"/>
          </a:p>
          <a:p>
            <a:pPr algn="r"/>
            <a:r>
              <a:rPr lang="en-US" altLang="ja-JP" dirty="0" smtClean="0"/>
              <a:t>kg/</a:t>
            </a:r>
            <a:r>
              <a:rPr lang="ja-JP" altLang="en-US" dirty="0" smtClean="0"/>
              <a:t>年　　　　　　　　　　</a:t>
            </a:r>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831865506"/>
              </p:ext>
            </p:extLst>
          </p:nvPr>
        </p:nvGraphicFramePr>
        <p:xfrm>
          <a:off x="261396" y="2748225"/>
          <a:ext cx="7014875" cy="4021799"/>
        </p:xfrm>
        <a:graphic>
          <a:graphicData uri="http://schemas.openxmlformats.org/drawingml/2006/table">
            <a:tbl>
              <a:tblPr firstRow="1" bandRow="1">
                <a:tableStyleId>{5940675A-B579-460E-94D1-54222C63F5DA}</a:tableStyleId>
              </a:tblPr>
              <a:tblGrid>
                <a:gridCol w="1342961"/>
                <a:gridCol w="1275076"/>
                <a:gridCol w="1590888"/>
                <a:gridCol w="1402975"/>
                <a:gridCol w="1402975"/>
              </a:tblGrid>
              <a:tr h="307429">
                <a:tc rowSpan="2">
                  <a:txBody>
                    <a:bodyPr/>
                    <a:lstStyle/>
                    <a:p>
                      <a:pPr algn="ctr"/>
                      <a:r>
                        <a:rPr kumimoji="1" lang="ja-JP" altLang="en-US" sz="1200" dirty="0" smtClean="0"/>
                        <a:t>イ　樹木の名前</a:t>
                      </a:r>
                      <a:endParaRPr kumimoji="1" lang="ja-JP" altLang="en-US" sz="1200" dirty="0"/>
                    </a:p>
                  </a:txBody>
                  <a:tcPr anchor="ctr"/>
                </a:tc>
                <a:tc rowSpan="2">
                  <a:txBody>
                    <a:bodyPr/>
                    <a:lstStyle/>
                    <a:p>
                      <a:pPr algn="ctr"/>
                      <a:r>
                        <a:rPr kumimoji="1" lang="ja-JP" altLang="en-US" sz="1200" dirty="0" smtClean="0"/>
                        <a:t>ロ　樹木の種類</a:t>
                      </a:r>
                      <a:endParaRPr kumimoji="1" lang="ja-JP" altLang="en-US" sz="1200"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smtClean="0"/>
                        <a:t>樹木の葉</a:t>
                      </a:r>
                      <a:r>
                        <a:rPr lang="en-US" altLang="ja-JP" sz="1200" dirty="0" smtClean="0"/>
                        <a:t>1m</a:t>
                      </a:r>
                      <a:r>
                        <a:rPr lang="en-US" altLang="ja-JP" sz="1200" baseline="30000" dirty="0" smtClean="0"/>
                        <a:t>2</a:t>
                      </a:r>
                      <a:r>
                        <a:rPr lang="ja-JP" altLang="en-US" sz="1200" dirty="0" smtClean="0"/>
                        <a:t>が</a:t>
                      </a:r>
                      <a:r>
                        <a:rPr lang="en-US" altLang="ja-JP" sz="1200" dirty="0" smtClean="0"/>
                        <a:t>1</a:t>
                      </a:r>
                      <a:r>
                        <a:rPr lang="ja-JP" altLang="en-US" sz="1200" dirty="0" smtClean="0"/>
                        <a:t>年間に吸収する二酸化炭素の量</a:t>
                      </a:r>
                      <a:endParaRPr lang="en-US" altLang="ja-JP" sz="1200" dirty="0" smtClean="0"/>
                    </a:p>
                  </a:txBody>
                  <a:tcPr/>
                </a:tc>
                <a:tc hMerge="1">
                  <a:txBody>
                    <a:bodyPr/>
                    <a:lstStyle/>
                    <a:p>
                      <a:endParaRPr kumimoji="1" lang="ja-JP" altLang="en-US" sz="1200" dirty="0"/>
                    </a:p>
                  </a:txBody>
                  <a:tcPr/>
                </a:tc>
                <a:tc hMerge="1">
                  <a:txBody>
                    <a:bodyPr/>
                    <a:lstStyle/>
                    <a:p>
                      <a:endParaRPr kumimoji="1" lang="ja-JP" altLang="en-US" sz="1200" dirty="0"/>
                    </a:p>
                  </a:txBody>
                  <a:tcPr/>
                </a:tc>
              </a:tr>
              <a:tr h="307429">
                <a:tc vMerge="1">
                  <a:txBody>
                    <a:bodyPr/>
                    <a:lstStyle/>
                    <a:p>
                      <a:endParaRPr kumimoji="1" lang="ja-JP" altLang="en-US" sz="1200" dirty="0"/>
                    </a:p>
                  </a:txBody>
                  <a:tcPr/>
                </a:tc>
                <a:tc vMerge="1">
                  <a:txBody>
                    <a:bodyPr/>
                    <a:lstStyle/>
                    <a:p>
                      <a:endParaRPr kumimoji="1" lang="ja-JP" altLang="en-US" sz="1200" dirty="0"/>
                    </a:p>
                  </a:txBody>
                  <a:tcPr/>
                </a:tc>
                <a:tc>
                  <a:txBody>
                    <a:bodyPr/>
                    <a:lstStyle/>
                    <a:p>
                      <a:pPr algn="l"/>
                      <a:r>
                        <a:rPr kumimoji="1" lang="en-US" altLang="ja-JP" sz="1200" dirty="0" smtClean="0"/>
                        <a:t>A</a:t>
                      </a:r>
                      <a:r>
                        <a:rPr kumimoji="1" lang="ja-JP" altLang="en-US" sz="1200" dirty="0" smtClean="0"/>
                        <a:t>　樹木ごと　　　　　　　　（</a:t>
                      </a:r>
                      <a:r>
                        <a:rPr lang="en-US" altLang="ja-JP" sz="1200" dirty="0" smtClean="0"/>
                        <a:t>kg/m</a:t>
                      </a:r>
                      <a:r>
                        <a:rPr lang="en-US" altLang="ja-JP" sz="1200" baseline="30000" dirty="0" smtClean="0"/>
                        <a:t>2</a:t>
                      </a:r>
                      <a:r>
                        <a:rPr lang="ja-JP" altLang="en-US" sz="1200" dirty="0" smtClean="0"/>
                        <a:t>・年）</a:t>
                      </a:r>
                      <a:endParaRPr kumimoji="1" lang="ja-JP" altLang="en-US"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B</a:t>
                      </a:r>
                      <a:r>
                        <a:rPr kumimoji="1" lang="ja-JP" altLang="en-US" sz="1200" dirty="0" smtClean="0"/>
                        <a:t>　種類ごとの平均値　　　　　　　　（</a:t>
                      </a:r>
                      <a:r>
                        <a:rPr lang="en-US" altLang="ja-JP" sz="1200" dirty="0" smtClean="0"/>
                        <a:t>kg/m</a:t>
                      </a:r>
                      <a:r>
                        <a:rPr lang="en-US" altLang="ja-JP" sz="1200" baseline="30000" dirty="0" smtClean="0"/>
                        <a:t>2</a:t>
                      </a:r>
                      <a:r>
                        <a:rPr lang="ja-JP" altLang="en-US" sz="1200" dirty="0" smtClean="0"/>
                        <a:t>・年）</a:t>
                      </a:r>
                      <a:endParaRPr kumimoji="1" lang="ja-JP" altLang="en-US" sz="1200"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C</a:t>
                      </a:r>
                      <a:r>
                        <a:rPr kumimoji="1" lang="ja-JP" altLang="en-US" sz="1200" dirty="0" smtClean="0"/>
                        <a:t>　</a:t>
                      </a:r>
                      <a:r>
                        <a:rPr kumimoji="1" lang="en-US" altLang="ja-JP" sz="1200" dirty="0" smtClean="0"/>
                        <a:t>10</a:t>
                      </a:r>
                      <a:r>
                        <a:rPr kumimoji="1" lang="ja-JP" altLang="en-US" sz="1200" dirty="0" smtClean="0"/>
                        <a:t>種類の樹木の平均値　　　　　　（</a:t>
                      </a:r>
                      <a:r>
                        <a:rPr lang="en-US" altLang="ja-JP" sz="1200" dirty="0" smtClean="0"/>
                        <a:t>kg/m</a:t>
                      </a:r>
                      <a:r>
                        <a:rPr lang="en-US" altLang="ja-JP" sz="1200" baseline="30000" dirty="0" smtClean="0"/>
                        <a:t>2</a:t>
                      </a:r>
                      <a:r>
                        <a:rPr lang="ja-JP" altLang="en-US" sz="1200" dirty="0" smtClean="0"/>
                        <a:t>・年）</a:t>
                      </a:r>
                      <a:endParaRPr kumimoji="1" lang="ja-JP" altLang="en-US" sz="1200" dirty="0"/>
                    </a:p>
                  </a:txBody>
                  <a:tcPr/>
                </a:tc>
              </a:tr>
              <a:tr h="307429">
                <a:tc>
                  <a:txBody>
                    <a:bodyPr/>
                    <a:lstStyle/>
                    <a:p>
                      <a:pPr algn="ctr"/>
                      <a:r>
                        <a:rPr kumimoji="1" lang="ja-JP" altLang="en-US" sz="1200" dirty="0" smtClean="0"/>
                        <a:t>ユリノキ</a:t>
                      </a:r>
                      <a:endParaRPr kumimoji="1" lang="ja-JP" altLang="en-US" sz="1200" dirty="0"/>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落葉広葉樹高木</a:t>
                      </a:r>
                    </a:p>
                  </a:txBody>
                  <a:tcPr anchor="ctr"/>
                </a:tc>
                <a:tc>
                  <a:txBody>
                    <a:bodyPr/>
                    <a:lstStyle/>
                    <a:p>
                      <a:pPr algn="ctr"/>
                      <a:r>
                        <a:rPr kumimoji="1" lang="en-US" altLang="ja-JP" sz="1400" dirty="0" smtClean="0"/>
                        <a:t>1.9</a:t>
                      </a:r>
                      <a:endParaRPr kumimoji="1" lang="ja-JP" altLang="en-US" sz="1400" dirty="0"/>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2.3</a:t>
                      </a:r>
                    </a:p>
                    <a:p>
                      <a:pPr algn="ctr"/>
                      <a:r>
                        <a:rPr kumimoji="1" lang="ja-JP" altLang="en-US" sz="1200" dirty="0" smtClean="0"/>
                        <a:t>（落葉広葉樹高木の平均）</a:t>
                      </a:r>
                      <a:endParaRPr kumimoji="1" lang="ja-JP" altLang="en-US" sz="1200" dirty="0"/>
                    </a:p>
                  </a:txBody>
                  <a:tcPr anchor="ctr"/>
                </a:tc>
                <a:tc rowSpan="10">
                  <a:txBody>
                    <a:bodyPr/>
                    <a:lstStyle/>
                    <a:p>
                      <a:pPr algn="ctr"/>
                      <a:r>
                        <a:rPr kumimoji="1" lang="en-US" altLang="ja-JP" sz="1400" dirty="0" smtClean="0"/>
                        <a:t>2.6</a:t>
                      </a:r>
                      <a:endParaRPr kumimoji="1" lang="ja-JP" altLang="en-US" sz="1400" dirty="0"/>
                    </a:p>
                  </a:txBody>
                  <a:tcPr anchor="ctr"/>
                </a:tc>
              </a:tr>
              <a:tr h="307429">
                <a:tc>
                  <a:txBody>
                    <a:bodyPr/>
                    <a:lstStyle/>
                    <a:p>
                      <a:pPr algn="ctr"/>
                      <a:r>
                        <a:rPr kumimoji="1" lang="ja-JP" altLang="en-US" sz="1200" dirty="0" smtClean="0"/>
                        <a:t>オオシマザクラ</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2.3</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エノキ</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2.8</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クスノキ</a:t>
                      </a:r>
                      <a:endParaRPr kumimoji="1" lang="ja-JP" altLang="en-US" sz="1200" dirty="0"/>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常緑広葉樹高木</a:t>
                      </a:r>
                    </a:p>
                  </a:txBody>
                  <a:tcPr anchor="ctr"/>
                </a:tc>
                <a:tc>
                  <a:txBody>
                    <a:bodyPr/>
                    <a:lstStyle/>
                    <a:p>
                      <a:pPr algn="ctr"/>
                      <a:r>
                        <a:rPr kumimoji="1" lang="en-US" altLang="ja-JP" sz="1400" dirty="0" smtClean="0"/>
                        <a:t>2.3</a:t>
                      </a:r>
                      <a:endParaRPr kumimoji="1" lang="ja-JP" altLang="en-US" sz="1400" dirty="0"/>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（常緑広葉樹高木の平均）</a:t>
                      </a: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アラカシ</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2.3</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トウネズイモチ</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2.7</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サンゴジュ</a:t>
                      </a:r>
                      <a:endParaRPr kumimoji="1" lang="ja-JP" altLang="en-US" sz="1200" dirty="0"/>
                    </a:p>
                  </a:txBody>
                  <a:tcPr anchor="ctr"/>
                </a:tc>
                <a:tc rowSpan="4">
                  <a:txBody>
                    <a:bodyPr/>
                    <a:lstStyle/>
                    <a:p>
                      <a:pPr algn="ctr"/>
                      <a:r>
                        <a:rPr kumimoji="1" lang="ja-JP" altLang="en-US" sz="1200" dirty="0" smtClean="0"/>
                        <a:t>中低木</a:t>
                      </a:r>
                      <a:endParaRPr kumimoji="1" lang="ja-JP" altLang="en-US" sz="1200" dirty="0"/>
                    </a:p>
                  </a:txBody>
                  <a:tcPr anchor="ctr"/>
                </a:tc>
                <a:tc>
                  <a:txBody>
                    <a:bodyPr/>
                    <a:lstStyle/>
                    <a:p>
                      <a:pPr algn="ctr"/>
                      <a:r>
                        <a:rPr kumimoji="1" lang="en-US" altLang="ja-JP" sz="1400" dirty="0" smtClean="0"/>
                        <a:t>2.8</a:t>
                      </a:r>
                      <a:endParaRPr kumimoji="1" lang="ja-JP" altLang="en-US" sz="1400" dirty="0"/>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（中低木の平均）</a:t>
                      </a:r>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ヒイラギモクセイ</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3.2</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トベラ</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2.8</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r h="307429">
                <a:tc>
                  <a:txBody>
                    <a:bodyPr/>
                    <a:lstStyle/>
                    <a:p>
                      <a:pPr algn="ctr"/>
                      <a:r>
                        <a:rPr kumimoji="1" lang="ja-JP" altLang="en-US" sz="1200" dirty="0" smtClean="0"/>
                        <a:t>シャリンバイ</a:t>
                      </a:r>
                      <a:endParaRPr kumimoji="1" lang="ja-JP" altLang="en-US" sz="1200" dirty="0"/>
                    </a:p>
                  </a:txBody>
                  <a:tcPr anchor="ctr"/>
                </a:tc>
                <a:tc vMerge="1">
                  <a:txBody>
                    <a:bodyPr/>
                    <a:lstStyle/>
                    <a:p>
                      <a:pPr algn="ctr"/>
                      <a:endParaRPr kumimoji="1" lang="ja-JP" altLang="en-US" sz="1200" dirty="0"/>
                    </a:p>
                  </a:txBody>
                  <a:tcPr anchor="ctr"/>
                </a:tc>
                <a:tc>
                  <a:txBody>
                    <a:bodyPr/>
                    <a:lstStyle/>
                    <a:p>
                      <a:pPr algn="ctr"/>
                      <a:r>
                        <a:rPr kumimoji="1" lang="en-US" altLang="ja-JP" sz="1400" dirty="0" smtClean="0"/>
                        <a:t>3.3</a:t>
                      </a:r>
                      <a:endParaRPr kumimoji="1" lang="ja-JP" altLang="en-US" sz="1400" dirty="0"/>
                    </a:p>
                  </a:txBody>
                  <a:tcPr anchor="ct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tc>
              </a:tr>
            </a:tbl>
          </a:graphicData>
        </a:graphic>
      </p:graphicFrame>
      <p:sp>
        <p:nvSpPr>
          <p:cNvPr id="19" name="テキスト ボックス 18"/>
          <p:cNvSpPr txBox="1"/>
          <p:nvPr/>
        </p:nvSpPr>
        <p:spPr>
          <a:xfrm>
            <a:off x="196171" y="2396483"/>
            <a:ext cx="4406763" cy="307777"/>
          </a:xfrm>
          <a:prstGeom prst="rect">
            <a:avLst/>
          </a:prstGeom>
          <a:noFill/>
        </p:spPr>
        <p:txBody>
          <a:bodyPr wrap="square" rtlCol="0">
            <a:spAutoFit/>
          </a:bodyPr>
          <a:lstStyle/>
          <a:p>
            <a:r>
              <a:rPr kumimoji="1" lang="ja-JP" altLang="en-US" sz="1400" dirty="0" smtClean="0"/>
              <a:t>表</a:t>
            </a:r>
            <a:r>
              <a:rPr kumimoji="1" lang="en-US" altLang="ja-JP" sz="1400" dirty="0" smtClean="0"/>
              <a:t>2</a:t>
            </a:r>
            <a:r>
              <a:rPr kumimoji="1" lang="ja-JP" altLang="en-US" sz="1400" dirty="0" smtClean="0"/>
              <a:t>　</a:t>
            </a:r>
            <a:r>
              <a:rPr lang="ja-JP" altLang="en-US" sz="1400" dirty="0"/>
              <a:t>樹木の</a:t>
            </a:r>
            <a:r>
              <a:rPr lang="ja-JP" altLang="en-US" sz="1400" dirty="0" smtClean="0"/>
              <a:t>葉</a:t>
            </a:r>
            <a:r>
              <a:rPr lang="en-US" altLang="ja-JP" sz="1400" dirty="0"/>
              <a:t>1m</a:t>
            </a:r>
            <a:r>
              <a:rPr lang="en-US" altLang="ja-JP" sz="1400" baseline="30000" dirty="0"/>
              <a:t>2</a:t>
            </a:r>
            <a:r>
              <a:rPr lang="ja-JP" altLang="en-US" sz="1400" dirty="0"/>
              <a:t>が</a:t>
            </a:r>
            <a:r>
              <a:rPr lang="en-US" altLang="ja-JP" sz="1400" dirty="0"/>
              <a:t>1</a:t>
            </a:r>
            <a:r>
              <a:rPr lang="ja-JP" altLang="en-US" sz="1400" dirty="0"/>
              <a:t>年間に吸収する二酸化炭素の量</a:t>
            </a:r>
            <a:endParaRPr lang="en-US" altLang="ja-JP" sz="1400" dirty="0"/>
          </a:p>
        </p:txBody>
      </p:sp>
      <p:sp>
        <p:nvSpPr>
          <p:cNvPr id="2" name="角丸四角形 1"/>
          <p:cNvSpPr/>
          <p:nvPr/>
        </p:nvSpPr>
        <p:spPr>
          <a:xfrm>
            <a:off x="7901037" y="1386629"/>
            <a:ext cx="1552755" cy="683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t>イ　樹木の名前が分かる</a:t>
            </a:r>
            <a:endParaRPr kumimoji="1" lang="ja-JP" altLang="en-US" sz="1600" dirty="0"/>
          </a:p>
        </p:txBody>
      </p:sp>
      <p:sp>
        <p:nvSpPr>
          <p:cNvPr id="11" name="正方形/長方形 10"/>
          <p:cNvSpPr/>
          <p:nvPr/>
        </p:nvSpPr>
        <p:spPr>
          <a:xfrm>
            <a:off x="7713364" y="2560830"/>
            <a:ext cx="1223604" cy="490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t>A</a:t>
            </a:r>
            <a:r>
              <a:rPr lang="ja-JP" altLang="en-US" sz="1400" dirty="0" smtClean="0"/>
              <a:t>「樹木ごと」の値を使う</a:t>
            </a:r>
            <a:endParaRPr kumimoji="1" lang="ja-JP" altLang="en-US" baseline="30000" dirty="0"/>
          </a:p>
        </p:txBody>
      </p:sp>
      <p:cxnSp>
        <p:nvCxnSpPr>
          <p:cNvPr id="7" name="直線矢印コネクタ 6"/>
          <p:cNvCxnSpPr/>
          <p:nvPr/>
        </p:nvCxnSpPr>
        <p:spPr>
          <a:xfrm flipH="1">
            <a:off x="8225624" y="2133398"/>
            <a:ext cx="199083" cy="32597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8063000" y="3526343"/>
            <a:ext cx="1552755" cy="683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t>ロ</a:t>
            </a:r>
            <a:r>
              <a:rPr kumimoji="1" lang="ja-JP" altLang="en-US" sz="1600" dirty="0" smtClean="0"/>
              <a:t>　樹木の</a:t>
            </a:r>
            <a:r>
              <a:rPr lang="ja-JP" altLang="en-US" sz="1600" dirty="0"/>
              <a:t>種類</a:t>
            </a:r>
            <a:r>
              <a:rPr kumimoji="1" lang="ja-JP" altLang="en-US" sz="1600" dirty="0" smtClean="0"/>
              <a:t>が分かる</a:t>
            </a:r>
            <a:endParaRPr kumimoji="1" lang="ja-JP" altLang="en-US" sz="1600" dirty="0"/>
          </a:p>
        </p:txBody>
      </p:sp>
      <p:sp>
        <p:nvSpPr>
          <p:cNvPr id="20" name="正方形/長方形 19"/>
          <p:cNvSpPr/>
          <p:nvPr/>
        </p:nvSpPr>
        <p:spPr>
          <a:xfrm>
            <a:off x="7637420" y="4716219"/>
            <a:ext cx="1223604" cy="490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t>B</a:t>
            </a:r>
            <a:r>
              <a:rPr lang="ja-JP" altLang="en-US" sz="1400" dirty="0" smtClean="0"/>
              <a:t>「種類ごと」の値を使う</a:t>
            </a:r>
            <a:endParaRPr kumimoji="1" lang="ja-JP" altLang="en-US" baseline="30000" dirty="0"/>
          </a:p>
        </p:txBody>
      </p:sp>
      <p:sp>
        <p:nvSpPr>
          <p:cNvPr id="21" name="正方形/長方形 20"/>
          <p:cNvSpPr/>
          <p:nvPr/>
        </p:nvSpPr>
        <p:spPr>
          <a:xfrm>
            <a:off x="7713364" y="5697392"/>
            <a:ext cx="1965473" cy="490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t>C</a:t>
            </a:r>
            <a:r>
              <a:rPr lang="ja-JP" altLang="en-US" sz="1400" dirty="0"/>
              <a:t>　</a:t>
            </a:r>
            <a:r>
              <a:rPr lang="en-US" altLang="ja-JP" sz="1400" dirty="0"/>
              <a:t>10</a:t>
            </a:r>
            <a:r>
              <a:rPr lang="ja-JP" altLang="en-US" sz="1400" dirty="0"/>
              <a:t>種類の樹木の平均値</a:t>
            </a:r>
            <a:r>
              <a:rPr lang="ja-JP" altLang="en-US" sz="1400" dirty="0" smtClean="0"/>
              <a:t>を使う</a:t>
            </a:r>
            <a:endParaRPr kumimoji="1" lang="ja-JP" altLang="en-US" baseline="30000" dirty="0"/>
          </a:p>
        </p:txBody>
      </p:sp>
      <p:cxnSp>
        <p:nvCxnSpPr>
          <p:cNvPr id="22" name="直線矢印コネクタ 21"/>
          <p:cNvCxnSpPr/>
          <p:nvPr/>
        </p:nvCxnSpPr>
        <p:spPr>
          <a:xfrm flipH="1">
            <a:off x="8249222" y="4325770"/>
            <a:ext cx="199083" cy="32597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549306" y="2060176"/>
            <a:ext cx="699230" cy="307777"/>
          </a:xfrm>
          <a:prstGeom prst="rect">
            <a:avLst/>
          </a:prstGeom>
        </p:spPr>
        <p:txBody>
          <a:bodyPr wrap="none">
            <a:spAutoFit/>
          </a:bodyPr>
          <a:lstStyle/>
          <a:p>
            <a:pPr algn="ctr"/>
            <a:r>
              <a:rPr lang="ja-JP" altLang="en-US" sz="1400" dirty="0"/>
              <a:t>分かる</a:t>
            </a:r>
          </a:p>
        </p:txBody>
      </p:sp>
      <p:sp>
        <p:nvSpPr>
          <p:cNvPr id="24" name="正方形/長方形 23"/>
          <p:cNvSpPr/>
          <p:nvPr/>
        </p:nvSpPr>
        <p:spPr>
          <a:xfrm>
            <a:off x="7620856" y="4222931"/>
            <a:ext cx="699230" cy="307777"/>
          </a:xfrm>
          <a:prstGeom prst="rect">
            <a:avLst/>
          </a:prstGeom>
        </p:spPr>
        <p:txBody>
          <a:bodyPr wrap="none">
            <a:spAutoFit/>
          </a:bodyPr>
          <a:lstStyle/>
          <a:p>
            <a:pPr algn="ctr"/>
            <a:r>
              <a:rPr lang="ja-JP" altLang="en-US" sz="1400" dirty="0"/>
              <a:t>分かる</a:t>
            </a:r>
          </a:p>
        </p:txBody>
      </p:sp>
      <p:sp>
        <p:nvSpPr>
          <p:cNvPr id="25" name="正方形/長方形 24"/>
          <p:cNvSpPr/>
          <p:nvPr/>
        </p:nvSpPr>
        <p:spPr>
          <a:xfrm>
            <a:off x="8839378" y="4345536"/>
            <a:ext cx="1019831" cy="307777"/>
          </a:xfrm>
          <a:prstGeom prst="rect">
            <a:avLst/>
          </a:prstGeom>
        </p:spPr>
        <p:txBody>
          <a:bodyPr wrap="none">
            <a:spAutoFit/>
          </a:bodyPr>
          <a:lstStyle/>
          <a:p>
            <a:pPr algn="ctr"/>
            <a:r>
              <a:rPr lang="ja-JP" altLang="en-US" sz="1400" dirty="0" smtClean="0"/>
              <a:t>分からない</a:t>
            </a:r>
            <a:endParaRPr lang="ja-JP" altLang="en-US" sz="1400" dirty="0"/>
          </a:p>
        </p:txBody>
      </p:sp>
      <p:sp>
        <p:nvSpPr>
          <p:cNvPr id="26" name="正方形/長方形 25"/>
          <p:cNvSpPr/>
          <p:nvPr/>
        </p:nvSpPr>
        <p:spPr>
          <a:xfrm>
            <a:off x="8816515" y="2162710"/>
            <a:ext cx="1019831" cy="307777"/>
          </a:xfrm>
          <a:prstGeom prst="rect">
            <a:avLst/>
          </a:prstGeom>
        </p:spPr>
        <p:txBody>
          <a:bodyPr wrap="none">
            <a:spAutoFit/>
          </a:bodyPr>
          <a:lstStyle/>
          <a:p>
            <a:pPr algn="ctr"/>
            <a:r>
              <a:rPr lang="ja-JP" altLang="en-US" sz="1400" dirty="0" smtClean="0"/>
              <a:t>分からない</a:t>
            </a:r>
            <a:endParaRPr lang="ja-JP" altLang="en-US" sz="1400" dirty="0"/>
          </a:p>
        </p:txBody>
      </p:sp>
      <p:cxnSp>
        <p:nvCxnSpPr>
          <p:cNvPr id="27" name="直線矢印コネクタ 26"/>
          <p:cNvCxnSpPr/>
          <p:nvPr/>
        </p:nvCxnSpPr>
        <p:spPr>
          <a:xfrm flipH="1">
            <a:off x="8994784" y="2748225"/>
            <a:ext cx="426472" cy="68772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9018382" y="4846320"/>
            <a:ext cx="434197" cy="7819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9018382" y="2118920"/>
            <a:ext cx="402874" cy="6293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9074551" y="4222931"/>
            <a:ext cx="402874" cy="6293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076307" y="698895"/>
            <a:ext cx="1569433" cy="338554"/>
          </a:xfrm>
          <a:prstGeom prst="rect">
            <a:avLst/>
          </a:prstGeom>
          <a:noFill/>
        </p:spPr>
        <p:txBody>
          <a:bodyPr wrap="square" rtlCol="0">
            <a:spAutoFit/>
          </a:bodyPr>
          <a:lstStyle/>
          <a:p>
            <a:r>
              <a:rPr kumimoji="1" lang="ja-JP" altLang="en-US" sz="1600" dirty="0" smtClean="0"/>
              <a:t>表</a:t>
            </a:r>
            <a:r>
              <a:rPr kumimoji="1" lang="en-US" altLang="ja-JP" sz="1600" dirty="0" smtClean="0"/>
              <a:t>2</a:t>
            </a:r>
            <a:r>
              <a:rPr kumimoji="1" lang="ja-JP" altLang="en-US" sz="1600" dirty="0" smtClean="0"/>
              <a:t>の使い方</a:t>
            </a:r>
            <a:endParaRPr lang="en-US" altLang="ja-JP" sz="1600" dirty="0"/>
          </a:p>
        </p:txBody>
      </p:sp>
    </p:spTree>
    <p:extLst>
      <p:ext uri="{BB962C8B-B14F-4D97-AF65-F5344CB8AC3E}">
        <p14:creationId xmlns:p14="http://schemas.microsoft.com/office/powerpoint/2010/main" val="112951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0750" y="183996"/>
            <a:ext cx="9645249" cy="4351338"/>
          </a:xfrm>
        </p:spPr>
        <p:txBody>
          <a:bodyPr>
            <a:normAutofit/>
          </a:bodyPr>
          <a:lstStyle/>
          <a:p>
            <a:pPr marL="0" indent="0">
              <a:buNone/>
            </a:pPr>
            <a:r>
              <a:rPr lang="ja-JP" altLang="en-US" sz="2000" b="1" dirty="0" smtClean="0"/>
              <a:t>３．「調べた樹木</a:t>
            </a:r>
            <a:r>
              <a:rPr lang="en-US" altLang="ja-JP" sz="2000" b="1" dirty="0" smtClean="0"/>
              <a:t>1</a:t>
            </a:r>
            <a:r>
              <a:rPr lang="ja-JP" altLang="en-US" sz="2000" b="1" dirty="0" smtClean="0"/>
              <a:t>本が</a:t>
            </a:r>
            <a:r>
              <a:rPr lang="en-US" altLang="ja-JP" sz="2000" b="1" dirty="0" smtClean="0"/>
              <a:t>1</a:t>
            </a:r>
            <a:r>
              <a:rPr lang="ja-JP" altLang="en-US" sz="2000" b="1" dirty="0" smtClean="0"/>
              <a:t>年間に吸収する二酸化炭素の量」と「</a:t>
            </a:r>
            <a:r>
              <a:rPr lang="en-US" altLang="ja-JP" sz="2000" b="1" dirty="0" smtClean="0"/>
              <a:t>1</a:t>
            </a:r>
            <a:r>
              <a:rPr lang="ja-JP" altLang="en-US" sz="2000" b="1" dirty="0" smtClean="0"/>
              <a:t>人の人間が</a:t>
            </a:r>
            <a:r>
              <a:rPr lang="en-US" altLang="ja-JP" sz="2000" b="1" dirty="0" smtClean="0"/>
              <a:t>1</a:t>
            </a:r>
            <a:r>
              <a:rPr lang="ja-JP" altLang="en-US" sz="2000" b="1" dirty="0" smtClean="0"/>
              <a:t>年間に呼吸する二酸化炭素の量」を比べましょう。</a:t>
            </a:r>
            <a:endParaRPr kumimoji="1" lang="en-US" altLang="ja-JP" sz="2000" dirty="0" smtClean="0"/>
          </a:p>
        </p:txBody>
      </p:sp>
      <p:sp>
        <p:nvSpPr>
          <p:cNvPr id="29" name="正方形/長方形 28"/>
          <p:cNvSpPr/>
          <p:nvPr/>
        </p:nvSpPr>
        <p:spPr>
          <a:xfrm>
            <a:off x="526319" y="1210043"/>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④調べた樹木</a:t>
            </a:r>
            <a:r>
              <a:rPr lang="en-US" altLang="ja-JP" sz="1400" dirty="0" smtClean="0"/>
              <a:t>1</a:t>
            </a:r>
            <a:r>
              <a:rPr lang="ja-JP" altLang="en-US" sz="1400" dirty="0" smtClean="0"/>
              <a:t>本が</a:t>
            </a:r>
            <a:r>
              <a:rPr lang="en-US" altLang="ja-JP" sz="1400" dirty="0"/>
              <a:t>1</a:t>
            </a:r>
            <a:r>
              <a:rPr lang="ja-JP" altLang="en-US" sz="1400" dirty="0"/>
              <a:t>年間に吸収する二酸化炭素の</a:t>
            </a:r>
            <a:r>
              <a:rPr lang="ja-JP" altLang="en-US" sz="1400" dirty="0" smtClean="0"/>
              <a:t>量</a:t>
            </a:r>
            <a:endParaRPr lang="en-US" altLang="ja-JP" sz="1400" dirty="0" smtClean="0"/>
          </a:p>
          <a:p>
            <a:endParaRPr lang="en-US" altLang="ja-JP" sz="1400" dirty="0" smtClean="0"/>
          </a:p>
          <a:p>
            <a:pPr algn="r"/>
            <a:r>
              <a:rPr lang="en-US" altLang="ja-JP" dirty="0" smtClean="0"/>
              <a:t>kg/</a:t>
            </a:r>
            <a:r>
              <a:rPr lang="ja-JP" altLang="en-US" dirty="0" smtClean="0"/>
              <a:t>年　　　　　　　　　　</a:t>
            </a:r>
            <a:endParaRPr kumimoji="1" lang="ja-JP" altLang="en-US" dirty="0"/>
          </a:p>
        </p:txBody>
      </p:sp>
      <p:sp>
        <p:nvSpPr>
          <p:cNvPr id="30" name="正方形/長方形 29"/>
          <p:cNvSpPr/>
          <p:nvPr/>
        </p:nvSpPr>
        <p:spPr>
          <a:xfrm>
            <a:off x="3877577" y="1238610"/>
            <a:ext cx="2126907" cy="13709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t>1</a:t>
            </a:r>
            <a:r>
              <a:rPr lang="ja-JP" altLang="en-US" sz="1400" dirty="0"/>
              <a:t>人の人間が</a:t>
            </a:r>
            <a:r>
              <a:rPr lang="en-US" altLang="ja-JP" sz="1400" dirty="0"/>
              <a:t>1</a:t>
            </a:r>
            <a:r>
              <a:rPr lang="ja-JP" altLang="en-US" sz="1400" dirty="0"/>
              <a:t>年間に呼吸する二酸化炭素の</a:t>
            </a:r>
            <a:r>
              <a:rPr lang="ja-JP" altLang="en-US" sz="1400" dirty="0" smtClean="0"/>
              <a:t>量</a:t>
            </a:r>
            <a:endParaRPr lang="en-US" altLang="ja-JP" sz="1400" dirty="0" smtClean="0"/>
          </a:p>
          <a:p>
            <a:pPr algn="r"/>
            <a:r>
              <a:rPr lang="ja-JP" altLang="en-US" dirty="0" smtClean="0"/>
              <a:t>　　　　　　　　　　　　　　　　　　　　</a:t>
            </a:r>
            <a:r>
              <a:rPr lang="en-US" altLang="ja-JP" sz="2800" dirty="0" smtClean="0"/>
              <a:t>360</a:t>
            </a:r>
            <a:r>
              <a:rPr lang="ja-JP" altLang="en-US" dirty="0" smtClean="0"/>
              <a:t>　</a:t>
            </a:r>
            <a:r>
              <a:rPr lang="en-US" altLang="ja-JP" dirty="0" smtClean="0"/>
              <a:t>kg/</a:t>
            </a:r>
            <a:r>
              <a:rPr lang="ja-JP" altLang="en-US" dirty="0" smtClean="0"/>
              <a:t>年・人</a:t>
            </a:r>
            <a:endParaRPr kumimoji="1" lang="ja-JP" altLang="en-US" dirty="0"/>
          </a:p>
        </p:txBody>
      </p:sp>
      <p:sp>
        <p:nvSpPr>
          <p:cNvPr id="31" name="テキスト ボックス 30"/>
          <p:cNvSpPr txBox="1"/>
          <p:nvPr/>
        </p:nvSpPr>
        <p:spPr>
          <a:xfrm>
            <a:off x="6380318" y="1664705"/>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35" name="テキスト ボックス 34"/>
          <p:cNvSpPr txBox="1"/>
          <p:nvPr/>
        </p:nvSpPr>
        <p:spPr>
          <a:xfrm>
            <a:off x="3083435" y="1664705"/>
            <a:ext cx="445327" cy="461665"/>
          </a:xfrm>
          <a:prstGeom prst="rect">
            <a:avLst/>
          </a:prstGeom>
          <a:noFill/>
        </p:spPr>
        <p:txBody>
          <a:bodyPr wrap="square" rtlCol="0">
            <a:spAutoFit/>
          </a:bodyPr>
          <a:lstStyle/>
          <a:p>
            <a:r>
              <a:rPr lang="en-US" altLang="ja-JP" sz="2400" dirty="0"/>
              <a:t>÷</a:t>
            </a:r>
            <a:endParaRPr kumimoji="1" lang="ja-JP" altLang="en-US" sz="2400" dirty="0"/>
          </a:p>
        </p:txBody>
      </p:sp>
      <p:sp>
        <p:nvSpPr>
          <p:cNvPr id="36" name="正方形/長方形 35"/>
          <p:cNvSpPr/>
          <p:nvPr/>
        </p:nvSpPr>
        <p:spPr>
          <a:xfrm>
            <a:off x="6966150" y="1210043"/>
            <a:ext cx="2126907" cy="14281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⑤調べた樹木</a:t>
            </a:r>
            <a:r>
              <a:rPr lang="en-US" altLang="ja-JP" sz="1400" dirty="0" smtClean="0"/>
              <a:t>1</a:t>
            </a:r>
            <a:r>
              <a:rPr lang="ja-JP" altLang="en-US" sz="1400" dirty="0" smtClean="0"/>
              <a:t>本で吸収できる分の人数</a:t>
            </a:r>
            <a:endParaRPr lang="en-US" altLang="ja-JP" sz="1400" dirty="0" smtClean="0"/>
          </a:p>
          <a:p>
            <a:endParaRPr lang="en-US" altLang="ja-JP" sz="1400" dirty="0" smtClean="0"/>
          </a:p>
          <a:p>
            <a:pPr algn="r"/>
            <a:endParaRPr lang="en-US" altLang="ja-JP" dirty="0" smtClean="0"/>
          </a:p>
          <a:p>
            <a:pPr algn="r"/>
            <a:r>
              <a:rPr lang="ja-JP" altLang="en-US" dirty="0" smtClean="0"/>
              <a:t>人　　　　　　　　　　</a:t>
            </a:r>
            <a:endParaRPr kumimoji="1" lang="ja-JP" altLang="en-US" dirty="0"/>
          </a:p>
        </p:txBody>
      </p:sp>
      <p:pic>
        <p:nvPicPr>
          <p:cNvPr id="4" name="図 3"/>
          <p:cNvPicPr>
            <a:picLocks noChangeAspect="1"/>
          </p:cNvPicPr>
          <p:nvPr/>
        </p:nvPicPr>
        <p:blipFill>
          <a:blip r:embed="rId3"/>
          <a:stretch>
            <a:fillRect/>
          </a:stretch>
        </p:blipFill>
        <p:spPr>
          <a:xfrm>
            <a:off x="1909118" y="3314097"/>
            <a:ext cx="2944042" cy="2944042"/>
          </a:xfrm>
          <a:prstGeom prst="rect">
            <a:avLst/>
          </a:prstGeom>
        </p:spPr>
      </p:pic>
      <p:sp>
        <p:nvSpPr>
          <p:cNvPr id="6" name="円/楕円 5"/>
          <p:cNvSpPr/>
          <p:nvPr/>
        </p:nvSpPr>
        <p:spPr>
          <a:xfrm>
            <a:off x="598821" y="3693518"/>
            <a:ext cx="647447" cy="2150691"/>
          </a:xfrm>
          <a:prstGeom prst="ellipse">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kumimoji="1" lang="ja-JP" altLang="en-US" dirty="0" smtClean="0"/>
              <a:t>二酸化炭素</a:t>
            </a:r>
            <a:endParaRPr kumimoji="1" lang="ja-JP" altLang="en-US" dirty="0"/>
          </a:p>
        </p:txBody>
      </p:sp>
      <p:sp>
        <p:nvSpPr>
          <p:cNvPr id="14" name="円/楕円 13"/>
          <p:cNvSpPr/>
          <p:nvPr/>
        </p:nvSpPr>
        <p:spPr>
          <a:xfrm>
            <a:off x="5949272" y="3593430"/>
            <a:ext cx="633890" cy="207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t>酸素</a:t>
            </a:r>
            <a:endParaRPr kumimoji="1" lang="ja-JP" altLang="en-US" sz="2400" dirty="0"/>
          </a:p>
        </p:txBody>
      </p:sp>
      <p:sp>
        <p:nvSpPr>
          <p:cNvPr id="7" name="右矢印 6"/>
          <p:cNvSpPr/>
          <p:nvPr/>
        </p:nvSpPr>
        <p:spPr>
          <a:xfrm>
            <a:off x="1273609" y="4118876"/>
            <a:ext cx="4510306" cy="234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570376" y="3971610"/>
            <a:ext cx="1576975" cy="4638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光合成</a:t>
            </a:r>
            <a:endParaRPr kumimoji="1" lang="ja-JP" altLang="en-US" dirty="0"/>
          </a:p>
        </p:txBody>
      </p:sp>
      <p:sp>
        <p:nvSpPr>
          <p:cNvPr id="16" name="右矢印 15"/>
          <p:cNvSpPr/>
          <p:nvPr/>
        </p:nvSpPr>
        <p:spPr>
          <a:xfrm flipH="1">
            <a:off x="1273609" y="4964180"/>
            <a:ext cx="4510306" cy="234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596558" y="4826877"/>
            <a:ext cx="1576975" cy="463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呼吸</a:t>
            </a:r>
            <a:endParaRPr kumimoji="1" lang="ja-JP" altLang="en-US" dirty="0"/>
          </a:p>
        </p:txBody>
      </p:sp>
      <p:sp>
        <p:nvSpPr>
          <p:cNvPr id="17" name="正方形/長方形 16"/>
          <p:cNvSpPr/>
          <p:nvPr/>
        </p:nvSpPr>
        <p:spPr>
          <a:xfrm>
            <a:off x="598821" y="2888951"/>
            <a:ext cx="8421199" cy="646331"/>
          </a:xfrm>
          <a:prstGeom prst="rect">
            <a:avLst/>
          </a:prstGeom>
        </p:spPr>
        <p:txBody>
          <a:bodyPr wrap="square">
            <a:spAutoFit/>
          </a:bodyPr>
          <a:lstStyle/>
          <a:p>
            <a:r>
              <a:rPr lang="ja-JP" altLang="en-US" dirty="0" smtClean="0"/>
              <a:t>植物自体も呼吸をしますが、日中は光合成によって二酸化炭素を吸収し、酸素を放出します。私たちが吐き出す二酸化炭素の量とのバランスを考えてみましょう。</a:t>
            </a:r>
            <a:endParaRPr lang="ja-JP" altLang="en-US" dirty="0"/>
          </a:p>
        </p:txBody>
      </p:sp>
      <p:sp>
        <p:nvSpPr>
          <p:cNvPr id="19" name="右矢印 18"/>
          <p:cNvSpPr/>
          <p:nvPr/>
        </p:nvSpPr>
        <p:spPr>
          <a:xfrm flipH="1">
            <a:off x="2828221" y="6016043"/>
            <a:ext cx="4510306" cy="234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7698753" y="4707309"/>
            <a:ext cx="633890" cy="2070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dirty="0" smtClean="0"/>
              <a:t>酸素</a:t>
            </a:r>
            <a:endParaRPr kumimoji="1" lang="ja-JP" altLang="en-US" sz="2400" dirty="0"/>
          </a:p>
        </p:txBody>
      </p:sp>
      <p:sp>
        <p:nvSpPr>
          <p:cNvPr id="21" name="円/楕円 20"/>
          <p:cNvSpPr/>
          <p:nvPr/>
        </p:nvSpPr>
        <p:spPr>
          <a:xfrm>
            <a:off x="1875497" y="4707309"/>
            <a:ext cx="647447" cy="2150691"/>
          </a:xfrm>
          <a:prstGeom prst="ellipse">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kumimoji="1" lang="ja-JP" altLang="en-US" dirty="0" smtClean="0"/>
              <a:t>二酸化炭素</a:t>
            </a:r>
            <a:endParaRPr kumimoji="1" lang="ja-JP" altLang="en-US" dirty="0"/>
          </a:p>
        </p:txBody>
      </p:sp>
      <p:pic>
        <p:nvPicPr>
          <p:cNvPr id="10" name="図 9"/>
          <p:cNvPicPr>
            <a:picLocks noChangeAspect="1"/>
          </p:cNvPicPr>
          <p:nvPr/>
        </p:nvPicPr>
        <p:blipFill>
          <a:blip r:embed="rId4"/>
          <a:stretch>
            <a:fillRect/>
          </a:stretch>
        </p:blipFill>
        <p:spPr>
          <a:xfrm>
            <a:off x="5020422" y="5158057"/>
            <a:ext cx="1658878" cy="1658878"/>
          </a:xfrm>
          <a:prstGeom prst="rect">
            <a:avLst/>
          </a:prstGeom>
        </p:spPr>
      </p:pic>
      <p:pic>
        <p:nvPicPr>
          <p:cNvPr id="11" name="図 10"/>
          <p:cNvPicPr>
            <a:picLocks noChangeAspect="1"/>
          </p:cNvPicPr>
          <p:nvPr/>
        </p:nvPicPr>
        <p:blipFill>
          <a:blip r:embed="rId5"/>
          <a:stretch>
            <a:fillRect/>
          </a:stretch>
        </p:blipFill>
        <p:spPr>
          <a:xfrm>
            <a:off x="4178511" y="5145554"/>
            <a:ext cx="1658878" cy="1658878"/>
          </a:xfrm>
          <a:prstGeom prst="rect">
            <a:avLst/>
          </a:prstGeom>
        </p:spPr>
      </p:pic>
      <p:sp>
        <p:nvSpPr>
          <p:cNvPr id="23" name="角丸四角形 22"/>
          <p:cNvSpPr/>
          <p:nvPr/>
        </p:nvSpPr>
        <p:spPr>
          <a:xfrm>
            <a:off x="4565691" y="6105363"/>
            <a:ext cx="1576975" cy="463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呼吸</a:t>
            </a:r>
            <a:endParaRPr kumimoji="1" lang="ja-JP" altLang="en-US" dirty="0"/>
          </a:p>
        </p:txBody>
      </p:sp>
    </p:spTree>
    <p:extLst>
      <p:ext uri="{BB962C8B-B14F-4D97-AF65-F5344CB8AC3E}">
        <p14:creationId xmlns:p14="http://schemas.microsoft.com/office/powerpoint/2010/main" val="49909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7705" y="246176"/>
            <a:ext cx="9648294" cy="1110065"/>
          </a:xfrm>
        </p:spPr>
        <p:txBody>
          <a:bodyPr>
            <a:noAutofit/>
          </a:bodyPr>
          <a:lstStyle/>
          <a:p>
            <a:pPr fontAlgn="t"/>
            <a:r>
              <a:rPr lang="ja-JP" altLang="ja-JP" sz="3000" dirty="0" smtClean="0"/>
              <a:t>ステップ</a:t>
            </a:r>
            <a:r>
              <a:rPr lang="ja-JP" altLang="en-US" sz="3000" dirty="0" smtClean="0"/>
              <a:t>２</a:t>
            </a:r>
            <a:r>
              <a:rPr lang="ja-JP" altLang="ja-JP" sz="3000" dirty="0"/>
              <a:t>　</a:t>
            </a:r>
            <a:br>
              <a:rPr lang="ja-JP" altLang="ja-JP" sz="3000" dirty="0"/>
            </a:br>
            <a:r>
              <a:rPr lang="ja-JP" altLang="en-US" sz="3200" dirty="0">
                <a:solidFill>
                  <a:srgbClr val="000000"/>
                </a:solidFill>
              </a:rPr>
              <a:t>家の庭や校庭の樹木が吸収する二酸化炭素の量を調べてみよう</a:t>
            </a:r>
          </a:p>
        </p:txBody>
      </p:sp>
      <p:sp>
        <p:nvSpPr>
          <p:cNvPr id="3" name="コンテンツ プレースホルダー 2"/>
          <p:cNvSpPr>
            <a:spLocks noGrp="1"/>
          </p:cNvSpPr>
          <p:nvPr>
            <p:ph idx="1"/>
          </p:nvPr>
        </p:nvSpPr>
        <p:spPr>
          <a:xfrm>
            <a:off x="257704" y="1508641"/>
            <a:ext cx="9394295" cy="726559"/>
          </a:xfrm>
        </p:spPr>
        <p:txBody>
          <a:bodyPr>
            <a:normAutofit fontScale="92500" lnSpcReduction="20000"/>
          </a:bodyPr>
          <a:lstStyle/>
          <a:p>
            <a:pPr marL="0" indent="0">
              <a:buNone/>
            </a:pPr>
            <a:r>
              <a:rPr lang="ja-JP" altLang="en-US" sz="2000" b="1" dirty="0"/>
              <a:t>１</a:t>
            </a:r>
            <a:r>
              <a:rPr lang="ja-JP" altLang="en-US" sz="2000" b="1" dirty="0" smtClean="0"/>
              <a:t>．家や学校の樹木について表４も参考にして「樹木の種類」と「樹木の大きさ」に分けて本数を求め、「樹木の種類ごとの吸収量」を表３にまとめ、樹木全体が吸収する量を求めましょう。</a:t>
            </a:r>
            <a:endParaRPr kumimoji="1" lang="en-US" altLang="ja-JP" sz="2000" b="1" dirty="0" smtClean="0"/>
          </a:p>
        </p:txBody>
      </p:sp>
      <p:graphicFrame>
        <p:nvGraphicFramePr>
          <p:cNvPr id="9" name="表 8"/>
          <p:cNvGraphicFramePr>
            <a:graphicFrameLocks noGrp="1"/>
          </p:cNvGraphicFramePr>
          <p:nvPr>
            <p:extLst>
              <p:ext uri="{D42A27DB-BD31-4B8C-83A1-F6EECF244321}">
                <p14:modId xmlns:p14="http://schemas.microsoft.com/office/powerpoint/2010/main" val="1521070281"/>
              </p:ext>
            </p:extLst>
          </p:nvPr>
        </p:nvGraphicFramePr>
        <p:xfrm>
          <a:off x="137316" y="2641600"/>
          <a:ext cx="9635070" cy="4216400"/>
        </p:xfrm>
        <a:graphic>
          <a:graphicData uri="http://schemas.openxmlformats.org/drawingml/2006/table">
            <a:tbl>
              <a:tblPr firstRow="1" bandRow="1">
                <a:tableStyleId>{5940675A-B579-460E-94D1-54222C63F5DA}</a:tableStyleId>
              </a:tblPr>
              <a:tblGrid>
                <a:gridCol w="963507"/>
                <a:gridCol w="963507"/>
                <a:gridCol w="963507"/>
                <a:gridCol w="963507"/>
                <a:gridCol w="963507"/>
                <a:gridCol w="963507"/>
                <a:gridCol w="963507"/>
                <a:gridCol w="963507"/>
                <a:gridCol w="963507"/>
                <a:gridCol w="963507"/>
              </a:tblGrid>
              <a:tr h="370840">
                <a:tc rowSpan="2">
                  <a:txBody>
                    <a:bodyPr/>
                    <a:lstStyle/>
                    <a:p>
                      <a:pPr algn="ctr"/>
                      <a:r>
                        <a:rPr kumimoji="1" lang="ja-JP" altLang="en-US" dirty="0" smtClean="0"/>
                        <a:t>樹木の大きさ</a:t>
                      </a:r>
                      <a:endParaRPr kumimoji="1" lang="ja-JP" altLang="en-US" dirty="0"/>
                    </a:p>
                  </a:txBody>
                  <a:tcPr/>
                </a:tc>
                <a:tc gridSpan="9">
                  <a:txBody>
                    <a:bodyPr/>
                    <a:lstStyle/>
                    <a:p>
                      <a:pPr algn="ctr"/>
                      <a:r>
                        <a:rPr kumimoji="1" lang="ja-JP" altLang="en-US" dirty="0" smtClean="0"/>
                        <a:t>調べた樹木が吸収する二酸化炭素の量の算出</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70840">
                <a:tc vMerge="1">
                  <a:txBody>
                    <a:bodyPr/>
                    <a:lstStyle/>
                    <a:p>
                      <a:pPr algn="ctr"/>
                      <a:endParaRPr kumimoji="1" lang="ja-JP" altLang="en-US" dirty="0"/>
                    </a:p>
                  </a:txBody>
                  <a:tcPr/>
                </a:tc>
                <a:tc gridSpan="6">
                  <a:txBody>
                    <a:bodyPr/>
                    <a:lstStyle/>
                    <a:p>
                      <a:pPr algn="ctr"/>
                      <a:r>
                        <a:rPr kumimoji="1" lang="ja-JP" altLang="en-US" dirty="0" smtClean="0"/>
                        <a:t>高木</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中低木</a:t>
                      </a:r>
                      <a:r>
                        <a:rPr kumimoji="1" lang="ja-JP" altLang="en-US" sz="1800" dirty="0" smtClean="0"/>
                        <a:t>（</a:t>
                      </a:r>
                      <a:r>
                        <a:rPr kumimoji="1" lang="en-US" altLang="ja-JP" sz="1800" dirty="0" smtClean="0"/>
                        <a:t>kg/</a:t>
                      </a:r>
                      <a:r>
                        <a:rPr kumimoji="1" lang="ja-JP" altLang="en-US" sz="1800" dirty="0" smtClean="0"/>
                        <a:t>年）</a:t>
                      </a:r>
                    </a:p>
                  </a:txBody>
                  <a:tcPr anchor="ctr"/>
                </a:tc>
                <a:tc rowSpan="2" hMerge="1">
                  <a:txBody>
                    <a:bodyPr/>
                    <a:lstStyle/>
                    <a:p>
                      <a:pPr algn="ctr"/>
                      <a:endParaRPr kumimoji="1" lang="ja-JP" altLang="en-US" dirty="0"/>
                    </a:p>
                  </a:txBody>
                  <a:tcPr/>
                </a:tc>
                <a:tc rowSpan="2" hMerge="1">
                  <a:txBody>
                    <a:bodyPr/>
                    <a:lstStyle/>
                    <a:p>
                      <a:pPr algn="ctr"/>
                      <a:endParaRPr kumimoji="1" lang="ja-JP" altLang="en-US" dirty="0"/>
                    </a:p>
                  </a:txBody>
                  <a:tcPr/>
                </a:tc>
              </a:tr>
              <a:tr h="370840">
                <a:tc rowSpan="2">
                  <a:txBody>
                    <a:bodyPr/>
                    <a:lstStyle/>
                    <a:p>
                      <a:pPr algn="ctr"/>
                      <a:r>
                        <a:rPr kumimoji="1" lang="ja-JP" altLang="en-US" dirty="0" smtClean="0"/>
                        <a:t>幹回りの長さ（</a:t>
                      </a:r>
                      <a:r>
                        <a:rPr kumimoji="1" lang="en-US" altLang="ja-JP" dirty="0" smtClean="0"/>
                        <a:t>cm</a:t>
                      </a:r>
                      <a:r>
                        <a:rPr kumimoji="1" lang="ja-JP" altLang="en-US" dirty="0" smtClean="0"/>
                        <a:t>）</a:t>
                      </a:r>
                      <a:endParaRPr kumimoji="1" lang="en-US" altLang="ja-JP" dirty="0" smtClean="0"/>
                    </a:p>
                    <a:p>
                      <a:pPr algn="ctr"/>
                      <a:r>
                        <a:rPr kumimoji="1" lang="en-US" altLang="ja-JP" sz="1200" dirty="0" smtClean="0"/>
                        <a:t>a</a:t>
                      </a:r>
                      <a:r>
                        <a:rPr kumimoji="1" lang="ja-JP" altLang="en-US" sz="1200" dirty="0" smtClean="0"/>
                        <a:t>以上</a:t>
                      </a:r>
                      <a:r>
                        <a:rPr kumimoji="1" lang="en-US" altLang="ja-JP" sz="1200" dirty="0" smtClean="0"/>
                        <a:t>b</a:t>
                      </a:r>
                      <a:r>
                        <a:rPr kumimoji="1" lang="ja-JP" altLang="en-US" sz="1200" dirty="0" smtClean="0"/>
                        <a:t>未満</a:t>
                      </a:r>
                      <a:endParaRPr kumimoji="1" lang="ja-JP" altLang="en-US" sz="1200" dirty="0"/>
                    </a:p>
                  </a:txBody>
                  <a:tcPr/>
                </a:tc>
                <a:tc gridSpan="3">
                  <a:txBody>
                    <a:bodyPr/>
                    <a:lstStyle/>
                    <a:p>
                      <a:pPr algn="ctr"/>
                      <a:r>
                        <a:rPr kumimoji="1" lang="ja-JP" altLang="en-US" sz="1400" dirty="0" smtClean="0"/>
                        <a:t>落葉広葉樹・マツ類（</a:t>
                      </a:r>
                      <a:r>
                        <a:rPr kumimoji="1" lang="en-US" altLang="ja-JP" sz="1400" dirty="0" smtClean="0"/>
                        <a:t>kg/</a:t>
                      </a:r>
                      <a:r>
                        <a:rPr kumimoji="1" lang="ja-JP" altLang="en-US" sz="1400" dirty="0" smtClean="0"/>
                        <a:t>年）</a:t>
                      </a:r>
                      <a:endParaRPr kumimoji="1" lang="ja-JP" altLang="en-US" sz="1400"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algn="ctr"/>
                      <a:r>
                        <a:rPr kumimoji="1" lang="ja-JP" altLang="en-US" sz="1400" dirty="0" smtClean="0"/>
                        <a:t>常緑広葉樹</a:t>
                      </a:r>
                      <a:r>
                        <a:rPr kumimoji="1" lang="ja-JP" altLang="en-US" sz="1400" dirty="0" err="1" smtClean="0"/>
                        <a:t>あたは</a:t>
                      </a:r>
                      <a:r>
                        <a:rPr kumimoji="1" lang="ja-JP" altLang="en-US" sz="1400" dirty="0" smtClean="0"/>
                        <a:t>マツ類以外の針葉樹（</a:t>
                      </a:r>
                      <a:r>
                        <a:rPr kumimoji="1" lang="en-US" altLang="ja-JP" sz="1400" dirty="0" smtClean="0"/>
                        <a:t>kg/</a:t>
                      </a:r>
                      <a:r>
                        <a:rPr kumimoji="1" lang="ja-JP" altLang="en-US" sz="1400" dirty="0" smtClean="0"/>
                        <a:t>年）</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vMerge="1">
                  <a:txBody>
                    <a:bodyPr/>
                    <a:lstStyle/>
                    <a:p>
                      <a:pPr algn="ctr"/>
                      <a:endParaRPr kumimoji="1" lang="ja-JP" altLang="en-US"/>
                    </a:p>
                  </a:txBody>
                  <a:tcPr/>
                </a:tc>
                <a:tc hMerge="1" vMerge="1">
                  <a:txBody>
                    <a:bodyPr/>
                    <a:lstStyle/>
                    <a:p>
                      <a:pPr algn="ctr"/>
                      <a:endParaRPr kumimoji="1" lang="ja-JP" altLang="en-US"/>
                    </a:p>
                  </a:txBody>
                  <a:tcPr/>
                </a:tc>
                <a:tc hMerge="1" vMerge="1">
                  <a:txBody>
                    <a:bodyPr/>
                    <a:lstStyle/>
                    <a:p>
                      <a:pPr algn="ctr"/>
                      <a:endParaRPr kumimoji="1" lang="ja-JP" altLang="en-US" dirty="0"/>
                    </a:p>
                  </a:txBody>
                  <a:tcPr/>
                </a:tc>
              </a:tr>
              <a:tr h="370840">
                <a:tc vMerge="1">
                  <a:txBody>
                    <a:bodyPr/>
                    <a:lstStyle/>
                    <a:p>
                      <a:pPr algn="ctr"/>
                      <a:endParaRPr kumimoji="1" lang="ja-JP" altLang="en-US"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r>
              <a:tr h="370840">
                <a:tc>
                  <a:txBody>
                    <a:bodyPr/>
                    <a:lstStyle/>
                    <a:p>
                      <a:pPr algn="ctr"/>
                      <a:r>
                        <a:rPr kumimoji="1" lang="ja-JP" altLang="en-US" dirty="0" smtClean="0"/>
                        <a:t>８未満</a:t>
                      </a:r>
                      <a:endParaRPr kumimoji="1" lang="ja-JP" altLang="en-US" dirty="0"/>
                    </a:p>
                  </a:txBody>
                  <a:tcPr/>
                </a:tc>
                <a:tc gridSpan="3">
                  <a:txBody>
                    <a:bodyPr/>
                    <a:lstStyle/>
                    <a:p>
                      <a:pPr algn="ctr"/>
                      <a:r>
                        <a:rPr kumimoji="1" lang="en-US" altLang="ja-JP" dirty="0" smtClean="0"/>
                        <a:t>×</a:t>
                      </a:r>
                      <a:r>
                        <a:rPr kumimoji="1" lang="ja-JP" altLang="en-US" dirty="0" smtClean="0"/>
                        <a:t>　　１３　　＝</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８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１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en-US" altLang="ja-JP" dirty="0" smtClean="0"/>
                        <a:t>8</a:t>
                      </a:r>
                      <a:r>
                        <a:rPr kumimoji="1" lang="ja-JP" altLang="en-US" dirty="0" smtClean="0"/>
                        <a:t>～</a:t>
                      </a:r>
                      <a:r>
                        <a:rPr kumimoji="1" lang="en-US" altLang="ja-JP" dirty="0" smtClean="0"/>
                        <a:t>11</a:t>
                      </a: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２４　　＝</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１６　　＝</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４　　＝</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en-US" altLang="ja-JP" dirty="0" smtClean="0"/>
                        <a:t>11</a:t>
                      </a:r>
                      <a:r>
                        <a:rPr kumimoji="1" lang="ja-JP" altLang="en-US" dirty="0" smtClean="0"/>
                        <a:t>～</a:t>
                      </a:r>
                      <a:r>
                        <a:rPr kumimoji="1" lang="en-US" altLang="ja-JP" dirty="0" smtClean="0"/>
                        <a:t>14</a:t>
                      </a: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３９　　＝</a:t>
                      </a:r>
                      <a:endParaRPr kumimoji="1" lang="ja-JP" altLang="en-US"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２６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８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en-US" altLang="ja-JP" dirty="0" smtClean="0"/>
                        <a:t>14</a:t>
                      </a:r>
                      <a:r>
                        <a:rPr kumimoji="1" lang="ja-JP" altLang="en-US" dirty="0" smtClean="0"/>
                        <a:t>～</a:t>
                      </a:r>
                      <a:r>
                        <a:rPr kumimoji="1" lang="en-US" altLang="ja-JP" dirty="0" smtClean="0"/>
                        <a:t>24</a:t>
                      </a: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５２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３９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１０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en-US" altLang="ja-JP" dirty="0" smtClean="0"/>
                        <a:t>24</a:t>
                      </a:r>
                      <a:r>
                        <a:rPr kumimoji="1" lang="ja-JP" altLang="en-US" dirty="0" smtClean="0"/>
                        <a:t>～</a:t>
                      </a:r>
                      <a:r>
                        <a:rPr kumimoji="1" lang="en-US" altLang="ja-JP" dirty="0" smtClean="0"/>
                        <a:t>39</a:t>
                      </a: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ja-JP" altLang="en-US" dirty="0" smtClean="0"/>
                        <a:t>１９０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ja-JP" altLang="en-US" dirty="0" smtClean="0"/>
                        <a:t>１３０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ja-JP" altLang="en-US" dirty="0" smtClean="0"/>
                        <a:t>３９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r>
              <a:tr h="370840">
                <a:tc>
                  <a:txBody>
                    <a:bodyPr/>
                    <a:lstStyle/>
                    <a:p>
                      <a:pPr algn="ctr"/>
                      <a:r>
                        <a:rPr kumimoji="1" lang="en-US" altLang="ja-JP" dirty="0" smtClean="0"/>
                        <a:t>39</a:t>
                      </a:r>
                      <a:r>
                        <a:rPr kumimoji="1" lang="ja-JP" altLang="en-US" dirty="0" smtClean="0"/>
                        <a:t>～</a:t>
                      </a:r>
                      <a:r>
                        <a:rPr kumimoji="1" lang="en-US" altLang="ja-JP" dirty="0" smtClean="0"/>
                        <a:t>55</a:t>
                      </a: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ja-JP" altLang="en-US" dirty="0" smtClean="0"/>
                        <a:t>３９０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２４０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１００　　＝</a:t>
                      </a:r>
                    </a:p>
                  </a:txBody>
                  <a:tcPr/>
                </a:tc>
                <a:tc hMerge="1">
                  <a:txBody>
                    <a:bodyPr/>
                    <a:lstStyle/>
                    <a:p>
                      <a:pPr algn="ctr"/>
                      <a:endParaRPr kumimoji="1" lang="ja-JP" altLang="en-US" dirty="0"/>
                    </a:p>
                  </a:txBody>
                  <a:tcPr/>
                </a:tc>
                <a:tc hMerge="1">
                  <a:txBody>
                    <a:bodyPr/>
                    <a:lstStyle/>
                    <a:p>
                      <a:pPr algn="ctr"/>
                      <a:endParaRPr kumimoji="1" lang="ja-JP" altLang="en-US" dirty="0"/>
                    </a:p>
                  </a:txBody>
                  <a:tcPr/>
                </a:tc>
              </a:tr>
            </a:tbl>
          </a:graphicData>
        </a:graphic>
      </p:graphicFrame>
      <p:sp>
        <p:nvSpPr>
          <p:cNvPr id="5" name="テキスト ボックス 4"/>
          <p:cNvSpPr txBox="1"/>
          <p:nvPr/>
        </p:nvSpPr>
        <p:spPr>
          <a:xfrm>
            <a:off x="137316" y="2299900"/>
            <a:ext cx="4406763" cy="338554"/>
          </a:xfrm>
          <a:prstGeom prst="rect">
            <a:avLst/>
          </a:prstGeom>
          <a:noFill/>
        </p:spPr>
        <p:txBody>
          <a:bodyPr wrap="square" rtlCol="0">
            <a:spAutoFit/>
          </a:bodyPr>
          <a:lstStyle/>
          <a:p>
            <a:r>
              <a:rPr kumimoji="1" lang="ja-JP" altLang="en-US" sz="1600" dirty="0" smtClean="0"/>
              <a:t>表</a:t>
            </a:r>
            <a:r>
              <a:rPr lang="ja-JP" altLang="en-US" sz="1600" dirty="0"/>
              <a:t>３</a:t>
            </a:r>
            <a:r>
              <a:rPr kumimoji="1" lang="ja-JP" altLang="en-US" sz="1600" dirty="0" smtClean="0"/>
              <a:t>　</a:t>
            </a:r>
            <a:r>
              <a:rPr lang="ja-JP" altLang="en-US" sz="1600" dirty="0" smtClean="0"/>
              <a:t>調査結果集計表</a:t>
            </a:r>
            <a:endParaRPr lang="en-US" altLang="ja-JP" sz="1600" dirty="0"/>
          </a:p>
        </p:txBody>
      </p:sp>
    </p:spTree>
    <p:extLst>
      <p:ext uri="{BB962C8B-B14F-4D97-AF65-F5344CB8AC3E}">
        <p14:creationId xmlns:p14="http://schemas.microsoft.com/office/powerpoint/2010/main" val="7579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80057037"/>
              </p:ext>
            </p:extLst>
          </p:nvPr>
        </p:nvGraphicFramePr>
        <p:xfrm>
          <a:off x="132520" y="325438"/>
          <a:ext cx="9773480" cy="5291520"/>
        </p:xfrm>
        <a:graphic>
          <a:graphicData uri="http://schemas.openxmlformats.org/drawingml/2006/table">
            <a:tbl>
              <a:tblPr firstRow="1" bandRow="1">
                <a:tableStyleId>{5940675A-B579-460E-94D1-54222C63F5DA}</a:tableStyleId>
              </a:tblPr>
              <a:tblGrid>
                <a:gridCol w="977348"/>
                <a:gridCol w="977348"/>
                <a:gridCol w="977348"/>
                <a:gridCol w="977348"/>
                <a:gridCol w="977348"/>
                <a:gridCol w="977348"/>
                <a:gridCol w="977348"/>
                <a:gridCol w="977348"/>
                <a:gridCol w="977348"/>
                <a:gridCol w="977348"/>
              </a:tblGrid>
              <a:tr h="340395">
                <a:tc rowSpan="2">
                  <a:txBody>
                    <a:bodyPr/>
                    <a:lstStyle/>
                    <a:p>
                      <a:pPr algn="ctr"/>
                      <a:r>
                        <a:rPr kumimoji="1" lang="ja-JP" altLang="en-US" dirty="0" smtClean="0"/>
                        <a:t>樹木の大きさ</a:t>
                      </a:r>
                      <a:endParaRPr kumimoji="1" lang="ja-JP" altLang="en-US" dirty="0"/>
                    </a:p>
                  </a:txBody>
                  <a:tcPr/>
                </a:tc>
                <a:tc gridSpan="9">
                  <a:txBody>
                    <a:bodyPr/>
                    <a:lstStyle/>
                    <a:p>
                      <a:pPr algn="ctr"/>
                      <a:r>
                        <a:rPr kumimoji="1" lang="ja-JP" altLang="en-US" dirty="0" smtClean="0"/>
                        <a:t>調べた樹木が吸収する二酸化炭素の量の算出</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340395">
                <a:tc vMerge="1">
                  <a:txBody>
                    <a:bodyPr/>
                    <a:lstStyle/>
                    <a:p>
                      <a:pPr algn="ctr"/>
                      <a:endParaRPr kumimoji="1" lang="ja-JP" altLang="en-US" dirty="0"/>
                    </a:p>
                  </a:txBody>
                  <a:tcPr/>
                </a:tc>
                <a:tc gridSpan="6">
                  <a:txBody>
                    <a:bodyPr/>
                    <a:lstStyle/>
                    <a:p>
                      <a:pPr algn="ctr"/>
                      <a:r>
                        <a:rPr kumimoji="1" lang="ja-JP" altLang="en-US" dirty="0" smtClean="0"/>
                        <a:t>高木</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rowSpan="2"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中低木</a:t>
                      </a:r>
                      <a:r>
                        <a:rPr kumimoji="1" lang="ja-JP" altLang="en-US" sz="1800" dirty="0" smtClean="0"/>
                        <a:t>（</a:t>
                      </a:r>
                      <a:r>
                        <a:rPr kumimoji="1" lang="en-US" altLang="ja-JP" sz="1800" dirty="0" smtClean="0"/>
                        <a:t>kg/</a:t>
                      </a:r>
                      <a:r>
                        <a:rPr kumimoji="1" lang="ja-JP" altLang="en-US" sz="1800" dirty="0" smtClean="0"/>
                        <a:t>年）</a:t>
                      </a:r>
                    </a:p>
                  </a:txBody>
                  <a:tcPr anchor="ctr"/>
                </a:tc>
                <a:tc rowSpan="2" hMerge="1">
                  <a:txBody>
                    <a:bodyPr/>
                    <a:lstStyle/>
                    <a:p>
                      <a:pPr algn="ctr"/>
                      <a:endParaRPr kumimoji="1" lang="ja-JP" altLang="en-US" dirty="0"/>
                    </a:p>
                  </a:txBody>
                  <a:tcPr/>
                </a:tc>
                <a:tc rowSpan="2" hMerge="1">
                  <a:txBody>
                    <a:bodyPr/>
                    <a:lstStyle/>
                    <a:p>
                      <a:pPr algn="ctr"/>
                      <a:endParaRPr kumimoji="1" lang="ja-JP" altLang="en-US" dirty="0"/>
                    </a:p>
                  </a:txBody>
                  <a:tcPr/>
                </a:tc>
              </a:tr>
              <a:tr h="482226">
                <a:tc rowSpan="2">
                  <a:txBody>
                    <a:bodyPr/>
                    <a:lstStyle/>
                    <a:p>
                      <a:pPr algn="ctr"/>
                      <a:r>
                        <a:rPr kumimoji="1" lang="ja-JP" altLang="en-US" dirty="0" smtClean="0"/>
                        <a:t>幹回りの長さ（</a:t>
                      </a:r>
                      <a:r>
                        <a:rPr kumimoji="1" lang="en-US" altLang="ja-JP" dirty="0" smtClean="0"/>
                        <a:t>cm</a:t>
                      </a:r>
                      <a:r>
                        <a:rPr kumimoji="1" lang="ja-JP" altLang="en-US" dirty="0" smtClean="0"/>
                        <a:t>）</a:t>
                      </a:r>
                      <a:endParaRPr kumimoji="1" lang="en-US" altLang="ja-JP" dirty="0" smtClean="0"/>
                    </a:p>
                    <a:p>
                      <a:pPr algn="ctr"/>
                      <a:r>
                        <a:rPr kumimoji="1" lang="en-US" altLang="ja-JP" sz="1200" dirty="0" smtClean="0"/>
                        <a:t>a</a:t>
                      </a:r>
                      <a:r>
                        <a:rPr kumimoji="1" lang="ja-JP" altLang="en-US" sz="1200" dirty="0" smtClean="0"/>
                        <a:t>以上</a:t>
                      </a:r>
                      <a:r>
                        <a:rPr kumimoji="1" lang="en-US" altLang="ja-JP" sz="1200" dirty="0" smtClean="0"/>
                        <a:t>b</a:t>
                      </a:r>
                      <a:r>
                        <a:rPr kumimoji="1" lang="ja-JP" altLang="en-US" sz="1200" dirty="0" smtClean="0"/>
                        <a:t>未満</a:t>
                      </a:r>
                      <a:endParaRPr kumimoji="1" lang="ja-JP" altLang="en-US" sz="1200" dirty="0"/>
                    </a:p>
                  </a:txBody>
                  <a:tcPr/>
                </a:tc>
                <a:tc gridSpan="3">
                  <a:txBody>
                    <a:bodyPr/>
                    <a:lstStyle/>
                    <a:p>
                      <a:pPr algn="ctr"/>
                      <a:r>
                        <a:rPr kumimoji="1" lang="ja-JP" altLang="en-US" sz="1400" dirty="0" smtClean="0"/>
                        <a:t>落葉広葉樹・マツ類（</a:t>
                      </a:r>
                      <a:r>
                        <a:rPr kumimoji="1" lang="en-US" altLang="ja-JP" sz="1400" dirty="0" smtClean="0"/>
                        <a:t>kg/</a:t>
                      </a:r>
                      <a:r>
                        <a:rPr kumimoji="1" lang="ja-JP" altLang="en-US" sz="1400" dirty="0" smtClean="0"/>
                        <a:t>年）</a:t>
                      </a:r>
                      <a:endParaRPr kumimoji="1" lang="ja-JP" altLang="en-US" sz="1400" dirty="0"/>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algn="ctr"/>
                      <a:r>
                        <a:rPr kumimoji="1" lang="ja-JP" altLang="en-US" sz="1400" dirty="0" smtClean="0"/>
                        <a:t>常緑広葉樹またはマツ類以外の針葉樹（</a:t>
                      </a:r>
                      <a:r>
                        <a:rPr kumimoji="1" lang="en-US" altLang="ja-JP" sz="1400" dirty="0" smtClean="0"/>
                        <a:t>kg/</a:t>
                      </a:r>
                      <a:r>
                        <a:rPr kumimoji="1" lang="ja-JP" altLang="en-US" sz="1400" dirty="0" smtClean="0"/>
                        <a:t>年）</a:t>
                      </a:r>
                    </a:p>
                  </a:txBody>
                  <a:tcPr/>
                </a:tc>
                <a:tc hMerge="1">
                  <a:txBody>
                    <a:bodyPr/>
                    <a:lstStyle/>
                    <a:p>
                      <a:pPr algn="ctr"/>
                      <a:endParaRPr kumimoji="1" lang="ja-JP" altLang="en-US" dirty="0"/>
                    </a:p>
                  </a:txBody>
                  <a:tcPr/>
                </a:tc>
                <a:tc hMerge="1">
                  <a:txBody>
                    <a:bodyPr/>
                    <a:lstStyle/>
                    <a:p>
                      <a:pPr algn="ctr"/>
                      <a:endParaRPr kumimoji="1" lang="ja-JP" altLang="en-US" dirty="0"/>
                    </a:p>
                  </a:txBody>
                  <a:tcPr/>
                </a:tc>
                <a:tc gridSpan="3" vMerge="1">
                  <a:txBody>
                    <a:bodyPr/>
                    <a:lstStyle/>
                    <a:p>
                      <a:pPr algn="ctr"/>
                      <a:endParaRPr kumimoji="1" lang="ja-JP" altLang="en-US"/>
                    </a:p>
                  </a:txBody>
                  <a:tcPr/>
                </a:tc>
                <a:tc hMerge="1" vMerge="1">
                  <a:txBody>
                    <a:bodyPr/>
                    <a:lstStyle/>
                    <a:p>
                      <a:pPr algn="ctr"/>
                      <a:endParaRPr kumimoji="1" lang="ja-JP" altLang="en-US"/>
                    </a:p>
                  </a:txBody>
                  <a:tcPr/>
                </a:tc>
                <a:tc hMerge="1" vMerge="1">
                  <a:txBody>
                    <a:bodyPr/>
                    <a:lstStyle/>
                    <a:p>
                      <a:pPr algn="ctr"/>
                      <a:endParaRPr kumimoji="1" lang="ja-JP" altLang="en-US" dirty="0"/>
                    </a:p>
                  </a:txBody>
                  <a:tcPr/>
                </a:tc>
              </a:tr>
              <a:tr h="680790">
                <a:tc vMerge="1">
                  <a:txBody>
                    <a:bodyPr/>
                    <a:lstStyle/>
                    <a:p>
                      <a:pPr algn="ctr"/>
                      <a:endParaRPr kumimoji="1" lang="ja-JP" altLang="en-US"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c>
                  <a:txBody>
                    <a:bodyPr/>
                    <a:lstStyle/>
                    <a:p>
                      <a:pPr algn="ctr"/>
                      <a:r>
                        <a:rPr kumimoji="1" lang="ja-JP" altLang="en-US" dirty="0" smtClean="0"/>
                        <a:t>本数</a:t>
                      </a:r>
                      <a:endParaRPr kumimoji="1" lang="ja-JP" altLang="en-US" dirty="0"/>
                    </a:p>
                  </a:txBody>
                  <a:tcPr/>
                </a:tc>
                <a:tc>
                  <a:txBody>
                    <a:bodyPr/>
                    <a:lstStyle/>
                    <a:p>
                      <a:pPr algn="ctr"/>
                      <a:r>
                        <a:rPr kumimoji="1" lang="en-US" altLang="ja-JP" sz="1400" dirty="0" smtClean="0"/>
                        <a:t>1</a:t>
                      </a:r>
                      <a:r>
                        <a:rPr kumimoji="1" lang="ja-JP" altLang="en-US" sz="1400" dirty="0" smtClean="0"/>
                        <a:t>本の年間吸収量（ｋｇ）</a:t>
                      </a:r>
                      <a:endParaRPr kumimoji="1" lang="ja-JP" altLang="en-US" sz="1400" dirty="0"/>
                    </a:p>
                  </a:txBody>
                  <a:tcPr/>
                </a:tc>
                <a:tc>
                  <a:txBody>
                    <a:bodyPr/>
                    <a:lstStyle/>
                    <a:p>
                      <a:pPr algn="ctr"/>
                      <a:r>
                        <a:rPr kumimoji="1" lang="ja-JP" altLang="en-US" sz="1400" dirty="0" smtClean="0"/>
                        <a:t>年間吸収量の合計（</a:t>
                      </a:r>
                      <a:r>
                        <a:rPr kumimoji="1" lang="en-US" altLang="ja-JP" sz="1400" dirty="0" smtClean="0"/>
                        <a:t>kg</a:t>
                      </a:r>
                      <a:r>
                        <a:rPr kumimoji="1" lang="ja-JP" altLang="en-US" sz="1400" dirty="0" smtClean="0"/>
                        <a:t>）</a:t>
                      </a:r>
                      <a:endParaRPr kumimoji="1" lang="ja-JP" altLang="en-US" sz="1400" dirty="0"/>
                    </a:p>
                  </a:txBody>
                  <a:tcPr/>
                </a:tc>
              </a:tr>
              <a:tr h="504000">
                <a:tc>
                  <a:txBody>
                    <a:bodyPr/>
                    <a:lstStyle/>
                    <a:p>
                      <a:pPr algn="ctr"/>
                      <a:r>
                        <a:rPr kumimoji="1" lang="en-US" altLang="ja-JP" dirty="0" smtClean="0"/>
                        <a:t>55</a:t>
                      </a:r>
                      <a:r>
                        <a:rPr kumimoji="1" lang="ja-JP" altLang="en-US" dirty="0" smtClean="0"/>
                        <a:t>～</a:t>
                      </a:r>
                      <a:r>
                        <a:rPr kumimoji="1" lang="en-US" altLang="ja-JP" dirty="0" smtClean="0"/>
                        <a:t>71</a:t>
                      </a: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５２０</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３９０</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r h="504000">
                <a:tc>
                  <a:txBody>
                    <a:bodyPr/>
                    <a:lstStyle/>
                    <a:p>
                      <a:pPr algn="ctr"/>
                      <a:r>
                        <a:rPr kumimoji="1" lang="en-US" altLang="ja-JP" dirty="0" smtClean="0"/>
                        <a:t>71</a:t>
                      </a:r>
                      <a:r>
                        <a:rPr kumimoji="1" lang="ja-JP" altLang="en-US" dirty="0" smtClean="0"/>
                        <a:t>～</a:t>
                      </a:r>
                      <a:r>
                        <a:rPr kumimoji="1" lang="en-US" altLang="ja-JP" dirty="0" smtClean="0"/>
                        <a:t>86</a:t>
                      </a:r>
                      <a:endParaRPr kumimoji="1" lang="ja-JP" altLang="en-US"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８２０</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５２０</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r h="504000">
                <a:tc>
                  <a:txBody>
                    <a:bodyPr/>
                    <a:lstStyle/>
                    <a:p>
                      <a:pPr algn="ctr"/>
                      <a:r>
                        <a:rPr kumimoji="1" lang="en-US" altLang="ja-JP" sz="1600" dirty="0" smtClean="0"/>
                        <a:t>86</a:t>
                      </a:r>
                      <a:r>
                        <a:rPr kumimoji="1" lang="ja-JP" altLang="en-US" sz="1600" dirty="0" smtClean="0"/>
                        <a:t>～</a:t>
                      </a:r>
                      <a:r>
                        <a:rPr kumimoji="1" lang="en-US" altLang="ja-JP" sz="1600" dirty="0" smtClean="0"/>
                        <a:t>110</a:t>
                      </a:r>
                      <a:endParaRPr kumimoji="1" lang="ja-JP" altLang="en-US" sz="1600" dirty="0"/>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en-US" altLang="ja-JP" baseline="0" dirty="0" smtClean="0"/>
                        <a:t>1,000</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８２０</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r h="579120">
                <a:tc>
                  <a:txBody>
                    <a:bodyPr/>
                    <a:lstStyle/>
                    <a:p>
                      <a:pPr algn="ctr"/>
                      <a:r>
                        <a:rPr kumimoji="1" lang="en-US" altLang="ja-JP" sz="1600" dirty="0" smtClean="0"/>
                        <a:t>110</a:t>
                      </a:r>
                      <a:r>
                        <a:rPr kumimoji="1" lang="ja-JP" altLang="en-US" sz="1600" dirty="0" smtClean="0"/>
                        <a:t>～</a:t>
                      </a:r>
                      <a:r>
                        <a:rPr kumimoji="1" lang="en-US" altLang="ja-JP" sz="1600" dirty="0" smtClean="0"/>
                        <a:t>141</a:t>
                      </a:r>
                      <a:endParaRPr kumimoji="1" lang="ja-JP" altLang="en-US" sz="160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en-US" altLang="ja-JP" baseline="0" dirty="0" smtClean="0"/>
                        <a:t>1,900</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en-US" altLang="ja-JP" baseline="0" dirty="0" smtClean="0"/>
                        <a:t>1,300</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r h="579120">
                <a:tc>
                  <a:txBody>
                    <a:bodyPr/>
                    <a:lstStyle/>
                    <a:p>
                      <a:pPr algn="ctr"/>
                      <a:r>
                        <a:rPr kumimoji="1" lang="en-US" altLang="ja-JP" sz="1600" dirty="0" smtClean="0"/>
                        <a:t>141</a:t>
                      </a:r>
                    </a:p>
                    <a:p>
                      <a:pPr algn="ctr"/>
                      <a:r>
                        <a:rPr kumimoji="1" lang="ja-JP" altLang="en-US" sz="1600" dirty="0" smtClean="0"/>
                        <a:t>以上</a:t>
                      </a:r>
                      <a:endParaRPr kumimoji="1" lang="ja-JP" altLang="en-US" sz="160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en-US" altLang="ja-JP" baseline="0" dirty="0" smtClean="0"/>
                        <a:t>2,600</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　</a:t>
                      </a:r>
                      <a:r>
                        <a:rPr kumimoji="1" lang="ja-JP" altLang="en-US" baseline="0" dirty="0" smtClean="0"/>
                        <a:t> </a:t>
                      </a:r>
                      <a:r>
                        <a:rPr kumimoji="1" lang="en-US" altLang="ja-JP" baseline="0" dirty="0" smtClean="0"/>
                        <a:t>1,900</a:t>
                      </a:r>
                      <a:r>
                        <a:rPr kumimoji="1" lang="ja-JP" altLang="en-US" dirty="0" smtClean="0"/>
                        <a:t>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r h="612000">
                <a:tc>
                  <a:txBody>
                    <a:bodyPr/>
                    <a:lstStyle/>
                    <a:p>
                      <a:pPr algn="ctr"/>
                      <a:r>
                        <a:rPr kumimoji="1" lang="ja-JP" altLang="en-US" sz="1400" dirty="0" smtClean="0"/>
                        <a:t>種類ごとの吸収量</a:t>
                      </a:r>
                      <a:endParaRPr kumimoji="1" lang="en-US" altLang="ja-JP" sz="1400" dirty="0" smtClean="0"/>
                    </a:p>
                  </a:txBody>
                  <a:tcPr/>
                </a:tc>
                <a:tc gridSpan="3">
                  <a:txBody>
                    <a:bodyPr/>
                    <a:lstStyle/>
                    <a:p>
                      <a:r>
                        <a:rPr lang="ja-JP" altLang="en-US" sz="1800" dirty="0" smtClean="0"/>
                        <a:t>（ア）</a:t>
                      </a:r>
                      <a:endParaRPr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計　　　　　　　　　　</a:t>
                      </a:r>
                      <a:r>
                        <a:rPr kumimoji="1" lang="en-US" altLang="ja-JP" dirty="0" smtClean="0"/>
                        <a:t>kg/</a:t>
                      </a:r>
                      <a:r>
                        <a:rPr kumimoji="1" lang="ja-JP" altLang="en-US" dirty="0" smtClean="0"/>
                        <a:t>年　　　　　　　　　　</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r>
                        <a:rPr lang="ja-JP" altLang="en-US" sz="1800" dirty="0" smtClean="0"/>
                        <a:t>（イ）</a:t>
                      </a:r>
                      <a:endParaRPr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計　　　　　　　　　　</a:t>
                      </a:r>
                      <a:r>
                        <a:rPr kumimoji="1" lang="en-US" altLang="ja-JP" dirty="0" smtClean="0"/>
                        <a:t>kg/</a:t>
                      </a:r>
                      <a:r>
                        <a:rPr kumimoji="1" lang="ja-JP" altLang="en-US" dirty="0" smtClean="0"/>
                        <a:t>年</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c gridSpan="3">
                  <a:txBody>
                    <a:bodyPr/>
                    <a:lstStyle/>
                    <a:p>
                      <a:r>
                        <a:rPr lang="ja-JP" altLang="en-US" sz="1800" dirty="0" smtClean="0"/>
                        <a:t>（ウ）</a:t>
                      </a:r>
                      <a:endParaRPr lang="en-US" altLang="ja-JP"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計　　　　　　　　　　</a:t>
                      </a:r>
                      <a:r>
                        <a:rPr kumimoji="1" lang="en-US" altLang="ja-JP" dirty="0" smtClean="0"/>
                        <a:t>kg/</a:t>
                      </a:r>
                      <a:r>
                        <a:rPr kumimoji="1" lang="ja-JP" altLang="en-US" dirty="0" smtClean="0"/>
                        <a:t>年</a:t>
                      </a:r>
                    </a:p>
                  </a:txBody>
                  <a:tcPr anchor="ctr"/>
                </a:tc>
                <a:tc hMerge="1">
                  <a:txBody>
                    <a:bodyPr/>
                    <a:lstStyle/>
                    <a:p>
                      <a:pPr algn="ctr"/>
                      <a:endParaRPr kumimoji="1" lang="ja-JP" altLang="en-US" dirty="0"/>
                    </a:p>
                  </a:txBody>
                  <a:tcPr/>
                </a:tc>
                <a:tc hMerge="1">
                  <a:txBody>
                    <a:bodyPr/>
                    <a:lstStyle/>
                    <a:p>
                      <a:pPr algn="ctr"/>
                      <a:endParaRPr kumimoji="1" lang="ja-JP" altLang="en-US" dirty="0"/>
                    </a:p>
                  </a:txBody>
                  <a:tcPr/>
                </a:tc>
              </a:tr>
            </a:tbl>
          </a:graphicData>
        </a:graphic>
      </p:graphicFrame>
      <p:sp>
        <p:nvSpPr>
          <p:cNvPr id="8" name="正方形/長方形 7"/>
          <p:cNvSpPr/>
          <p:nvPr/>
        </p:nvSpPr>
        <p:spPr>
          <a:xfrm>
            <a:off x="218428" y="5876232"/>
            <a:ext cx="1776614" cy="7782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（ア）</a:t>
            </a:r>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0" name="正方形/長方形 9"/>
          <p:cNvSpPr/>
          <p:nvPr/>
        </p:nvSpPr>
        <p:spPr>
          <a:xfrm>
            <a:off x="2526080" y="5876232"/>
            <a:ext cx="1776614" cy="7782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（イ）</a:t>
            </a:r>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1" name="正方形/長方形 10"/>
          <p:cNvSpPr/>
          <p:nvPr/>
        </p:nvSpPr>
        <p:spPr>
          <a:xfrm>
            <a:off x="4833732" y="5876232"/>
            <a:ext cx="1776614" cy="7782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（ウ）</a:t>
            </a:r>
            <a:endParaRPr lang="en-US" altLang="ja-JP" sz="1400" dirty="0" smtClean="0"/>
          </a:p>
          <a:p>
            <a:endParaRPr lang="en-US" altLang="ja-JP" sz="1400" dirty="0" smtClean="0"/>
          </a:p>
          <a:p>
            <a:pPr algn="r"/>
            <a:r>
              <a:rPr lang="en-US" altLang="ja-JP" dirty="0" smtClean="0"/>
              <a:t>kg/</a:t>
            </a:r>
            <a:r>
              <a:rPr lang="ja-JP" altLang="en-US" dirty="0" smtClean="0"/>
              <a:t>年　　　　　　　　　　</a:t>
            </a:r>
            <a:endParaRPr kumimoji="1" lang="ja-JP" altLang="en-US" dirty="0"/>
          </a:p>
        </p:txBody>
      </p:sp>
      <p:sp>
        <p:nvSpPr>
          <p:cNvPr id="12" name="正方形/長方形 11"/>
          <p:cNvSpPr/>
          <p:nvPr/>
        </p:nvSpPr>
        <p:spPr>
          <a:xfrm>
            <a:off x="7247697" y="5723467"/>
            <a:ext cx="2539035"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smtClean="0"/>
              <a:t>⑥調べた樹木全体が</a:t>
            </a:r>
            <a:r>
              <a:rPr lang="en-US" altLang="ja-JP" sz="1400" dirty="0" smtClean="0"/>
              <a:t>1</a:t>
            </a:r>
            <a:r>
              <a:rPr lang="ja-JP" altLang="en-US" sz="1400" dirty="0" smtClean="0"/>
              <a:t>年間に吸収する二酸化炭素の量</a:t>
            </a:r>
            <a:endParaRPr lang="en-US" altLang="ja-JP" sz="1400" dirty="0" smtClean="0"/>
          </a:p>
          <a:p>
            <a:pPr algn="r"/>
            <a:endParaRPr lang="en-US" altLang="ja-JP" dirty="0" smtClean="0"/>
          </a:p>
          <a:p>
            <a:pPr algn="r"/>
            <a:r>
              <a:rPr lang="en-US" altLang="ja-JP" dirty="0" smtClean="0"/>
              <a:t>kg/</a:t>
            </a:r>
            <a:r>
              <a:rPr lang="ja-JP" altLang="en-US" dirty="0" smtClean="0"/>
              <a:t>年　　　　　　　　　　</a:t>
            </a:r>
            <a:endParaRPr kumimoji="1" lang="ja-JP" altLang="en-US" dirty="0"/>
          </a:p>
        </p:txBody>
      </p:sp>
      <p:sp>
        <p:nvSpPr>
          <p:cNvPr id="13" name="テキスト ボックス 12"/>
          <p:cNvSpPr txBox="1"/>
          <p:nvPr/>
        </p:nvSpPr>
        <p:spPr>
          <a:xfrm>
            <a:off x="2037897" y="6034500"/>
            <a:ext cx="445327" cy="461665"/>
          </a:xfrm>
          <a:prstGeom prst="rect">
            <a:avLst/>
          </a:prstGeom>
          <a:noFill/>
        </p:spPr>
        <p:txBody>
          <a:bodyPr wrap="square" rtlCol="0">
            <a:spAutoFit/>
          </a:bodyPr>
          <a:lstStyle/>
          <a:p>
            <a:r>
              <a:rPr lang="ja-JP" altLang="en-US" sz="2400" dirty="0"/>
              <a:t>＋</a:t>
            </a:r>
            <a:endParaRPr kumimoji="1" lang="ja-JP" altLang="en-US" sz="2400" dirty="0"/>
          </a:p>
        </p:txBody>
      </p:sp>
      <p:sp>
        <p:nvSpPr>
          <p:cNvPr id="14" name="テキスト ボックス 13"/>
          <p:cNvSpPr txBox="1"/>
          <p:nvPr/>
        </p:nvSpPr>
        <p:spPr>
          <a:xfrm>
            <a:off x="4302694" y="6034500"/>
            <a:ext cx="445327" cy="461665"/>
          </a:xfrm>
          <a:prstGeom prst="rect">
            <a:avLst/>
          </a:prstGeom>
          <a:noFill/>
        </p:spPr>
        <p:txBody>
          <a:bodyPr wrap="square" rtlCol="0">
            <a:spAutoFit/>
          </a:bodyPr>
          <a:lstStyle/>
          <a:p>
            <a:r>
              <a:rPr lang="ja-JP" altLang="en-US" sz="2400" dirty="0"/>
              <a:t>＋</a:t>
            </a:r>
            <a:endParaRPr kumimoji="1" lang="ja-JP" altLang="en-US" sz="2400" dirty="0"/>
          </a:p>
        </p:txBody>
      </p:sp>
      <p:sp>
        <p:nvSpPr>
          <p:cNvPr id="15" name="テキスト ボックス 14"/>
          <p:cNvSpPr txBox="1"/>
          <p:nvPr/>
        </p:nvSpPr>
        <p:spPr>
          <a:xfrm>
            <a:off x="6706358" y="6000267"/>
            <a:ext cx="445327" cy="461665"/>
          </a:xfrm>
          <a:prstGeom prst="rect">
            <a:avLst/>
          </a:prstGeom>
          <a:noFill/>
        </p:spPr>
        <p:txBody>
          <a:bodyPr wrap="square" rtlCol="0">
            <a:spAutoFit/>
          </a:bodyPr>
          <a:lstStyle/>
          <a:p>
            <a:r>
              <a:rPr kumimoji="1" lang="ja-JP" altLang="en-US" sz="2400" dirty="0" smtClean="0"/>
              <a:t>＝</a:t>
            </a:r>
            <a:endParaRPr kumimoji="1" lang="ja-JP" altLang="en-US" sz="2400" dirty="0"/>
          </a:p>
        </p:txBody>
      </p:sp>
      <p:sp>
        <p:nvSpPr>
          <p:cNvPr id="16" name="テキスト ボックス 15"/>
          <p:cNvSpPr txBox="1"/>
          <p:nvPr/>
        </p:nvSpPr>
        <p:spPr>
          <a:xfrm>
            <a:off x="270930" y="-2108"/>
            <a:ext cx="4406763" cy="338554"/>
          </a:xfrm>
          <a:prstGeom prst="rect">
            <a:avLst/>
          </a:prstGeom>
          <a:noFill/>
        </p:spPr>
        <p:txBody>
          <a:bodyPr wrap="square" rtlCol="0">
            <a:spAutoFit/>
          </a:bodyPr>
          <a:lstStyle/>
          <a:p>
            <a:r>
              <a:rPr kumimoji="1" lang="ja-JP" altLang="en-US" sz="1600" dirty="0" smtClean="0"/>
              <a:t>表</a:t>
            </a:r>
            <a:r>
              <a:rPr lang="ja-JP" altLang="en-US" sz="1600" dirty="0"/>
              <a:t>３</a:t>
            </a:r>
            <a:r>
              <a:rPr kumimoji="1" lang="ja-JP" altLang="en-US" sz="1600" dirty="0" smtClean="0"/>
              <a:t>　</a:t>
            </a:r>
            <a:r>
              <a:rPr lang="ja-JP" altLang="en-US" sz="1600" dirty="0" smtClean="0"/>
              <a:t>調査結果集計表（続き）</a:t>
            </a:r>
            <a:endParaRPr lang="en-US" altLang="ja-JP" sz="1600" dirty="0"/>
          </a:p>
        </p:txBody>
      </p:sp>
    </p:spTree>
    <p:extLst>
      <p:ext uri="{BB962C8B-B14F-4D97-AF65-F5344CB8AC3E}">
        <p14:creationId xmlns:p14="http://schemas.microsoft.com/office/powerpoint/2010/main" val="284139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54124843"/>
              </p:ext>
            </p:extLst>
          </p:nvPr>
        </p:nvGraphicFramePr>
        <p:xfrm>
          <a:off x="272783" y="595398"/>
          <a:ext cx="9413085" cy="6145392"/>
        </p:xfrm>
        <a:graphic>
          <a:graphicData uri="http://schemas.openxmlformats.org/drawingml/2006/table">
            <a:tbl>
              <a:tblPr firstRow="1" bandRow="1">
                <a:tableStyleId>{5940675A-B579-460E-94D1-54222C63F5DA}</a:tableStyleId>
              </a:tblPr>
              <a:tblGrid>
                <a:gridCol w="794017"/>
                <a:gridCol w="4199467"/>
                <a:gridCol w="4419601"/>
              </a:tblGrid>
              <a:tr h="389466">
                <a:tc>
                  <a:txBody>
                    <a:bodyPr/>
                    <a:lstStyle/>
                    <a:p>
                      <a:endParaRPr kumimoji="1" lang="ja-JP" altLang="en-US" dirty="0"/>
                    </a:p>
                  </a:txBody>
                  <a:tcPr/>
                </a:tc>
                <a:tc>
                  <a:txBody>
                    <a:bodyPr/>
                    <a:lstStyle/>
                    <a:p>
                      <a:pPr algn="ctr"/>
                      <a:r>
                        <a:rPr lang="ja-JP" altLang="en-US" sz="1800" dirty="0" smtClean="0"/>
                        <a:t>主な落葉広葉樹</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dirty="0" smtClean="0"/>
                        <a:t>主な常緑広葉樹</a:t>
                      </a:r>
                      <a:endParaRPr lang="en-US" altLang="ja-JP" sz="1800" dirty="0" smtClean="0"/>
                    </a:p>
                  </a:txBody>
                  <a:tcPr/>
                </a:tc>
              </a:tr>
              <a:tr h="522441">
                <a:tc>
                  <a:txBody>
                    <a:bodyPr/>
                    <a:lstStyle/>
                    <a:p>
                      <a:r>
                        <a:rPr kumimoji="1" lang="ja-JP" altLang="en-US" dirty="0" smtClean="0"/>
                        <a:t>ア行</a:t>
                      </a:r>
                      <a:endParaRPr kumimoji="1" lang="ja-JP" altLang="en-US" dirty="0"/>
                    </a:p>
                  </a:txBody>
                  <a:tcPr/>
                </a:tc>
                <a:tc>
                  <a:txBody>
                    <a:bodyPr/>
                    <a:lstStyle/>
                    <a:p>
                      <a:r>
                        <a:rPr kumimoji="1" lang="ja-JP" altLang="en-US" sz="1400" dirty="0" smtClean="0"/>
                        <a:t>アオギリ、アカカエデアケビ、アベリア、アメリカマンサク、イチョウ、イヌエンジュ、イヌシデ、イヌブナ、ウメ、ウメモドキ、エゴノキ、エノキ、オオデマリ、オオバヤシャブシ、オオベニガシワ、オオヤマザクラ、オニグルミ、など</a:t>
                      </a:r>
                      <a:endParaRPr kumimoji="1" lang="ja-JP" altLang="en-US" sz="1400" dirty="0"/>
                    </a:p>
                  </a:txBody>
                  <a:tcPr/>
                </a:tc>
                <a:tc>
                  <a:txBody>
                    <a:bodyPr/>
                    <a:lstStyle/>
                    <a:p>
                      <a:r>
                        <a:rPr kumimoji="1" lang="ja-JP" altLang="en-US" sz="1400" dirty="0" smtClean="0"/>
                        <a:t>アオキ、アセビ、アラカシ、ウバメガシ、オオムラサキ、など</a:t>
                      </a:r>
                      <a:endParaRPr kumimoji="1" lang="ja-JP" altLang="en-US" sz="1400" dirty="0"/>
                    </a:p>
                  </a:txBody>
                  <a:tcPr/>
                </a:tc>
              </a:tr>
              <a:tr h="522441">
                <a:tc>
                  <a:txBody>
                    <a:bodyPr/>
                    <a:lstStyle/>
                    <a:p>
                      <a:r>
                        <a:rPr kumimoji="1" lang="ja-JP" altLang="en-US" dirty="0" smtClean="0"/>
                        <a:t>カ行</a:t>
                      </a:r>
                      <a:endParaRPr kumimoji="1" lang="ja-JP" altLang="en-US" dirty="0"/>
                    </a:p>
                  </a:txBody>
                  <a:tcPr/>
                </a:tc>
                <a:tc>
                  <a:txBody>
                    <a:bodyPr/>
                    <a:lstStyle/>
                    <a:p>
                      <a:r>
                        <a:rPr kumimoji="1" lang="ja-JP" altLang="en-US" sz="1400" dirty="0" smtClean="0"/>
                        <a:t>カキノキ、カシワ、カリン、カルミヤ、キササゲ、キヅタ、キブシ、キリ、ギンカエデ、クヌギ、クリ、ケヤキ、コウゾ、コナラ、コブシ、など</a:t>
                      </a:r>
                      <a:endParaRPr kumimoji="1" lang="ja-JP" altLang="en-US" sz="1400" dirty="0"/>
                    </a:p>
                  </a:txBody>
                  <a:tcPr/>
                </a:tc>
                <a:tc>
                  <a:txBody>
                    <a:bodyPr/>
                    <a:lstStyle/>
                    <a:p>
                      <a:r>
                        <a:rPr kumimoji="1" lang="ja-JP" altLang="en-US" sz="1400" dirty="0" smtClean="0"/>
                        <a:t>キンモクセイ、クスノキ、クロガネモチ、クロモジ、など</a:t>
                      </a:r>
                      <a:endParaRPr kumimoji="1" lang="ja-JP" altLang="en-US" sz="1400" dirty="0"/>
                    </a:p>
                  </a:txBody>
                  <a:tcPr/>
                </a:tc>
              </a:tr>
              <a:tr h="522441">
                <a:tc>
                  <a:txBody>
                    <a:bodyPr/>
                    <a:lstStyle/>
                    <a:p>
                      <a:r>
                        <a:rPr kumimoji="1" lang="ja-JP" altLang="en-US" dirty="0" smtClean="0"/>
                        <a:t>サ行</a:t>
                      </a:r>
                      <a:endParaRPr kumimoji="1" lang="ja-JP" altLang="en-US" dirty="0"/>
                    </a:p>
                  </a:txBody>
                  <a:tcPr/>
                </a:tc>
                <a:tc>
                  <a:txBody>
                    <a:bodyPr/>
                    <a:lstStyle/>
                    <a:p>
                      <a:r>
                        <a:rPr kumimoji="1" lang="ja-JP" altLang="en-US" sz="1400" dirty="0" smtClean="0"/>
                        <a:t>サトザクラ、サルスベリ、シダレザクラ、シデコブシ、シラカバ、シンジュ、スイカズラ、スズカケノキ、センダン、ソメイヨシノ、など</a:t>
                      </a:r>
                      <a:endParaRPr kumimoji="1" lang="ja-JP" altLang="en-US" sz="1400" dirty="0"/>
                    </a:p>
                  </a:txBody>
                  <a:tcPr/>
                </a:tc>
                <a:tc>
                  <a:txBody>
                    <a:bodyPr/>
                    <a:lstStyle/>
                    <a:p>
                      <a:r>
                        <a:rPr kumimoji="1" lang="ja-JP" altLang="en-US" sz="1400" dirty="0" smtClean="0"/>
                        <a:t>サカキ、サザンカ、サネカズラ、サンゴジュ、シラカシ、シロダモ、スダジイ、など</a:t>
                      </a:r>
                      <a:endParaRPr kumimoji="1" lang="ja-JP" altLang="en-US" sz="1400" dirty="0"/>
                    </a:p>
                  </a:txBody>
                  <a:tcPr/>
                </a:tc>
              </a:tr>
              <a:tr h="522441">
                <a:tc>
                  <a:txBody>
                    <a:bodyPr/>
                    <a:lstStyle/>
                    <a:p>
                      <a:r>
                        <a:rPr kumimoji="1" lang="ja-JP" altLang="en-US" dirty="0" smtClean="0"/>
                        <a:t>タ行</a:t>
                      </a:r>
                      <a:endParaRPr kumimoji="1" lang="ja-JP" altLang="en-US" dirty="0"/>
                    </a:p>
                  </a:txBody>
                  <a:tcPr/>
                </a:tc>
                <a:tc>
                  <a:txBody>
                    <a:bodyPr/>
                    <a:lstStyle/>
                    <a:p>
                      <a:r>
                        <a:rPr kumimoji="1" lang="ja-JP" altLang="en-US" sz="1400" dirty="0" smtClean="0"/>
                        <a:t>ダイオウグミ、ダンコウバイ、ツルウメモドキ、テウチグルミ、トウカエデ、トサミズキ、トチノキ、など</a:t>
                      </a:r>
                      <a:endParaRPr kumimoji="1" lang="ja-JP" altLang="en-US" sz="1400" dirty="0"/>
                    </a:p>
                  </a:txBody>
                  <a:tcPr/>
                </a:tc>
                <a:tc>
                  <a:txBody>
                    <a:bodyPr/>
                    <a:lstStyle/>
                    <a:p>
                      <a:r>
                        <a:rPr kumimoji="1" lang="ja-JP" altLang="en-US" sz="1400" dirty="0" smtClean="0"/>
                        <a:t>タイサンボク、タブノキ、タラヨウ、チャノキ、トウネズミモチ、など</a:t>
                      </a:r>
                      <a:endParaRPr kumimoji="1" lang="ja-JP" altLang="en-US" sz="1400" dirty="0"/>
                    </a:p>
                  </a:txBody>
                  <a:tcPr/>
                </a:tc>
              </a:tr>
              <a:tr h="522441">
                <a:tc>
                  <a:txBody>
                    <a:bodyPr/>
                    <a:lstStyle/>
                    <a:p>
                      <a:r>
                        <a:rPr kumimoji="1" lang="ja-JP" altLang="en-US" dirty="0" smtClean="0"/>
                        <a:t>ナ行</a:t>
                      </a:r>
                      <a:endParaRPr kumimoji="1" lang="ja-JP" altLang="en-US" dirty="0"/>
                    </a:p>
                  </a:txBody>
                  <a:tcPr/>
                </a:tc>
                <a:tc>
                  <a:txBody>
                    <a:bodyPr/>
                    <a:lstStyle/>
                    <a:p>
                      <a:r>
                        <a:rPr kumimoji="1" lang="ja-JP" altLang="en-US" sz="1400" dirty="0" smtClean="0"/>
                        <a:t>ナツハゼ、ナンキンハゼ、ニセアカシア、ニワトコ、ヌルデ、ノウゼンカズラ、など</a:t>
                      </a:r>
                      <a:endParaRPr kumimoji="1" lang="ja-JP" altLang="en-US" sz="1400" dirty="0"/>
                    </a:p>
                  </a:txBody>
                  <a:tcPr/>
                </a:tc>
                <a:tc>
                  <a:txBody>
                    <a:bodyPr/>
                    <a:lstStyle/>
                    <a:p>
                      <a:r>
                        <a:rPr kumimoji="1" lang="ja-JP" altLang="en-US" sz="1400" dirty="0" smtClean="0"/>
                        <a:t>ニシキギ、など</a:t>
                      </a:r>
                      <a:endParaRPr kumimoji="1" lang="ja-JP" altLang="en-US" sz="1400" dirty="0"/>
                    </a:p>
                  </a:txBody>
                  <a:tcPr/>
                </a:tc>
              </a:tr>
              <a:tr h="522441">
                <a:tc>
                  <a:txBody>
                    <a:bodyPr/>
                    <a:lstStyle/>
                    <a:p>
                      <a:r>
                        <a:rPr kumimoji="1" lang="ja-JP" altLang="en-US" dirty="0" smtClean="0"/>
                        <a:t>ハ行</a:t>
                      </a:r>
                      <a:endParaRPr kumimoji="1" lang="ja-JP" altLang="en-US" dirty="0"/>
                    </a:p>
                  </a:txBody>
                  <a:tcPr/>
                </a:tc>
                <a:tc>
                  <a:txBody>
                    <a:bodyPr/>
                    <a:lstStyle/>
                    <a:p>
                      <a:r>
                        <a:rPr kumimoji="1" lang="ja-JP" altLang="en-US" sz="1400" dirty="0" smtClean="0"/>
                        <a:t>ハクウンボク、ハナズオウ、ハルニレ、ハンノキ、ヒメヤシャブシ、ボーボーノキ、など</a:t>
                      </a:r>
                      <a:endParaRPr kumimoji="1" lang="ja-JP" altLang="en-US" sz="1400" dirty="0"/>
                    </a:p>
                  </a:txBody>
                  <a:tcPr/>
                </a:tc>
                <a:tc>
                  <a:txBody>
                    <a:bodyPr/>
                    <a:lstStyle/>
                    <a:p>
                      <a:r>
                        <a:rPr kumimoji="1" lang="ja-JP" altLang="en-US" sz="1400" dirty="0" smtClean="0"/>
                        <a:t>ヒイラギナンテン、ヒサカキ、ベニカナメモチ、など</a:t>
                      </a:r>
                      <a:endParaRPr kumimoji="1" lang="ja-JP" altLang="en-US" sz="1400" dirty="0"/>
                    </a:p>
                  </a:txBody>
                  <a:tcPr/>
                </a:tc>
              </a:tr>
              <a:tr h="522441">
                <a:tc>
                  <a:txBody>
                    <a:bodyPr/>
                    <a:lstStyle/>
                    <a:p>
                      <a:r>
                        <a:rPr kumimoji="1" lang="ja-JP" altLang="en-US" dirty="0" smtClean="0"/>
                        <a:t>マ行</a:t>
                      </a:r>
                      <a:endParaRPr kumimoji="1" lang="ja-JP" altLang="en-US" dirty="0"/>
                    </a:p>
                  </a:txBody>
                  <a:tcPr/>
                </a:tc>
                <a:tc>
                  <a:txBody>
                    <a:bodyPr/>
                    <a:lstStyle/>
                    <a:p>
                      <a:r>
                        <a:rPr kumimoji="1" lang="ja-JP" altLang="en-US" sz="1400" dirty="0" smtClean="0"/>
                        <a:t>マユミ、ミズキ、ミズナラ、ムクゲ、モミジバフウ、モモなど</a:t>
                      </a:r>
                      <a:endParaRPr kumimoji="1" lang="ja-JP" altLang="en-US" sz="1400" dirty="0"/>
                    </a:p>
                  </a:txBody>
                  <a:tcPr/>
                </a:tc>
                <a:tc>
                  <a:txBody>
                    <a:bodyPr/>
                    <a:lstStyle/>
                    <a:p>
                      <a:r>
                        <a:rPr kumimoji="1" lang="ja-JP" altLang="en-US" sz="1400" dirty="0" smtClean="0"/>
                        <a:t>マテバシイ、マルバシャリンバイ、マルバユーカリ、ムベ、モッコク、など</a:t>
                      </a:r>
                      <a:endParaRPr kumimoji="1" lang="ja-JP" altLang="en-US" sz="1400" dirty="0"/>
                    </a:p>
                  </a:txBody>
                  <a:tcPr/>
                </a:tc>
              </a:tr>
              <a:tr h="522441">
                <a:tc>
                  <a:txBody>
                    <a:bodyPr/>
                    <a:lstStyle/>
                    <a:p>
                      <a:r>
                        <a:rPr kumimoji="1" lang="ja-JP" altLang="en-US" dirty="0" smtClean="0"/>
                        <a:t>ヤ行</a:t>
                      </a:r>
                      <a:endParaRPr kumimoji="1" lang="ja-JP" altLang="en-US" dirty="0"/>
                    </a:p>
                  </a:txBody>
                  <a:tcPr/>
                </a:tc>
                <a:tc>
                  <a:txBody>
                    <a:bodyPr/>
                    <a:lstStyle/>
                    <a:p>
                      <a:r>
                        <a:rPr kumimoji="1" lang="ja-JP" altLang="en-US" sz="1400" dirty="0" smtClean="0"/>
                        <a:t>ヤマツツジ、ヤマハギ、ヤマフジ、ヤブウツギ、ユリノキ、など</a:t>
                      </a:r>
                      <a:endParaRPr kumimoji="1" lang="ja-JP" altLang="en-US" sz="1400" dirty="0"/>
                    </a:p>
                  </a:txBody>
                  <a:tcPr/>
                </a:tc>
                <a:tc>
                  <a:txBody>
                    <a:bodyPr/>
                    <a:lstStyle/>
                    <a:p>
                      <a:r>
                        <a:rPr kumimoji="1" lang="ja-JP" altLang="en-US" sz="1400" dirty="0" smtClean="0"/>
                        <a:t>ヤブツバキ、ヤマモモ、ヤツデ、ユズリハ、など</a:t>
                      </a:r>
                      <a:endParaRPr kumimoji="1" lang="ja-JP" altLang="en-US" sz="1400" dirty="0"/>
                    </a:p>
                  </a:txBody>
                  <a:tcPr/>
                </a:tc>
              </a:tr>
              <a:tr h="522441">
                <a:tc>
                  <a:txBody>
                    <a:bodyPr/>
                    <a:lstStyle/>
                    <a:p>
                      <a:r>
                        <a:rPr kumimoji="1" lang="ja-JP" altLang="en-US" dirty="0" smtClean="0"/>
                        <a:t>ラ行</a:t>
                      </a:r>
                      <a:endParaRPr kumimoji="1" lang="ja-JP" altLang="en-US" dirty="0"/>
                    </a:p>
                  </a:txBody>
                  <a:tcPr/>
                </a:tc>
                <a:tc>
                  <a:txBody>
                    <a:bodyPr/>
                    <a:lstStyle/>
                    <a:p>
                      <a:r>
                        <a:rPr kumimoji="1" lang="ja-JP" altLang="en-US" sz="1400" dirty="0" smtClean="0"/>
                        <a:t>ライラック、リョウブ、レンギョウ、など</a:t>
                      </a:r>
                      <a:endParaRPr kumimoji="1" lang="ja-JP" altLang="en-US" sz="1400" dirty="0"/>
                    </a:p>
                  </a:txBody>
                  <a:tcPr/>
                </a:tc>
                <a:tc>
                  <a:txBody>
                    <a:bodyPr/>
                    <a:lstStyle/>
                    <a:p>
                      <a:r>
                        <a:rPr kumimoji="1" lang="ja-JP" altLang="en-US" sz="1400" dirty="0" smtClean="0"/>
                        <a:t>ルリヤナギ、など</a:t>
                      </a:r>
                      <a:endParaRPr kumimoji="1" lang="ja-JP" altLang="en-US" sz="1400" dirty="0"/>
                    </a:p>
                  </a:txBody>
                  <a:tcPr/>
                </a:tc>
              </a:tr>
            </a:tbl>
          </a:graphicData>
        </a:graphic>
      </p:graphicFrame>
      <p:sp>
        <p:nvSpPr>
          <p:cNvPr id="4" name="テキスト ボックス 3"/>
          <p:cNvSpPr txBox="1"/>
          <p:nvPr/>
        </p:nvSpPr>
        <p:spPr>
          <a:xfrm>
            <a:off x="272783" y="132433"/>
            <a:ext cx="4406763" cy="338554"/>
          </a:xfrm>
          <a:prstGeom prst="rect">
            <a:avLst/>
          </a:prstGeom>
          <a:noFill/>
        </p:spPr>
        <p:txBody>
          <a:bodyPr wrap="square" rtlCol="0">
            <a:spAutoFit/>
          </a:bodyPr>
          <a:lstStyle/>
          <a:p>
            <a:r>
              <a:rPr kumimoji="1" lang="ja-JP" altLang="en-US" sz="1600" dirty="0" smtClean="0"/>
              <a:t>表</a:t>
            </a:r>
            <a:r>
              <a:rPr lang="ja-JP" altLang="en-US" sz="1600" dirty="0" smtClean="0"/>
              <a:t>４</a:t>
            </a:r>
            <a:r>
              <a:rPr kumimoji="1" lang="ja-JP" altLang="en-US" sz="1600" dirty="0" smtClean="0"/>
              <a:t>　</a:t>
            </a:r>
            <a:r>
              <a:rPr lang="ja-JP" altLang="en-US" sz="1600" dirty="0"/>
              <a:t>主</a:t>
            </a:r>
            <a:r>
              <a:rPr lang="ja-JP" altLang="en-US" sz="1600" dirty="0" smtClean="0"/>
              <a:t>な落葉広葉樹と常緑広葉樹</a:t>
            </a:r>
            <a:endParaRPr lang="en-US" altLang="ja-JP" sz="1600" dirty="0"/>
          </a:p>
        </p:txBody>
      </p:sp>
    </p:spTree>
    <p:extLst>
      <p:ext uri="{BB962C8B-B14F-4D97-AF65-F5344CB8AC3E}">
        <p14:creationId xmlns:p14="http://schemas.microsoft.com/office/powerpoint/2010/main" val="32982718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TotalTime>
  <Words>1853</Words>
  <Application>Microsoft Office PowerPoint</Application>
  <PresentationFormat>A4 210 x 297 mm</PresentationFormat>
  <Paragraphs>413</Paragraphs>
  <Slides>15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Helvetica Neue</vt:lpstr>
      <vt:lpstr>ＭＳ Ｐゴシック</vt:lpstr>
      <vt:lpstr>ヒラギノ角ゴ Pro W3</vt:lpstr>
      <vt:lpstr>Arial</vt:lpstr>
      <vt:lpstr>Calibri</vt:lpstr>
      <vt:lpstr>Calibri Light</vt:lpstr>
      <vt:lpstr>Times New Roman</vt:lpstr>
      <vt:lpstr>Office テーマ</vt:lpstr>
      <vt:lpstr>06.身近な大気環境の調査</vt:lpstr>
      <vt:lpstr>PowerPoint プレゼンテーション</vt:lpstr>
      <vt:lpstr>PowerPoint プレゼンテーション</vt:lpstr>
      <vt:lpstr>ステップ１　 １本の樹木が吸収する二酸化炭素の量を調べてみよう</vt:lpstr>
      <vt:lpstr>PowerPoint プレゼンテーション</vt:lpstr>
      <vt:lpstr>PowerPoint プレゼンテーション</vt:lpstr>
      <vt:lpstr>ステップ２　 家の庭や校庭の樹木が吸収する二酸化炭素の量を調べてみよう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エネルギーの移り変わりと大気汚染の歴史</dc:title>
  <dc:creator>森 淳子</dc:creator>
  <cp:lastModifiedBy>森 淳子</cp:lastModifiedBy>
  <cp:revision>190</cp:revision>
  <dcterms:created xsi:type="dcterms:W3CDTF">2025-01-12T06:10:43Z</dcterms:created>
  <dcterms:modified xsi:type="dcterms:W3CDTF">2025-03-16T11:06:06Z</dcterms:modified>
</cp:coreProperties>
</file>