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6" r:id="rId2"/>
    <p:sldId id="286" r:id="rId3"/>
    <p:sldId id="285" r:id="rId4"/>
    <p:sldId id="313" r:id="rId5"/>
    <p:sldId id="287" r:id="rId6"/>
    <p:sldId id="294" r:id="rId7"/>
    <p:sldId id="312" r:id="rId8"/>
    <p:sldId id="350" r:id="rId9"/>
    <p:sldId id="292" r:id="rId10"/>
    <p:sldId id="351" r:id="rId11"/>
    <p:sldId id="311" r:id="rId12"/>
    <p:sldId id="295" r:id="rId13"/>
    <p:sldId id="299" r:id="rId14"/>
    <p:sldId id="306" r:id="rId15"/>
    <p:sldId id="296" r:id="rId16"/>
    <p:sldId id="352" r:id="rId17"/>
    <p:sldId id="353" r:id="rId18"/>
    <p:sldId id="297" r:id="rId19"/>
    <p:sldId id="301" r:id="rId20"/>
    <p:sldId id="304" r:id="rId21"/>
    <p:sldId id="303" r:id="rId22"/>
    <p:sldId id="305" r:id="rId23"/>
    <p:sldId id="300" r:id="rId24"/>
    <p:sldId id="307" r:id="rId25"/>
    <p:sldId id="349" r:id="rId26"/>
    <p:sldId id="288" r:id="rId27"/>
    <p:sldId id="289" r:id="rId28"/>
    <p:sldId id="315" r:id="rId29"/>
    <p:sldId id="317" r:id="rId30"/>
    <p:sldId id="323" r:id="rId31"/>
    <p:sldId id="320" r:id="rId32"/>
    <p:sldId id="316" r:id="rId33"/>
    <p:sldId id="318" r:id="rId34"/>
    <p:sldId id="319" r:id="rId35"/>
    <p:sldId id="324" r:id="rId36"/>
    <p:sldId id="314" r:id="rId37"/>
    <p:sldId id="290" r:id="rId38"/>
    <p:sldId id="338" r:id="rId39"/>
    <p:sldId id="337" r:id="rId40"/>
    <p:sldId id="272" r:id="rId41"/>
    <p:sldId id="273" r:id="rId42"/>
    <p:sldId id="321" r:id="rId43"/>
    <p:sldId id="322" r:id="rId44"/>
    <p:sldId id="327" r:id="rId45"/>
    <p:sldId id="328" r:id="rId46"/>
    <p:sldId id="329" r:id="rId47"/>
    <p:sldId id="331" r:id="rId48"/>
    <p:sldId id="332" r:id="rId49"/>
    <p:sldId id="339" r:id="rId50"/>
    <p:sldId id="333" r:id="rId51"/>
    <p:sldId id="336" r:id="rId52"/>
    <p:sldId id="340" r:id="rId53"/>
    <p:sldId id="335" r:id="rId54"/>
    <p:sldId id="334" r:id="rId55"/>
    <p:sldId id="341" r:id="rId56"/>
    <p:sldId id="346" r:id="rId57"/>
    <p:sldId id="347" r:id="rId58"/>
    <p:sldId id="345" r:id="rId59"/>
    <p:sldId id="342" r:id="rId60"/>
    <p:sldId id="344" r:id="rId61"/>
    <p:sldId id="325" r:id="rId62"/>
    <p:sldId id="348" r:id="rId63"/>
    <p:sldId id="354" r:id="rId64"/>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0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580" autoAdjust="0"/>
  </p:normalViewPr>
  <p:slideViewPr>
    <p:cSldViewPr snapToGrid="0">
      <p:cViewPr varScale="1">
        <p:scale>
          <a:sx n="62" d="100"/>
          <a:sy n="62" d="100"/>
        </p:scale>
        <p:origin x="168" y="42"/>
      </p:cViewPr>
      <p:guideLst>
        <p:guide orient="horz" pos="2205"/>
        <p:guide pos="3097"/>
      </p:guideLst>
    </p:cSldViewPr>
  </p:slideViewPr>
  <p:notesTextViewPr>
    <p:cViewPr>
      <p:scale>
        <a:sx n="1" d="1"/>
        <a:sy n="1" d="1"/>
      </p:scale>
      <p:origin x="0" y="0"/>
    </p:cViewPr>
  </p:notesTextViewPr>
  <p:sorterViewPr>
    <p:cViewPr varScale="1">
      <p:scale>
        <a:sx n="100" d="100"/>
        <a:sy n="100" d="100"/>
      </p:scale>
      <p:origin x="0" y="-190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oleObject" Target="file:///D:\&#28147;&#23376;\2024\&#22823;&#27671;&#29872;&#22659;&#26410;&#26469;60\&#33258;&#21205;&#36554;&#20445;&#26377;&#21488;&#2596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ja-JP" altLang="en-US" sz="2000"/>
              <a:t>燃料別自動車保有台数の推移</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6498398569743999"/>
          <c:y val="0.12986603624901499"/>
          <c:w val="0.81955707710449233"/>
          <c:h val="0.70660858882001454"/>
        </c:manualLayout>
      </c:layout>
      <c:lineChart>
        <c:grouping val="standard"/>
        <c:varyColors val="0"/>
        <c:ser>
          <c:idx val="0"/>
          <c:order val="0"/>
          <c:tx>
            <c:strRef>
              <c:f>'H10～グラフ'!$C$3</c:f>
              <c:strCache>
                <c:ptCount val="1"/>
                <c:pt idx="0">
                  <c:v>ハイブリッド</c:v>
                </c:pt>
              </c:strCache>
            </c:strRef>
          </c:tx>
          <c:spPr>
            <a:ln w="28575" cap="rnd">
              <a:solidFill>
                <a:schemeClr val="accent1"/>
              </a:solidFill>
              <a:round/>
            </a:ln>
            <a:effectLst/>
          </c:spPr>
          <c:marker>
            <c:symbol val="none"/>
          </c:marker>
          <c:cat>
            <c:numRef>
              <c:f>'H10～グラフ'!$B$4:$B$30</c:f>
              <c:numCache>
                <c:formatCode>General</c:formatCode>
                <c:ptCount val="2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numCache>
            </c:numRef>
          </c:cat>
          <c:val>
            <c:numRef>
              <c:f>'H10～グラフ'!$C$4:$C$30</c:f>
              <c:numCache>
                <c:formatCode>#,##0_);[Red]\(#,##0\)</c:formatCode>
                <c:ptCount val="27"/>
                <c:pt idx="0">
                  <c:v>3428</c:v>
                </c:pt>
                <c:pt idx="1">
                  <c:v>22503</c:v>
                </c:pt>
                <c:pt idx="2">
                  <c:v>37168</c:v>
                </c:pt>
                <c:pt idx="3">
                  <c:v>50556</c:v>
                </c:pt>
                <c:pt idx="4">
                  <c:v>74255</c:v>
                </c:pt>
                <c:pt idx="5">
                  <c:v>90876</c:v>
                </c:pt>
                <c:pt idx="6">
                  <c:v>132120</c:v>
                </c:pt>
                <c:pt idx="7">
                  <c:v>196596</c:v>
                </c:pt>
                <c:pt idx="8">
                  <c:v>256668</c:v>
                </c:pt>
                <c:pt idx="9" formatCode="#,##0_ ;[Red]\-#,##0\ ">
                  <c:v>342778</c:v>
                </c:pt>
                <c:pt idx="10" formatCode="#,##0_ ;[Red]\-#,##0\ ">
                  <c:v>428771</c:v>
                </c:pt>
                <c:pt idx="11" formatCode="#,##0_ ;[Red]\-#,##0\ ">
                  <c:v>535964</c:v>
                </c:pt>
                <c:pt idx="12">
                  <c:v>983567</c:v>
                </c:pt>
                <c:pt idx="13">
                  <c:v>1418375</c:v>
                </c:pt>
                <c:pt idx="14">
                  <c:v>2032793</c:v>
                </c:pt>
                <c:pt idx="15">
                  <c:v>2869102</c:v>
                </c:pt>
                <c:pt idx="16">
                  <c:v>3843378</c:v>
                </c:pt>
                <c:pt idx="17" formatCode="#,##0_ ">
                  <c:v>4706433</c:v>
                </c:pt>
                <c:pt idx="18" formatCode="#,##0_ ">
                  <c:v>5581578</c:v>
                </c:pt>
                <c:pt idx="19" formatCode="#,##0_ ">
                  <c:v>6568960</c:v>
                </c:pt>
                <c:pt idx="20" formatCode="#,##0_ ">
                  <c:v>7539094</c:v>
                </c:pt>
                <c:pt idx="21" formatCode="#,##0_ ">
                  <c:v>8484948</c:v>
                </c:pt>
                <c:pt idx="22" formatCode="#,##0_ ">
                  <c:v>9326574</c:v>
                </c:pt>
                <c:pt idx="23" formatCode="#,##0_ ">
                  <c:v>10072529</c:v>
                </c:pt>
                <c:pt idx="24" formatCode="#,##0_ ">
                  <c:v>10878410</c:v>
                </c:pt>
                <c:pt idx="25" formatCode="#,##0_ ">
                  <c:v>11756623</c:v>
                </c:pt>
                <c:pt idx="26" formatCode="#,##0_ ">
                  <c:v>12825739</c:v>
                </c:pt>
              </c:numCache>
            </c:numRef>
          </c:val>
          <c:smooth val="0"/>
          <c:extLst xmlns:c16r2="http://schemas.microsoft.com/office/drawing/2015/06/chart">
            <c:ext xmlns:c16="http://schemas.microsoft.com/office/drawing/2014/chart" uri="{C3380CC4-5D6E-409C-BE32-E72D297353CC}">
              <c16:uniqueId val="{00000000-0509-441E-A802-5FAD3F6B8898}"/>
            </c:ext>
          </c:extLst>
        </c:ser>
        <c:ser>
          <c:idx val="1"/>
          <c:order val="1"/>
          <c:tx>
            <c:strRef>
              <c:f>'H10～グラフ'!$D$3</c:f>
              <c:strCache>
                <c:ptCount val="1"/>
                <c:pt idx="0">
                  <c:v>電気</c:v>
                </c:pt>
              </c:strCache>
            </c:strRef>
          </c:tx>
          <c:spPr>
            <a:ln w="28575" cap="rnd">
              <a:solidFill>
                <a:schemeClr val="accent2"/>
              </a:solidFill>
              <a:round/>
            </a:ln>
            <a:effectLst/>
          </c:spPr>
          <c:marker>
            <c:symbol val="none"/>
          </c:marker>
          <c:cat>
            <c:numRef>
              <c:f>'H10～グラフ'!$B$4:$B$30</c:f>
              <c:numCache>
                <c:formatCode>General</c:formatCode>
                <c:ptCount val="2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numCache>
            </c:numRef>
          </c:cat>
          <c:val>
            <c:numRef>
              <c:f>'H10～グラフ'!$D$4:$D$30</c:f>
              <c:numCache>
                <c:formatCode>#,##0_);[Red]\(#,##0\)</c:formatCode>
                <c:ptCount val="27"/>
                <c:pt idx="0">
                  <c:v>638</c:v>
                </c:pt>
                <c:pt idx="1">
                  <c:v>737</c:v>
                </c:pt>
                <c:pt idx="2">
                  <c:v>772</c:v>
                </c:pt>
                <c:pt idx="3">
                  <c:v>763</c:v>
                </c:pt>
                <c:pt idx="4">
                  <c:v>778</c:v>
                </c:pt>
                <c:pt idx="5">
                  <c:v>730</c:v>
                </c:pt>
                <c:pt idx="6">
                  <c:v>665</c:v>
                </c:pt>
                <c:pt idx="7">
                  <c:v>612</c:v>
                </c:pt>
                <c:pt idx="8">
                  <c:v>571</c:v>
                </c:pt>
                <c:pt idx="9" formatCode="#,##0_ ;[Red]\-#,##0\ ">
                  <c:v>524</c:v>
                </c:pt>
                <c:pt idx="10" formatCode="#,##0_ ;[Red]\-#,##0\ ">
                  <c:v>496</c:v>
                </c:pt>
                <c:pt idx="11" formatCode="#,##0_ ;[Red]\-#,##0\ ">
                  <c:v>479</c:v>
                </c:pt>
                <c:pt idx="12">
                  <c:v>427</c:v>
                </c:pt>
                <c:pt idx="13">
                  <c:v>4940</c:v>
                </c:pt>
                <c:pt idx="14">
                  <c:v>13599</c:v>
                </c:pt>
                <c:pt idx="15">
                  <c:v>25336</c:v>
                </c:pt>
                <c:pt idx="16">
                  <c:v>39168</c:v>
                </c:pt>
                <c:pt idx="17" formatCode="#,##0_ ">
                  <c:v>53373</c:v>
                </c:pt>
                <c:pt idx="18" formatCode="#,##0_ ">
                  <c:v>63760</c:v>
                </c:pt>
                <c:pt idx="19" formatCode="#,##0_ ">
                  <c:v>75294</c:v>
                </c:pt>
                <c:pt idx="20" formatCode="#,##0_ ">
                  <c:v>93145</c:v>
                </c:pt>
                <c:pt idx="21" formatCode="#,##0_ ">
                  <c:v>107709</c:v>
                </c:pt>
                <c:pt idx="22" formatCode="#,##0_ ">
                  <c:v>119159</c:v>
                </c:pt>
                <c:pt idx="23" formatCode="#,##0_ ">
                  <c:v>125855</c:v>
                </c:pt>
                <c:pt idx="24" formatCode="#,##0_ ">
                  <c:v>140490</c:v>
                </c:pt>
                <c:pt idx="25" formatCode="#,##0_ ">
                  <c:v>165083</c:v>
                </c:pt>
                <c:pt idx="26" formatCode="#,##0_ ">
                  <c:v>196475</c:v>
                </c:pt>
              </c:numCache>
            </c:numRef>
          </c:val>
          <c:smooth val="0"/>
          <c:extLst xmlns:c16r2="http://schemas.microsoft.com/office/drawing/2015/06/chart">
            <c:ext xmlns:c16="http://schemas.microsoft.com/office/drawing/2014/chart" uri="{C3380CC4-5D6E-409C-BE32-E72D297353CC}">
              <c16:uniqueId val="{00000001-0509-441E-A802-5FAD3F6B8898}"/>
            </c:ext>
          </c:extLst>
        </c:ser>
        <c:ser>
          <c:idx val="2"/>
          <c:order val="2"/>
          <c:tx>
            <c:strRef>
              <c:f>'H10～グラフ'!$E$3</c:f>
              <c:strCache>
                <c:ptCount val="1"/>
                <c:pt idx="0">
                  <c:v>天然ガス</c:v>
                </c:pt>
              </c:strCache>
            </c:strRef>
          </c:tx>
          <c:spPr>
            <a:ln w="28575" cap="rnd">
              <a:solidFill>
                <a:schemeClr val="accent3"/>
              </a:solidFill>
              <a:round/>
            </a:ln>
            <a:effectLst/>
          </c:spPr>
          <c:marker>
            <c:symbol val="none"/>
          </c:marker>
          <c:cat>
            <c:numRef>
              <c:f>'H10～グラフ'!$B$4:$B$30</c:f>
              <c:numCache>
                <c:formatCode>General</c:formatCode>
                <c:ptCount val="2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numCache>
            </c:numRef>
          </c:cat>
          <c:val>
            <c:numRef>
              <c:f>'H10～グラフ'!$E$4:$E$30</c:f>
              <c:numCache>
                <c:formatCode>#,##0_);[Red]\(#,##0\)</c:formatCode>
                <c:ptCount val="27"/>
                <c:pt idx="0">
                  <c:v>3640</c:v>
                </c:pt>
                <c:pt idx="1">
                  <c:v>5252</c:v>
                </c:pt>
                <c:pt idx="2">
                  <c:v>7811</c:v>
                </c:pt>
                <c:pt idx="3">
                  <c:v>12012</c:v>
                </c:pt>
                <c:pt idx="4">
                  <c:v>16561</c:v>
                </c:pt>
                <c:pt idx="5">
                  <c:v>20638</c:v>
                </c:pt>
                <c:pt idx="6">
                  <c:v>24263</c:v>
                </c:pt>
                <c:pt idx="7">
                  <c:v>27605</c:v>
                </c:pt>
                <c:pt idx="8">
                  <c:v>31462</c:v>
                </c:pt>
                <c:pt idx="9">
                  <c:v>34203</c:v>
                </c:pt>
                <c:pt idx="10">
                  <c:v>37117</c:v>
                </c:pt>
                <c:pt idx="11">
                  <c:v>38861</c:v>
                </c:pt>
                <c:pt idx="12">
                  <c:v>40429</c:v>
                </c:pt>
                <c:pt idx="13">
                  <c:v>41463</c:v>
                </c:pt>
                <c:pt idx="14" formatCode="#,##0">
                  <c:v>42590</c:v>
                </c:pt>
                <c:pt idx="15" formatCode="#,##0">
                  <c:v>43601</c:v>
                </c:pt>
                <c:pt idx="17" formatCode="#,##0_ ">
                  <c:v>17598</c:v>
                </c:pt>
                <c:pt idx="18" formatCode="#,##0_ ">
                  <c:v>15771</c:v>
                </c:pt>
                <c:pt idx="19" formatCode="#,##0_ ">
                  <c:v>13524</c:v>
                </c:pt>
                <c:pt idx="20" formatCode="#,##0_ ">
                  <c:v>11527</c:v>
                </c:pt>
                <c:pt idx="21" formatCode="#,##0_ ">
                  <c:v>9673</c:v>
                </c:pt>
                <c:pt idx="22" formatCode="#,##0_ ">
                  <c:v>9673</c:v>
                </c:pt>
                <c:pt idx="23" formatCode="#,##0_ ">
                  <c:v>7651</c:v>
                </c:pt>
                <c:pt idx="24" formatCode="#,##0_ ">
                  <c:v>6586</c:v>
                </c:pt>
                <c:pt idx="25" formatCode="#,##0_ ">
                  <c:v>4641</c:v>
                </c:pt>
                <c:pt idx="26" formatCode="#,##0_ ">
                  <c:v>4097</c:v>
                </c:pt>
              </c:numCache>
            </c:numRef>
          </c:val>
          <c:smooth val="0"/>
          <c:extLst xmlns:c16r2="http://schemas.microsoft.com/office/drawing/2015/06/chart">
            <c:ext xmlns:c16="http://schemas.microsoft.com/office/drawing/2014/chart" uri="{C3380CC4-5D6E-409C-BE32-E72D297353CC}">
              <c16:uniqueId val="{00000002-0509-441E-A802-5FAD3F6B8898}"/>
            </c:ext>
          </c:extLst>
        </c:ser>
        <c:ser>
          <c:idx val="3"/>
          <c:order val="3"/>
          <c:tx>
            <c:strRef>
              <c:f>'H10～グラフ'!$F$3</c:f>
              <c:strCache>
                <c:ptCount val="1"/>
                <c:pt idx="0">
                  <c:v>燃料電池</c:v>
                </c:pt>
              </c:strCache>
            </c:strRef>
          </c:tx>
          <c:spPr>
            <a:ln w="28575" cap="rnd">
              <a:solidFill>
                <a:schemeClr val="accent4"/>
              </a:solidFill>
              <a:round/>
            </a:ln>
            <a:effectLst/>
          </c:spPr>
          <c:marker>
            <c:symbol val="none"/>
          </c:marker>
          <c:cat>
            <c:numRef>
              <c:f>'H10～グラフ'!$B$4:$B$30</c:f>
              <c:numCache>
                <c:formatCode>General</c:formatCode>
                <c:ptCount val="2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numCache>
            </c:numRef>
          </c:cat>
          <c:val>
            <c:numRef>
              <c:f>'H10～グラフ'!$F$4:$F$30</c:f>
              <c:numCache>
                <c:formatCode>General</c:formatCode>
                <c:ptCount val="27"/>
                <c:pt idx="17" formatCode="#,##0_ ">
                  <c:v>274</c:v>
                </c:pt>
                <c:pt idx="18" formatCode="#,##0_ ">
                  <c:v>632</c:v>
                </c:pt>
                <c:pt idx="19" formatCode="#,##0_ ">
                  <c:v>1813</c:v>
                </c:pt>
                <c:pt idx="20" formatCode="#,##0_ ">
                  <c:v>2449</c:v>
                </c:pt>
                <c:pt idx="21" formatCode="#,##0_ ">
                  <c:v>3006</c:v>
                </c:pt>
                <c:pt idx="22" formatCode="#,##0_ ">
                  <c:v>3036</c:v>
                </c:pt>
                <c:pt idx="23" formatCode="#,##0_ ">
                  <c:v>3758</c:v>
                </c:pt>
                <c:pt idx="24" formatCode="#,##0_ ">
                  <c:v>5278</c:v>
                </c:pt>
                <c:pt idx="25" formatCode="#,##0_ ">
                  <c:v>7473</c:v>
                </c:pt>
                <c:pt idx="26" formatCode="#,##0_ ">
                  <c:v>8051</c:v>
                </c:pt>
              </c:numCache>
            </c:numRef>
          </c:val>
          <c:smooth val="0"/>
          <c:extLst xmlns:c16r2="http://schemas.microsoft.com/office/drawing/2015/06/chart">
            <c:ext xmlns:c16="http://schemas.microsoft.com/office/drawing/2014/chart" uri="{C3380CC4-5D6E-409C-BE32-E72D297353CC}">
              <c16:uniqueId val="{00000003-0509-441E-A802-5FAD3F6B8898}"/>
            </c:ext>
          </c:extLst>
        </c:ser>
        <c:ser>
          <c:idx val="4"/>
          <c:order val="4"/>
          <c:tx>
            <c:strRef>
              <c:f>'H10～グラフ'!$G$3</c:f>
              <c:strCache>
                <c:ptCount val="1"/>
                <c:pt idx="0">
                  <c:v>ガソリン</c:v>
                </c:pt>
              </c:strCache>
            </c:strRef>
          </c:tx>
          <c:spPr>
            <a:ln w="28575" cap="rnd">
              <a:solidFill>
                <a:schemeClr val="tx1"/>
              </a:solidFill>
              <a:round/>
            </a:ln>
            <a:effectLst/>
          </c:spPr>
          <c:marker>
            <c:symbol val="none"/>
          </c:marker>
          <c:cat>
            <c:numRef>
              <c:f>'H10～グラフ'!$B$4:$B$30</c:f>
              <c:numCache>
                <c:formatCode>General</c:formatCode>
                <c:ptCount val="2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numCache>
            </c:numRef>
          </c:cat>
          <c:val>
            <c:numRef>
              <c:f>'H10～グラフ'!$G$4:$G$30</c:f>
              <c:numCache>
                <c:formatCode>#,##0_);[Red]\(#,##0\)</c:formatCode>
                <c:ptCount val="27"/>
                <c:pt idx="0">
                  <c:v>72848877</c:v>
                </c:pt>
                <c:pt idx="1">
                  <c:v>73659897</c:v>
                </c:pt>
                <c:pt idx="2">
                  <c:v>74536861</c:v>
                </c:pt>
                <c:pt idx="3">
                  <c:v>75461642</c:v>
                </c:pt>
                <c:pt idx="4">
                  <c:v>76179219</c:v>
                </c:pt>
                <c:pt idx="5">
                  <c:v>76780273</c:v>
                </c:pt>
                <c:pt idx="6">
                  <c:v>77233197</c:v>
                </c:pt>
                <c:pt idx="7">
                  <c:v>78054067</c:v>
                </c:pt>
                <c:pt idx="8">
                  <c:v>78703359</c:v>
                </c:pt>
                <c:pt idx="9">
                  <c:v>78858590</c:v>
                </c:pt>
                <c:pt idx="10">
                  <c:v>78614378</c:v>
                </c:pt>
                <c:pt idx="11">
                  <c:v>78225238</c:v>
                </c:pt>
                <c:pt idx="12">
                  <c:v>77669072</c:v>
                </c:pt>
                <c:pt idx="13">
                  <c:v>77195995</c:v>
                </c:pt>
                <c:pt idx="14">
                  <c:v>77023602</c:v>
                </c:pt>
                <c:pt idx="15">
                  <c:v>76687164</c:v>
                </c:pt>
                <c:pt idx="16">
                  <c:v>76390025</c:v>
                </c:pt>
                <c:pt idx="17">
                  <c:v>75892715</c:v>
                </c:pt>
                <c:pt idx="18">
                  <c:v>75238989</c:v>
                </c:pt>
                <c:pt idx="19">
                  <c:v>74600615</c:v>
                </c:pt>
                <c:pt idx="20">
                  <c:v>73916886</c:v>
                </c:pt>
                <c:pt idx="21">
                  <c:v>73183982</c:v>
                </c:pt>
                <c:pt idx="22">
                  <c:v>72391340</c:v>
                </c:pt>
                <c:pt idx="23">
                  <c:v>71639989</c:v>
                </c:pt>
                <c:pt idx="24">
                  <c:v>71046988</c:v>
                </c:pt>
                <c:pt idx="25">
                  <c:v>70241124</c:v>
                </c:pt>
                <c:pt idx="26">
                  <c:v>69416988</c:v>
                </c:pt>
              </c:numCache>
            </c:numRef>
          </c:val>
          <c:smooth val="0"/>
          <c:extLst xmlns:c16r2="http://schemas.microsoft.com/office/drawing/2015/06/chart">
            <c:ext xmlns:c16="http://schemas.microsoft.com/office/drawing/2014/chart" uri="{C3380CC4-5D6E-409C-BE32-E72D297353CC}">
              <c16:uniqueId val="{00000004-0509-441E-A802-5FAD3F6B8898}"/>
            </c:ext>
          </c:extLst>
        </c:ser>
        <c:dLbls>
          <c:showLegendKey val="0"/>
          <c:showVal val="0"/>
          <c:showCatName val="0"/>
          <c:showSerName val="0"/>
          <c:showPercent val="0"/>
          <c:showBubbleSize val="0"/>
        </c:dLbls>
        <c:smooth val="0"/>
        <c:axId val="371330888"/>
        <c:axId val="371333632"/>
      </c:lineChart>
      <c:catAx>
        <c:axId val="37133088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ja-JP" altLang="en-US" sz="1200" dirty="0"/>
                  <a:t>年</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371333632"/>
        <c:crosses val="autoZero"/>
        <c:auto val="1"/>
        <c:lblAlgn val="ctr"/>
        <c:lblOffset val="100"/>
        <c:noMultiLvlLbl val="0"/>
      </c:catAx>
      <c:valAx>
        <c:axId val="371333632"/>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ltLang="en-US" sz="1400"/>
                  <a:t>台</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371330888"/>
        <c:crosses val="autoZero"/>
        <c:crossBetween val="between"/>
      </c:valAx>
      <c:spPr>
        <a:noFill/>
        <a:ln>
          <a:solidFill>
            <a:schemeClr val="bg1">
              <a:lumMod val="75000"/>
            </a:schemeClr>
          </a:solidFill>
        </a:ln>
        <a:effectLst/>
      </c:spPr>
    </c:plotArea>
    <c:legend>
      <c:legendPos val="b"/>
      <c:layout>
        <c:manualLayout>
          <c:xMode val="edge"/>
          <c:yMode val="edge"/>
          <c:x val="0.23431108068013237"/>
          <c:y val="0.71040151895906634"/>
          <c:w val="0.6550493362242763"/>
          <c:h val="5.3191861655590922E-2"/>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E22D1-062F-4188-BB22-F53B80C141F9}" type="datetimeFigureOut">
              <a:rPr kumimoji="1" lang="ja-JP" altLang="en-US" smtClean="0"/>
              <a:t>2025/5/2</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C8E6B-0307-43DA-8110-0914EB23B753}" type="slidenum">
              <a:rPr kumimoji="1" lang="ja-JP" altLang="en-US" smtClean="0"/>
              <a:t>‹#›</a:t>
            </a:fld>
            <a:endParaRPr kumimoji="1" lang="ja-JP" altLang="en-US"/>
          </a:p>
        </p:txBody>
      </p:sp>
    </p:spTree>
    <p:extLst>
      <p:ext uri="{BB962C8B-B14F-4D97-AF65-F5344CB8AC3E}">
        <p14:creationId xmlns:p14="http://schemas.microsoft.com/office/powerpoint/2010/main" val="18198873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C8E6B-0307-43DA-8110-0914EB23B753}" type="slidenum">
              <a:rPr kumimoji="1" lang="ja-JP" altLang="en-US" smtClean="0"/>
              <a:t>27</a:t>
            </a:fld>
            <a:endParaRPr kumimoji="1" lang="ja-JP" altLang="en-US"/>
          </a:p>
        </p:txBody>
      </p:sp>
    </p:spTree>
    <p:extLst>
      <p:ext uri="{BB962C8B-B14F-4D97-AF65-F5344CB8AC3E}">
        <p14:creationId xmlns:p14="http://schemas.microsoft.com/office/powerpoint/2010/main" val="3025393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C8E6B-0307-43DA-8110-0914EB23B753}" type="slidenum">
              <a:rPr kumimoji="1" lang="ja-JP" altLang="en-US" smtClean="0"/>
              <a:t>32</a:t>
            </a:fld>
            <a:endParaRPr kumimoji="1" lang="ja-JP" altLang="en-US"/>
          </a:p>
        </p:txBody>
      </p:sp>
    </p:spTree>
    <p:extLst>
      <p:ext uri="{BB962C8B-B14F-4D97-AF65-F5344CB8AC3E}">
        <p14:creationId xmlns:p14="http://schemas.microsoft.com/office/powerpoint/2010/main" val="2620613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F26B5D9-5333-4344-8A37-74AD132E4396}" type="datetime1">
              <a:rPr kumimoji="1" lang="ja-JP" altLang="en-US" smtClean="0"/>
              <a:t>2025/5/2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695601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4FBF9DF-5C6B-4E9C-9D12-9CC5848C6617}" type="datetime1">
              <a:rPr kumimoji="1" lang="ja-JP" altLang="en-US" smtClean="0"/>
              <a:t>2025/5/2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06075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EC57F2C-CF15-41C7-8AB4-5EB564F9377A}" type="datetime1">
              <a:rPr kumimoji="1" lang="ja-JP" altLang="en-US" smtClean="0"/>
              <a:t>2025/5/2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63705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868C6D-B741-4CFE-BDBB-9763842D4C4B}" type="datetime1">
              <a:rPr kumimoji="1" lang="ja-JP" altLang="en-US" smtClean="0"/>
              <a:t>2025/5/2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41195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BF9E751-C416-4724-B040-B3364FF80B99}" type="datetime1">
              <a:rPr kumimoji="1" lang="ja-JP" altLang="en-US" smtClean="0"/>
              <a:t>2025/5/2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774843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8014DCF-2609-4DCD-999C-F9BDADBD6327}" type="datetime1">
              <a:rPr kumimoji="1" lang="ja-JP" altLang="en-US" smtClean="0"/>
              <a:t>2025/5/2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13773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375BFC3-B115-4F8A-8118-216D2E4CAD70}" type="datetime1">
              <a:rPr kumimoji="1" lang="ja-JP" altLang="en-US" smtClean="0"/>
              <a:t>2025/5/2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3721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142DAAC-BE9C-45FC-823B-089D7F1B1FBB}" type="datetime1">
              <a:rPr kumimoji="1" lang="ja-JP" altLang="en-US" smtClean="0"/>
              <a:t>2025/5/2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92848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A183-96B2-46B6-BAC8-89BADC0C62E7}" type="datetime1">
              <a:rPr kumimoji="1" lang="ja-JP" altLang="en-US" smtClean="0"/>
              <a:t>2025/5/2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276134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6972F37-81D3-4E28-9522-6ACD77245C4D}" type="datetime1">
              <a:rPr kumimoji="1" lang="ja-JP" altLang="en-US" smtClean="0"/>
              <a:t>2025/5/2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694775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30179B-C529-4106-8829-9DDD719D1084}" type="datetime1">
              <a:rPr kumimoji="1" lang="ja-JP" altLang="en-US" smtClean="0"/>
              <a:t>2025/5/2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85395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DBE01-85EF-4EE3-9072-B8D04BE660C4}" type="datetime1">
              <a:rPr kumimoji="1" lang="ja-JP" altLang="en-US" smtClean="0"/>
              <a:t>2025/5/2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857457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49" y="1122363"/>
            <a:ext cx="8811867" cy="2387600"/>
          </a:xfrm>
        </p:spPr>
        <p:txBody>
          <a:bodyPr>
            <a:normAutofit/>
          </a:bodyPr>
          <a:lstStyle/>
          <a:p>
            <a:r>
              <a:rPr lang="en-US" altLang="ja-JP" kern="100" dirty="0"/>
              <a:t>05 </a:t>
            </a:r>
            <a:r>
              <a:rPr lang="ja-JP" altLang="en-US" kern="100" dirty="0"/>
              <a:t>大気環境保全技術</a:t>
            </a:r>
            <a:endParaRPr kumimoji="1" lang="ja-JP" altLang="en-US" dirty="0"/>
          </a:p>
        </p:txBody>
      </p:sp>
      <p:sp>
        <p:nvSpPr>
          <p:cNvPr id="3" name="サブタイトル 2"/>
          <p:cNvSpPr>
            <a:spLocks noGrp="1"/>
          </p:cNvSpPr>
          <p:nvPr>
            <p:ph type="subTitle" idx="1"/>
          </p:nvPr>
        </p:nvSpPr>
        <p:spPr/>
        <p:txBody>
          <a:bodyPr/>
          <a:lstStyle/>
          <a:p>
            <a:endParaRPr kumimoji="1" lang="en-US" altLang="ja-JP" dirty="0"/>
          </a:p>
        </p:txBody>
      </p:sp>
      <p:sp>
        <p:nvSpPr>
          <p:cNvPr id="4" name="スライド番号プレースホルダー 3"/>
          <p:cNvSpPr>
            <a:spLocks noGrp="1"/>
          </p:cNvSpPr>
          <p:nvPr>
            <p:ph type="sldNum" sz="quarter" idx="12"/>
          </p:nvPr>
        </p:nvSpPr>
        <p:spPr/>
        <p:txBody>
          <a:bodyPr/>
          <a:lstStyle/>
          <a:p>
            <a:fld id="{F4E51B1D-ED1D-40B2-9CF3-B72F1A890864}" type="slidenum">
              <a:rPr kumimoji="1" lang="ja-JP" altLang="en-US" smtClean="0"/>
              <a:t>1</a:t>
            </a:fld>
            <a:endParaRPr kumimoji="1" lang="ja-JP" altLang="en-US"/>
          </a:p>
        </p:txBody>
      </p:sp>
    </p:spTree>
    <p:extLst>
      <p:ext uri="{BB962C8B-B14F-4D97-AF65-F5344CB8AC3E}">
        <p14:creationId xmlns:p14="http://schemas.microsoft.com/office/powerpoint/2010/main" val="662885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7976" y="4717143"/>
            <a:ext cx="411914" cy="549219"/>
          </a:xfrm>
          <a:prstGeom prst="rect">
            <a:avLst/>
          </a:prstGeom>
        </p:spPr>
      </p:pic>
      <p:pic>
        <p:nvPicPr>
          <p:cNvPr id="14" name="図 13"/>
          <p:cNvPicPr>
            <a:picLocks noChangeAspect="1"/>
          </p:cNvPicPr>
          <p:nvPr/>
        </p:nvPicPr>
        <p:blipFill>
          <a:blip r:embed="rId3"/>
          <a:stretch>
            <a:fillRect/>
          </a:stretch>
        </p:blipFill>
        <p:spPr>
          <a:xfrm>
            <a:off x="4735967" y="2428539"/>
            <a:ext cx="5746296" cy="4110375"/>
          </a:xfrm>
          <a:prstGeom prst="rect">
            <a:avLst/>
          </a:prstGeom>
        </p:spPr>
      </p:pic>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10</a:t>
            </a:fld>
            <a:endParaRPr kumimoji="1" lang="ja-JP" altLang="en-US"/>
          </a:p>
        </p:txBody>
      </p:sp>
      <p:sp>
        <p:nvSpPr>
          <p:cNvPr id="16" name="正方形/長方形 15"/>
          <p:cNvSpPr/>
          <p:nvPr/>
        </p:nvSpPr>
        <p:spPr>
          <a:xfrm>
            <a:off x="338137" y="4705400"/>
            <a:ext cx="4293689" cy="1323439"/>
          </a:xfrm>
          <a:prstGeom prst="rect">
            <a:avLst/>
          </a:prstGeom>
        </p:spPr>
        <p:txBody>
          <a:bodyPr wrap="square">
            <a:spAutoFit/>
          </a:bodyPr>
          <a:lstStyle/>
          <a:p>
            <a:pPr marL="174625" indent="-174625"/>
            <a:r>
              <a:rPr lang="ja-JP" altLang="en-US" sz="2000" dirty="0">
                <a:solidFill>
                  <a:srgbClr val="464646"/>
                </a:solidFill>
                <a:latin typeface="Noto Sans JP"/>
              </a:rPr>
              <a:t>④「排煙脱硝装置」</a:t>
            </a:r>
            <a:endParaRPr lang="en-US" altLang="ja-JP" sz="2000" dirty="0">
              <a:solidFill>
                <a:srgbClr val="464646"/>
              </a:solidFill>
              <a:latin typeface="Noto Sans JP"/>
            </a:endParaRPr>
          </a:p>
          <a:p>
            <a:pPr marL="174625" indent="-174625"/>
            <a:r>
              <a:rPr lang="ja-JP" altLang="en-US" sz="2000" dirty="0">
                <a:solidFill>
                  <a:srgbClr val="464646"/>
                </a:solidFill>
                <a:latin typeface="Noto Sans JP"/>
              </a:rPr>
              <a:t>　アンモニアを排ガスに吹き込み、触媒上でアンモニアと窒素酸化物を反応させ、水と窒素に分解します。</a:t>
            </a:r>
            <a:endParaRPr lang="en-US" altLang="ja-JP" sz="2000" dirty="0">
              <a:solidFill>
                <a:srgbClr val="464646"/>
              </a:solidFill>
              <a:latin typeface="Noto Sans JP"/>
            </a:endParaRPr>
          </a:p>
        </p:txBody>
      </p:sp>
      <p:sp>
        <p:nvSpPr>
          <p:cNvPr id="17" name="テキスト ボックス 16"/>
          <p:cNvSpPr txBox="1"/>
          <p:nvPr/>
        </p:nvSpPr>
        <p:spPr>
          <a:xfrm>
            <a:off x="361204" y="6156297"/>
            <a:ext cx="3897221" cy="400110"/>
          </a:xfrm>
          <a:prstGeom prst="rect">
            <a:avLst/>
          </a:prstGeom>
          <a:noFill/>
        </p:spPr>
        <p:txBody>
          <a:bodyPr wrap="none" rtlCol="0">
            <a:spAutoFit/>
          </a:bodyPr>
          <a:lstStyle/>
          <a:p>
            <a:r>
              <a:rPr kumimoji="1" lang="ja-JP" altLang="en-US" sz="2000" dirty="0"/>
              <a:t>４</a:t>
            </a:r>
            <a:r>
              <a:rPr kumimoji="1" lang="en-US" altLang="ja-JP" sz="2000" dirty="0"/>
              <a:t>NO</a:t>
            </a:r>
            <a:r>
              <a:rPr kumimoji="1" lang="ja-JP" altLang="en-US" sz="2000" dirty="0"/>
              <a:t>＋４</a:t>
            </a:r>
            <a:r>
              <a:rPr kumimoji="1" lang="en-US" altLang="ja-JP" sz="2000" dirty="0"/>
              <a:t>NH</a:t>
            </a:r>
            <a:r>
              <a:rPr kumimoji="1" lang="en-US" altLang="ja-JP" sz="2000" baseline="-25000" dirty="0"/>
              <a:t>3</a:t>
            </a:r>
            <a:r>
              <a:rPr kumimoji="1" lang="ja-JP" altLang="en-US" sz="2000" dirty="0"/>
              <a:t>＋</a:t>
            </a:r>
            <a:r>
              <a:rPr kumimoji="1" lang="en-US" altLang="ja-JP" sz="2000" dirty="0"/>
              <a:t>O</a:t>
            </a:r>
            <a:r>
              <a:rPr kumimoji="1" lang="en-US" altLang="ja-JP" sz="2000" baseline="-25000" dirty="0"/>
              <a:t>2</a:t>
            </a:r>
            <a:r>
              <a:rPr kumimoji="1" lang="ja-JP" altLang="en-US" sz="2000" dirty="0"/>
              <a:t>　→　４</a:t>
            </a:r>
            <a:r>
              <a:rPr kumimoji="1" lang="en-US" altLang="ja-JP" sz="2000" dirty="0"/>
              <a:t>N</a:t>
            </a:r>
            <a:r>
              <a:rPr kumimoji="1" lang="en-US" altLang="ja-JP" sz="2000" baseline="-25000" dirty="0"/>
              <a:t>2</a:t>
            </a:r>
            <a:r>
              <a:rPr kumimoji="1" lang="ja-JP" altLang="en-US" sz="2000" dirty="0"/>
              <a:t>＋６</a:t>
            </a:r>
            <a:r>
              <a:rPr kumimoji="1" lang="en-US" altLang="ja-JP" sz="2000" dirty="0"/>
              <a:t>H</a:t>
            </a:r>
            <a:r>
              <a:rPr kumimoji="1" lang="en-US" altLang="ja-JP" sz="2000" baseline="-25000" dirty="0"/>
              <a:t>2</a:t>
            </a:r>
            <a:r>
              <a:rPr kumimoji="1" lang="en-US" altLang="ja-JP" sz="2000" dirty="0"/>
              <a:t>O</a:t>
            </a:r>
            <a:endParaRPr kumimoji="1" lang="ja-JP" altLang="en-US" sz="2000" dirty="0"/>
          </a:p>
        </p:txBody>
      </p:sp>
      <p:sp>
        <p:nvSpPr>
          <p:cNvPr id="18" name="テキスト ボックス 17"/>
          <p:cNvSpPr txBox="1"/>
          <p:nvPr/>
        </p:nvSpPr>
        <p:spPr>
          <a:xfrm>
            <a:off x="5747656" y="4483726"/>
            <a:ext cx="415498" cy="369332"/>
          </a:xfrm>
          <a:prstGeom prst="rect">
            <a:avLst/>
          </a:prstGeom>
          <a:noFill/>
        </p:spPr>
        <p:txBody>
          <a:bodyPr wrap="none" rtlCol="0">
            <a:spAutoFit/>
          </a:bodyPr>
          <a:lstStyle/>
          <a:p>
            <a:r>
              <a:rPr kumimoji="1" lang="ja-JP" altLang="en-US" dirty="0"/>
              <a:t>①</a:t>
            </a:r>
          </a:p>
        </p:txBody>
      </p:sp>
      <p:sp>
        <p:nvSpPr>
          <p:cNvPr id="19" name="テキスト ボックス 18"/>
          <p:cNvSpPr txBox="1"/>
          <p:nvPr/>
        </p:nvSpPr>
        <p:spPr>
          <a:xfrm>
            <a:off x="5684181" y="3999194"/>
            <a:ext cx="415498" cy="369332"/>
          </a:xfrm>
          <a:prstGeom prst="rect">
            <a:avLst/>
          </a:prstGeom>
          <a:noFill/>
        </p:spPr>
        <p:txBody>
          <a:bodyPr wrap="none" rtlCol="0">
            <a:spAutoFit/>
          </a:bodyPr>
          <a:lstStyle/>
          <a:p>
            <a:r>
              <a:rPr lang="ja-JP" altLang="en-US" dirty="0"/>
              <a:t>②</a:t>
            </a:r>
            <a:endParaRPr kumimoji="1" lang="ja-JP" altLang="en-US" dirty="0"/>
          </a:p>
        </p:txBody>
      </p:sp>
      <p:sp>
        <p:nvSpPr>
          <p:cNvPr id="20" name="テキスト ボックス 19"/>
          <p:cNvSpPr txBox="1"/>
          <p:nvPr/>
        </p:nvSpPr>
        <p:spPr>
          <a:xfrm>
            <a:off x="5678764" y="3463913"/>
            <a:ext cx="415498" cy="369332"/>
          </a:xfrm>
          <a:prstGeom prst="rect">
            <a:avLst/>
          </a:prstGeom>
          <a:noFill/>
        </p:spPr>
        <p:txBody>
          <a:bodyPr wrap="none" rtlCol="0">
            <a:spAutoFit/>
          </a:bodyPr>
          <a:lstStyle/>
          <a:p>
            <a:r>
              <a:rPr lang="ja-JP" altLang="en-US" dirty="0"/>
              <a:t>③</a:t>
            </a:r>
            <a:endParaRPr kumimoji="1" lang="ja-JP" altLang="en-US" dirty="0"/>
          </a:p>
        </p:txBody>
      </p:sp>
      <p:sp>
        <p:nvSpPr>
          <p:cNvPr id="21" name="テキスト ボックス 20"/>
          <p:cNvSpPr txBox="1"/>
          <p:nvPr/>
        </p:nvSpPr>
        <p:spPr>
          <a:xfrm>
            <a:off x="9234060" y="3648579"/>
            <a:ext cx="415498" cy="369332"/>
          </a:xfrm>
          <a:prstGeom prst="rect">
            <a:avLst/>
          </a:prstGeom>
          <a:noFill/>
        </p:spPr>
        <p:txBody>
          <a:bodyPr wrap="none" rtlCol="0">
            <a:spAutoFit/>
          </a:bodyPr>
          <a:lstStyle/>
          <a:p>
            <a:r>
              <a:rPr lang="ja-JP" altLang="en-US" dirty="0"/>
              <a:t>④</a:t>
            </a:r>
            <a:endParaRPr kumimoji="1" lang="ja-JP" altLang="en-US" dirty="0"/>
          </a:p>
        </p:txBody>
      </p:sp>
      <p:sp>
        <p:nvSpPr>
          <p:cNvPr id="22" name="正方形/長方形 21"/>
          <p:cNvSpPr/>
          <p:nvPr/>
        </p:nvSpPr>
        <p:spPr>
          <a:xfrm>
            <a:off x="338137" y="676275"/>
            <a:ext cx="4293689" cy="707886"/>
          </a:xfrm>
          <a:prstGeom prst="rect">
            <a:avLst/>
          </a:prstGeom>
        </p:spPr>
        <p:txBody>
          <a:bodyPr wrap="square">
            <a:spAutoFit/>
          </a:bodyPr>
          <a:lstStyle/>
          <a:p>
            <a:pPr marL="174625" indent="-174625"/>
            <a:r>
              <a:rPr lang="ja-JP" altLang="en-US" sz="2000" dirty="0">
                <a:solidFill>
                  <a:srgbClr val="464646"/>
                </a:solidFill>
                <a:latin typeface="Noto Sans JP"/>
              </a:rPr>
              <a:t>①主バーナー燃焼域</a:t>
            </a:r>
            <a:endParaRPr lang="en-US" altLang="ja-JP" sz="2000" dirty="0">
              <a:solidFill>
                <a:srgbClr val="464646"/>
              </a:solidFill>
              <a:latin typeface="Noto Sans JP"/>
            </a:endParaRPr>
          </a:p>
          <a:p>
            <a:pPr marL="174625" indent="-174625"/>
            <a:r>
              <a:rPr lang="ja-JP" altLang="en-US" sz="2000" dirty="0">
                <a:solidFill>
                  <a:srgbClr val="464646"/>
                </a:solidFill>
                <a:latin typeface="Noto Sans JP"/>
              </a:rPr>
              <a:t>　低</a:t>
            </a:r>
            <a:r>
              <a:rPr lang="en-US" altLang="ja-JP" sz="2000" dirty="0">
                <a:solidFill>
                  <a:srgbClr val="464646"/>
                </a:solidFill>
                <a:latin typeface="Noto Sans JP"/>
              </a:rPr>
              <a:t>NO</a:t>
            </a:r>
            <a:r>
              <a:rPr lang="ja-JP" altLang="en-US" sz="2000" dirty="0" err="1">
                <a:solidFill>
                  <a:srgbClr val="464646"/>
                </a:solidFill>
                <a:latin typeface="Noto Sans JP"/>
              </a:rPr>
              <a:t>ｘ</a:t>
            </a:r>
            <a:r>
              <a:rPr lang="ja-JP" altLang="en-US" sz="2000" dirty="0">
                <a:solidFill>
                  <a:srgbClr val="464646"/>
                </a:solidFill>
                <a:latin typeface="Noto Sans JP"/>
              </a:rPr>
              <a:t>燃焼</a:t>
            </a:r>
            <a:endParaRPr lang="en-US" altLang="ja-JP" sz="2000" dirty="0">
              <a:solidFill>
                <a:srgbClr val="464646"/>
              </a:solidFill>
              <a:latin typeface="Noto Sans JP"/>
            </a:endParaRPr>
          </a:p>
        </p:txBody>
      </p:sp>
      <p:sp>
        <p:nvSpPr>
          <p:cNvPr id="23" name="正方形/長方形 22"/>
          <p:cNvSpPr/>
          <p:nvPr/>
        </p:nvSpPr>
        <p:spPr>
          <a:xfrm>
            <a:off x="252412" y="157722"/>
            <a:ext cx="4851008" cy="461665"/>
          </a:xfrm>
          <a:prstGeom prst="rect">
            <a:avLst/>
          </a:prstGeom>
        </p:spPr>
        <p:txBody>
          <a:bodyPr wrap="none">
            <a:spAutoFit/>
          </a:bodyPr>
          <a:lstStyle/>
          <a:p>
            <a:r>
              <a:rPr lang="ja-JP" altLang="en-US" sz="2400" b="1" dirty="0"/>
              <a:t>ボイラー総合</a:t>
            </a:r>
            <a:r>
              <a:rPr lang="en-US" altLang="ja-JP" sz="2400" b="1" dirty="0"/>
              <a:t>N</a:t>
            </a:r>
            <a:r>
              <a:rPr lang="ja-JP" altLang="en-US" sz="2400" b="1" dirty="0"/>
              <a:t>Ｏｘ低減法のプロセス</a:t>
            </a:r>
            <a:endParaRPr lang="en-US" altLang="ja-JP" sz="2400" b="1" dirty="0"/>
          </a:p>
        </p:txBody>
      </p:sp>
      <p:sp>
        <p:nvSpPr>
          <p:cNvPr id="24" name="テキスト ボックス 23"/>
          <p:cNvSpPr txBox="1"/>
          <p:nvPr/>
        </p:nvSpPr>
        <p:spPr>
          <a:xfrm>
            <a:off x="813303" y="1371690"/>
            <a:ext cx="1864613" cy="400110"/>
          </a:xfrm>
          <a:prstGeom prst="rect">
            <a:avLst/>
          </a:prstGeom>
          <a:noFill/>
        </p:spPr>
        <p:txBody>
          <a:bodyPr wrap="none" rtlCol="0">
            <a:spAutoFit/>
          </a:bodyPr>
          <a:lstStyle/>
          <a:p>
            <a:r>
              <a:rPr lang="en-US" altLang="ja-JP" sz="2000" dirty="0"/>
              <a:t>N</a:t>
            </a:r>
            <a:r>
              <a:rPr lang="en-US" altLang="ja-JP" sz="2000" baseline="-25000" dirty="0"/>
              <a:t>2</a:t>
            </a:r>
            <a:r>
              <a:rPr lang="ja-JP" altLang="en-US" sz="2000" dirty="0"/>
              <a:t>＋</a:t>
            </a:r>
            <a:r>
              <a:rPr lang="en-US" altLang="ja-JP" sz="2000" dirty="0"/>
              <a:t> O</a:t>
            </a:r>
            <a:r>
              <a:rPr lang="en-US" altLang="ja-JP" sz="2000" baseline="-25000" dirty="0"/>
              <a:t>2</a:t>
            </a:r>
            <a:r>
              <a:rPr lang="ja-JP" altLang="en-US" sz="2000" dirty="0"/>
              <a:t> → ２</a:t>
            </a:r>
            <a:r>
              <a:rPr kumimoji="1" lang="en-US" altLang="ja-JP" sz="2000" dirty="0"/>
              <a:t>NO</a:t>
            </a:r>
            <a:endParaRPr kumimoji="1" lang="ja-JP" altLang="en-US" sz="2000" dirty="0"/>
          </a:p>
        </p:txBody>
      </p:sp>
      <p:sp>
        <p:nvSpPr>
          <p:cNvPr id="15" name="正方形/長方形 14"/>
          <p:cNvSpPr/>
          <p:nvPr/>
        </p:nvSpPr>
        <p:spPr>
          <a:xfrm>
            <a:off x="338137" y="1909217"/>
            <a:ext cx="6315367" cy="707886"/>
          </a:xfrm>
          <a:prstGeom prst="rect">
            <a:avLst/>
          </a:prstGeom>
        </p:spPr>
        <p:txBody>
          <a:bodyPr wrap="square">
            <a:spAutoFit/>
          </a:bodyPr>
          <a:lstStyle/>
          <a:p>
            <a:pPr marL="174625" indent="-174625"/>
            <a:r>
              <a:rPr lang="ja-JP" altLang="en-US" sz="2000" dirty="0">
                <a:solidFill>
                  <a:srgbClr val="464646"/>
                </a:solidFill>
                <a:latin typeface="Noto Sans JP"/>
              </a:rPr>
              <a:t>②還元域</a:t>
            </a:r>
            <a:endParaRPr lang="en-US" altLang="ja-JP" sz="2000" dirty="0">
              <a:solidFill>
                <a:srgbClr val="464646"/>
              </a:solidFill>
              <a:latin typeface="Noto Sans JP"/>
            </a:endParaRPr>
          </a:p>
          <a:p>
            <a:pPr marL="174625" indent="-174625"/>
            <a:r>
              <a:rPr lang="ja-JP" altLang="en-US" sz="2000" dirty="0">
                <a:solidFill>
                  <a:srgbClr val="464646"/>
                </a:solidFill>
                <a:latin typeface="Noto Sans JP"/>
              </a:rPr>
              <a:t>　燃料（炭化水素）を利用する還元脱硝</a:t>
            </a:r>
            <a:endParaRPr lang="en-US" altLang="ja-JP" sz="2000" dirty="0">
              <a:solidFill>
                <a:srgbClr val="464646"/>
              </a:solidFill>
              <a:latin typeface="Noto Sans JP"/>
            </a:endParaRPr>
          </a:p>
        </p:txBody>
      </p:sp>
      <p:sp>
        <p:nvSpPr>
          <p:cNvPr id="25" name="テキスト ボックス 24"/>
          <p:cNvSpPr txBox="1"/>
          <p:nvPr/>
        </p:nvSpPr>
        <p:spPr>
          <a:xfrm>
            <a:off x="599975" y="2732402"/>
            <a:ext cx="4911281" cy="400110"/>
          </a:xfrm>
          <a:prstGeom prst="rect">
            <a:avLst/>
          </a:prstGeom>
          <a:noFill/>
        </p:spPr>
        <p:txBody>
          <a:bodyPr wrap="none" rtlCol="0">
            <a:spAutoFit/>
          </a:bodyPr>
          <a:lstStyle/>
          <a:p>
            <a:r>
              <a:rPr kumimoji="1" lang="ja-JP" altLang="en-US" sz="2000" dirty="0"/>
              <a:t>２</a:t>
            </a:r>
            <a:r>
              <a:rPr kumimoji="1" lang="en-US" altLang="ja-JP" sz="2000" dirty="0"/>
              <a:t>NO</a:t>
            </a:r>
            <a:r>
              <a:rPr kumimoji="1" lang="ja-JP" altLang="en-US" sz="2000" dirty="0"/>
              <a:t>＋４</a:t>
            </a:r>
            <a:r>
              <a:rPr kumimoji="1" lang="en-US" altLang="ja-JP" sz="2000" dirty="0"/>
              <a:t>HC</a:t>
            </a:r>
            <a:r>
              <a:rPr lang="ja-JP" altLang="en-US" sz="2000" dirty="0"/>
              <a:t> ＋２</a:t>
            </a:r>
            <a:r>
              <a:rPr lang="en-US" altLang="ja-JP" sz="2000" dirty="0"/>
              <a:t>O</a:t>
            </a:r>
            <a:r>
              <a:rPr lang="en-US" altLang="ja-JP" sz="2000" baseline="-25000" dirty="0"/>
              <a:t>2 </a:t>
            </a:r>
            <a:r>
              <a:rPr kumimoji="1" lang="ja-JP" altLang="en-US" sz="2000" dirty="0"/>
              <a:t>　→　</a:t>
            </a:r>
            <a:r>
              <a:rPr kumimoji="1" lang="en-US" altLang="ja-JP" sz="2000" dirty="0"/>
              <a:t>N</a:t>
            </a:r>
            <a:r>
              <a:rPr kumimoji="1" lang="en-US" altLang="ja-JP" sz="2000" baseline="-25000" dirty="0"/>
              <a:t>2</a:t>
            </a:r>
            <a:r>
              <a:rPr kumimoji="1" lang="ja-JP" altLang="en-US" sz="2000" dirty="0"/>
              <a:t>＋２</a:t>
            </a:r>
            <a:r>
              <a:rPr kumimoji="1" lang="en-US" altLang="ja-JP" sz="2000" dirty="0"/>
              <a:t>H</a:t>
            </a:r>
            <a:r>
              <a:rPr kumimoji="1" lang="en-US" altLang="ja-JP" sz="2000" baseline="-25000" dirty="0"/>
              <a:t>2</a:t>
            </a:r>
            <a:r>
              <a:rPr kumimoji="1" lang="en-US" altLang="ja-JP" sz="2000" dirty="0"/>
              <a:t>O</a:t>
            </a:r>
            <a:r>
              <a:rPr kumimoji="1" lang="ja-JP" altLang="en-US" sz="2000" dirty="0"/>
              <a:t>　＋４</a:t>
            </a:r>
            <a:r>
              <a:rPr kumimoji="1" lang="en-US" altLang="ja-JP" sz="2000" dirty="0"/>
              <a:t>CO</a:t>
            </a:r>
            <a:r>
              <a:rPr kumimoji="1" lang="ja-JP" altLang="en-US" sz="2000" dirty="0"/>
              <a:t>）</a:t>
            </a:r>
          </a:p>
        </p:txBody>
      </p:sp>
      <p:sp>
        <p:nvSpPr>
          <p:cNvPr id="26" name="正方形/長方形 25"/>
          <p:cNvSpPr/>
          <p:nvPr/>
        </p:nvSpPr>
        <p:spPr>
          <a:xfrm>
            <a:off x="338137" y="3160677"/>
            <a:ext cx="4293689" cy="1015663"/>
          </a:xfrm>
          <a:prstGeom prst="rect">
            <a:avLst/>
          </a:prstGeom>
        </p:spPr>
        <p:txBody>
          <a:bodyPr wrap="square">
            <a:spAutoFit/>
          </a:bodyPr>
          <a:lstStyle/>
          <a:p>
            <a:pPr marL="174625" indent="-174625"/>
            <a:r>
              <a:rPr lang="ja-JP" altLang="en-US" sz="2000" dirty="0">
                <a:solidFill>
                  <a:srgbClr val="464646"/>
                </a:solidFill>
                <a:latin typeface="Noto Sans JP"/>
              </a:rPr>
              <a:t>③燃焼完結域</a:t>
            </a:r>
            <a:endParaRPr lang="en-US" altLang="ja-JP" sz="2000" dirty="0">
              <a:solidFill>
                <a:srgbClr val="464646"/>
              </a:solidFill>
              <a:latin typeface="Noto Sans JP"/>
            </a:endParaRPr>
          </a:p>
          <a:p>
            <a:pPr marL="174625" indent="-174625"/>
            <a:r>
              <a:rPr lang="ja-JP" altLang="en-US" sz="2000" dirty="0">
                <a:solidFill>
                  <a:srgbClr val="464646"/>
                </a:solidFill>
                <a:latin typeface="Noto Sans JP"/>
              </a:rPr>
              <a:t>　還元域で生成する一酸化炭素（</a:t>
            </a:r>
            <a:r>
              <a:rPr lang="en-US" altLang="ja-JP" sz="2000" dirty="0"/>
              <a:t> CO </a:t>
            </a:r>
            <a:r>
              <a:rPr lang="ja-JP" altLang="en-US" sz="2000" dirty="0">
                <a:solidFill>
                  <a:srgbClr val="464646"/>
                </a:solidFill>
                <a:latin typeface="Noto Sans JP"/>
              </a:rPr>
              <a:t>）や未燃分などの完全燃焼</a:t>
            </a:r>
            <a:endParaRPr lang="en-US" altLang="ja-JP" sz="2000" dirty="0">
              <a:solidFill>
                <a:srgbClr val="464646"/>
              </a:solidFill>
              <a:latin typeface="Noto Sans JP"/>
            </a:endParaRPr>
          </a:p>
        </p:txBody>
      </p:sp>
    </p:spTree>
    <p:extLst>
      <p:ext uri="{BB962C8B-B14F-4D97-AF65-F5344CB8AC3E}">
        <p14:creationId xmlns:p14="http://schemas.microsoft.com/office/powerpoint/2010/main" val="190052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env.go.jp/policy/hakusyo/img/210/fb1.4.1.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599" y="158202"/>
            <a:ext cx="5459095" cy="6699798"/>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11</a:t>
            </a:fld>
            <a:endParaRPr kumimoji="1" lang="ja-JP" altLang="en-US"/>
          </a:p>
        </p:txBody>
      </p:sp>
    </p:spTree>
    <p:extLst>
      <p:ext uri="{BB962C8B-B14F-4D97-AF65-F5344CB8AC3E}">
        <p14:creationId xmlns:p14="http://schemas.microsoft.com/office/powerpoint/2010/main" val="562096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5740" y="1016099"/>
            <a:ext cx="9532620" cy="5509200"/>
          </a:xfrm>
          <a:prstGeom prst="rect">
            <a:avLst/>
          </a:prstGeom>
        </p:spPr>
        <p:txBody>
          <a:bodyPr wrap="square">
            <a:spAutoFit/>
          </a:bodyPr>
          <a:lstStyle/>
          <a:p>
            <a:r>
              <a:rPr lang="ja-JP" altLang="en-US" sz="2200" dirty="0">
                <a:latin typeface="+mn-ea"/>
              </a:rPr>
              <a:t>　燃焼装置から発生するばいじんの対策のためにさまざまな「集じん装置」が開発されました。</a:t>
            </a:r>
            <a:endParaRPr lang="en-US" altLang="ja-JP" sz="2200" dirty="0">
              <a:latin typeface="+mn-ea"/>
            </a:endParaRPr>
          </a:p>
          <a:p>
            <a:endParaRPr lang="en-US" altLang="ja-JP" sz="2200" dirty="0">
              <a:latin typeface="+mn-ea"/>
            </a:endParaRPr>
          </a:p>
          <a:p>
            <a:r>
              <a:rPr lang="ja-JP" altLang="en-US" sz="2200" b="1" dirty="0">
                <a:latin typeface="+mn-ea"/>
              </a:rPr>
              <a:t>ア．ろ過式集じん装置</a:t>
            </a:r>
            <a:endParaRPr lang="en-US" altLang="ja-JP" sz="2200" b="1" dirty="0">
              <a:latin typeface="+mn-ea"/>
            </a:endParaRPr>
          </a:p>
          <a:p>
            <a:r>
              <a:rPr lang="ja-JP" altLang="en-US" sz="2200" dirty="0">
                <a:latin typeface="+mn-ea"/>
              </a:rPr>
              <a:t>　ばいじんを含む排ガスを、繊維を主体とした</a:t>
            </a:r>
            <a:r>
              <a:rPr lang="ja-JP" altLang="en-US" sz="2200" dirty="0" err="1">
                <a:latin typeface="+mn-ea"/>
              </a:rPr>
              <a:t>ろ</a:t>
            </a:r>
            <a:r>
              <a:rPr lang="ja-JP" altLang="en-US" sz="2200" dirty="0">
                <a:latin typeface="+mn-ea"/>
              </a:rPr>
              <a:t>布でろ過する装置です。</a:t>
            </a:r>
            <a:endParaRPr lang="en-US" altLang="ja-JP" sz="2200" dirty="0">
              <a:latin typeface="+mn-ea"/>
            </a:endParaRPr>
          </a:p>
          <a:p>
            <a:r>
              <a:rPr lang="ja-JP" altLang="en-US" sz="2200" dirty="0">
                <a:latin typeface="+mn-ea"/>
              </a:rPr>
              <a:t>　除去効率は</a:t>
            </a:r>
            <a:r>
              <a:rPr lang="en-US" altLang="ja-JP" sz="2200" dirty="0">
                <a:latin typeface="+mn-ea"/>
              </a:rPr>
              <a:t>99.8 </a:t>
            </a:r>
            <a:r>
              <a:rPr lang="ja-JP" altLang="en-US" sz="2200" dirty="0">
                <a:latin typeface="+mn-ea"/>
              </a:rPr>
              <a:t>％以上。比較的小型の発生源施設で導入されています。</a:t>
            </a:r>
            <a:endParaRPr lang="en-US" altLang="ja-JP" sz="2200" dirty="0">
              <a:latin typeface="+mn-ea"/>
            </a:endParaRPr>
          </a:p>
          <a:p>
            <a:endParaRPr lang="en-US" altLang="ja-JP" sz="2200" dirty="0">
              <a:latin typeface="+mn-ea"/>
            </a:endParaRPr>
          </a:p>
          <a:p>
            <a:r>
              <a:rPr lang="ja-JP" altLang="en-US" sz="2200" b="1" dirty="0">
                <a:latin typeface="+mn-ea"/>
              </a:rPr>
              <a:t>イ．電気集じん装置</a:t>
            </a:r>
            <a:endParaRPr lang="en-US" altLang="ja-JP" sz="2200" b="1" dirty="0">
              <a:latin typeface="+mn-ea"/>
            </a:endParaRPr>
          </a:p>
          <a:p>
            <a:r>
              <a:rPr lang="ja-JP" altLang="en-US" sz="2200" dirty="0">
                <a:latin typeface="+mn-ea"/>
              </a:rPr>
              <a:t>　直流高電圧によってコロナ放電を発生させ、ガス中のダストを帯電させ、この帯電粒子を電極に吸着させて捕集する装置です。</a:t>
            </a:r>
            <a:endParaRPr lang="en-US" altLang="ja-JP" sz="2200" dirty="0">
              <a:latin typeface="+mn-ea"/>
            </a:endParaRPr>
          </a:p>
          <a:p>
            <a:r>
              <a:rPr lang="ja-JP" altLang="en-US" sz="2200" dirty="0">
                <a:latin typeface="+mn-ea"/>
              </a:rPr>
              <a:t>　除去効率は</a:t>
            </a:r>
            <a:r>
              <a:rPr lang="en-US" altLang="ja-JP" sz="2200" dirty="0">
                <a:latin typeface="+mn-ea"/>
              </a:rPr>
              <a:t>99</a:t>
            </a:r>
            <a:r>
              <a:rPr lang="ja-JP" altLang="en-US" sz="2200" dirty="0">
                <a:latin typeface="+mn-ea"/>
              </a:rPr>
              <a:t> ％以上。火力発電所をはじめ大規模施設で活用されています。</a:t>
            </a:r>
            <a:endParaRPr lang="en-US" altLang="ja-JP" sz="2200" dirty="0">
              <a:latin typeface="+mn-ea"/>
            </a:endParaRPr>
          </a:p>
          <a:p>
            <a:endParaRPr lang="en-US" altLang="ja-JP" sz="2200" dirty="0">
              <a:latin typeface="+mn-ea"/>
            </a:endParaRPr>
          </a:p>
          <a:p>
            <a:endParaRPr lang="en-US" altLang="ja-JP" sz="2200" dirty="0">
              <a:latin typeface="+mn-ea"/>
            </a:endParaRPr>
          </a:p>
          <a:p>
            <a:r>
              <a:rPr lang="ja-JP" altLang="en-US" sz="2200" dirty="0">
                <a:latin typeface="+mn-ea"/>
              </a:rPr>
              <a:t/>
            </a:r>
            <a:br>
              <a:rPr lang="ja-JP" altLang="en-US" sz="2200" dirty="0">
                <a:latin typeface="+mn-ea"/>
              </a:rPr>
            </a:br>
            <a:r>
              <a:rPr lang="ja-JP" altLang="en-US" sz="2200" dirty="0">
                <a:latin typeface="+mn-ea"/>
              </a:rPr>
              <a:t/>
            </a:r>
            <a:br>
              <a:rPr lang="ja-JP" altLang="en-US" sz="2200" dirty="0">
                <a:latin typeface="+mn-ea"/>
              </a:rPr>
            </a:br>
            <a:endParaRPr lang="ja-JP" altLang="en-US" sz="2200" dirty="0">
              <a:latin typeface="+mn-ea"/>
            </a:endParaRPr>
          </a:p>
        </p:txBody>
      </p:sp>
      <p:sp>
        <p:nvSpPr>
          <p:cNvPr id="5" name="正方形/長方形 4"/>
          <p:cNvSpPr/>
          <p:nvPr/>
        </p:nvSpPr>
        <p:spPr>
          <a:xfrm>
            <a:off x="205740" y="305343"/>
            <a:ext cx="3233578" cy="461665"/>
          </a:xfrm>
          <a:prstGeom prst="rect">
            <a:avLst/>
          </a:prstGeom>
        </p:spPr>
        <p:txBody>
          <a:bodyPr wrap="none">
            <a:spAutoFit/>
          </a:bodyPr>
          <a:lstStyle/>
          <a:p>
            <a:r>
              <a:rPr lang="ja-JP" altLang="en-US" sz="2400" b="1" dirty="0"/>
              <a:t>３）ばいじんの除去技術</a:t>
            </a:r>
            <a:endParaRPr lang="en-US" altLang="ja-JP" sz="2400" b="1" dirty="0"/>
          </a:p>
        </p:txBody>
      </p:sp>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12</a:t>
            </a:fld>
            <a:endParaRPr kumimoji="1" lang="ja-JP" altLang="en-US"/>
          </a:p>
        </p:txBody>
      </p:sp>
    </p:spTree>
    <p:extLst>
      <p:ext uri="{BB962C8B-B14F-4D97-AF65-F5344CB8AC3E}">
        <p14:creationId xmlns:p14="http://schemas.microsoft.com/office/powerpoint/2010/main" val="2425619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27660" y="225475"/>
            <a:ext cx="9319260" cy="769441"/>
          </a:xfrm>
          <a:prstGeom prst="rect">
            <a:avLst/>
          </a:prstGeom>
        </p:spPr>
        <p:txBody>
          <a:bodyPr wrap="square">
            <a:spAutoFit/>
          </a:bodyPr>
          <a:lstStyle/>
          <a:p>
            <a:r>
              <a:rPr lang="ja-JP" altLang="en-US" sz="2200" b="1" dirty="0"/>
              <a:t>ウ．その他の集じん装置</a:t>
            </a:r>
            <a:endParaRPr lang="en-US" altLang="ja-JP" sz="2200" b="1" dirty="0"/>
          </a:p>
          <a:p>
            <a:endParaRPr lang="en-US" altLang="ja-JP" sz="2200" dirty="0"/>
          </a:p>
        </p:txBody>
      </p:sp>
      <p:graphicFrame>
        <p:nvGraphicFramePr>
          <p:cNvPr id="5" name="表 4"/>
          <p:cNvGraphicFramePr>
            <a:graphicFrameLocks noGrp="1"/>
          </p:cNvGraphicFramePr>
          <p:nvPr>
            <p:extLst>
              <p:ext uri="{D42A27DB-BD31-4B8C-83A1-F6EECF244321}">
                <p14:modId xmlns:p14="http://schemas.microsoft.com/office/powerpoint/2010/main" val="3355595646"/>
              </p:ext>
            </p:extLst>
          </p:nvPr>
        </p:nvGraphicFramePr>
        <p:xfrm>
          <a:off x="327660" y="1225460"/>
          <a:ext cx="9212580" cy="5051214"/>
        </p:xfrm>
        <a:graphic>
          <a:graphicData uri="http://schemas.openxmlformats.org/drawingml/2006/table">
            <a:tbl>
              <a:tblPr firstRow="1" bandRow="1">
                <a:tableStyleId>{5940675A-B579-460E-94D1-54222C63F5DA}</a:tableStyleId>
              </a:tblPr>
              <a:tblGrid>
                <a:gridCol w="1842516">
                  <a:extLst>
                    <a:ext uri="{9D8B030D-6E8A-4147-A177-3AD203B41FA5}">
                      <a16:colId xmlns:a16="http://schemas.microsoft.com/office/drawing/2014/main" xmlns="" val="20000"/>
                    </a:ext>
                  </a:extLst>
                </a:gridCol>
                <a:gridCol w="1842516">
                  <a:extLst>
                    <a:ext uri="{9D8B030D-6E8A-4147-A177-3AD203B41FA5}">
                      <a16:colId xmlns:a16="http://schemas.microsoft.com/office/drawing/2014/main" xmlns="" val="20001"/>
                    </a:ext>
                  </a:extLst>
                </a:gridCol>
                <a:gridCol w="1842516">
                  <a:extLst>
                    <a:ext uri="{9D8B030D-6E8A-4147-A177-3AD203B41FA5}">
                      <a16:colId xmlns:a16="http://schemas.microsoft.com/office/drawing/2014/main" xmlns="" val="20002"/>
                    </a:ext>
                  </a:extLst>
                </a:gridCol>
                <a:gridCol w="1842516">
                  <a:extLst>
                    <a:ext uri="{9D8B030D-6E8A-4147-A177-3AD203B41FA5}">
                      <a16:colId xmlns:a16="http://schemas.microsoft.com/office/drawing/2014/main" xmlns="" val="20003"/>
                    </a:ext>
                  </a:extLst>
                </a:gridCol>
                <a:gridCol w="1842516">
                  <a:extLst>
                    <a:ext uri="{9D8B030D-6E8A-4147-A177-3AD203B41FA5}">
                      <a16:colId xmlns:a16="http://schemas.microsoft.com/office/drawing/2014/main" xmlns="" val="20004"/>
                    </a:ext>
                  </a:extLst>
                </a:gridCol>
              </a:tblGrid>
              <a:tr h="631614">
                <a:tc>
                  <a:txBody>
                    <a:bodyPr/>
                    <a:lstStyle/>
                    <a:p>
                      <a:endParaRPr kumimoji="1" lang="ja-JP" altLang="en-US" sz="2200" dirty="0"/>
                    </a:p>
                  </a:txBody>
                  <a:tcPr/>
                </a:tc>
                <a:tc>
                  <a:txBody>
                    <a:bodyPr/>
                    <a:lstStyle/>
                    <a:p>
                      <a:pPr algn="ctr"/>
                      <a:r>
                        <a:rPr kumimoji="1" lang="ja-JP" altLang="en-US" sz="2200" dirty="0"/>
                        <a:t>重力式</a:t>
                      </a:r>
                    </a:p>
                  </a:txBody>
                  <a:tcPr anchor="ctr"/>
                </a:tc>
                <a:tc>
                  <a:txBody>
                    <a:bodyPr/>
                    <a:lstStyle/>
                    <a:p>
                      <a:pPr algn="ctr"/>
                      <a:r>
                        <a:rPr kumimoji="1" lang="ja-JP" altLang="en-US" sz="2200" dirty="0"/>
                        <a:t>慣性式</a:t>
                      </a:r>
                    </a:p>
                  </a:txBody>
                  <a:tcPr anchor="ctr"/>
                </a:tc>
                <a:tc>
                  <a:txBody>
                    <a:bodyPr/>
                    <a:lstStyle/>
                    <a:p>
                      <a:pPr algn="ctr"/>
                      <a:r>
                        <a:rPr kumimoji="1" lang="ja-JP" altLang="en-US" sz="2200" dirty="0"/>
                        <a:t>遠心力式</a:t>
                      </a:r>
                    </a:p>
                  </a:txBody>
                  <a:tcPr anchor="ctr"/>
                </a:tc>
                <a:tc>
                  <a:txBody>
                    <a:bodyPr/>
                    <a:lstStyle/>
                    <a:p>
                      <a:pPr algn="ctr"/>
                      <a:r>
                        <a:rPr kumimoji="1" lang="ja-JP" altLang="en-US" sz="2200" dirty="0"/>
                        <a:t>湿式</a:t>
                      </a:r>
                    </a:p>
                  </a:txBody>
                  <a:tcPr anchor="ctr"/>
                </a:tc>
                <a:extLst>
                  <a:ext uri="{0D108BD9-81ED-4DB2-BD59-A6C34878D82A}">
                    <a16:rowId xmlns:a16="http://schemas.microsoft.com/office/drawing/2014/main" xmlns="" val="10000"/>
                  </a:ext>
                </a:extLst>
              </a:tr>
              <a:tr h="1922446">
                <a:tc>
                  <a:txBody>
                    <a:bodyPr/>
                    <a:lstStyle/>
                    <a:p>
                      <a:pPr algn="ctr"/>
                      <a:r>
                        <a:rPr kumimoji="1" lang="ja-JP" altLang="en-US" sz="2200" dirty="0"/>
                        <a:t>原理</a:t>
                      </a:r>
                    </a:p>
                  </a:txBody>
                  <a:tcPr anchor="ctr"/>
                </a:tc>
                <a:tc>
                  <a:txBody>
                    <a:bodyPr/>
                    <a:lstStyle/>
                    <a:p>
                      <a:pPr algn="l"/>
                      <a:r>
                        <a:rPr kumimoji="1" lang="ja-JP" altLang="en-US" sz="1600" dirty="0"/>
                        <a:t>ばいじんの重さで沈降させて分離</a:t>
                      </a:r>
                    </a:p>
                  </a:txBody>
                  <a:tcPr anchor="ctr"/>
                </a:tc>
                <a:tc>
                  <a:txBody>
                    <a:bodyPr/>
                    <a:lstStyle/>
                    <a:p>
                      <a:pPr algn="l"/>
                      <a:r>
                        <a:rPr kumimoji="1" lang="ja-JP" altLang="en-US" sz="1600" dirty="0"/>
                        <a:t>排ガスの流れに垂直に近い角度で遮蔽板を設置してばいじんを失速させ分離</a:t>
                      </a:r>
                    </a:p>
                  </a:txBody>
                  <a:tcPr anchor="ctr"/>
                </a:tc>
                <a:tc>
                  <a:txBody>
                    <a:bodyPr/>
                    <a:lstStyle/>
                    <a:p>
                      <a:pPr algn="l"/>
                      <a:r>
                        <a:rPr kumimoji="1" lang="ja-JP" altLang="en-US" sz="1600" dirty="0"/>
                        <a:t>排ガスをコーン型の装置に導入して旋回運動を与え、遠心力によりばいじんを装置の内面にあつめて分離（サイクロン捕集）</a:t>
                      </a:r>
                    </a:p>
                  </a:txBody>
                  <a:tcPr anchor="ctr"/>
                </a:tc>
                <a:tc>
                  <a:txBody>
                    <a:bodyPr/>
                    <a:lstStyle/>
                    <a:p>
                      <a:pPr algn="l"/>
                      <a:r>
                        <a:rPr kumimoji="1" lang="ja-JP" altLang="en-US" sz="1600" dirty="0"/>
                        <a:t>ばいじんを含む排ガスに水などを噴霧してばいじんを凝集させるか、水面を集じん面として使用してばいじんを回収。排水処理装置が必要</a:t>
                      </a:r>
                    </a:p>
                  </a:txBody>
                  <a:tcPr anchor="ctr"/>
                </a:tc>
                <a:extLst>
                  <a:ext uri="{0D108BD9-81ED-4DB2-BD59-A6C34878D82A}">
                    <a16:rowId xmlns:a16="http://schemas.microsoft.com/office/drawing/2014/main" xmlns="" val="10001"/>
                  </a:ext>
                </a:extLst>
              </a:tr>
              <a:tr h="579120">
                <a:tc>
                  <a:txBody>
                    <a:bodyPr/>
                    <a:lstStyle/>
                    <a:p>
                      <a:pPr algn="ctr"/>
                      <a:r>
                        <a:rPr kumimoji="1" lang="ja-JP" altLang="en-US" sz="1800" dirty="0"/>
                        <a:t>集じん対象のばいじんの直径</a:t>
                      </a:r>
                    </a:p>
                  </a:txBody>
                  <a:tcPr anchor="ctr"/>
                </a:tc>
                <a:tc>
                  <a:txBody>
                    <a:bodyPr/>
                    <a:lstStyle/>
                    <a:p>
                      <a:pPr algn="ctr"/>
                      <a:r>
                        <a:rPr kumimoji="1" lang="en-US" altLang="ja-JP" sz="2200" dirty="0"/>
                        <a:t>50</a:t>
                      </a:r>
                      <a:r>
                        <a:rPr kumimoji="1" lang="ja-JP" altLang="en-US" sz="2200" dirty="0"/>
                        <a:t>～</a:t>
                      </a:r>
                      <a:r>
                        <a:rPr kumimoji="1" lang="en-US" altLang="ja-JP" sz="2200" dirty="0"/>
                        <a:t>1000 μ</a:t>
                      </a:r>
                      <a:r>
                        <a:rPr kumimoji="1" lang="ja-JP" altLang="en-US" sz="2200" dirty="0"/>
                        <a:t>ｍ</a:t>
                      </a:r>
                    </a:p>
                  </a:txBody>
                  <a:tcPr anchor="ctr"/>
                </a:tc>
                <a:tc>
                  <a:txBody>
                    <a:bodyPr/>
                    <a:lstStyle/>
                    <a:p>
                      <a:pPr algn="ctr"/>
                      <a:r>
                        <a:rPr kumimoji="1" lang="en-US" altLang="ja-JP" sz="2200" dirty="0"/>
                        <a:t>10</a:t>
                      </a:r>
                      <a:r>
                        <a:rPr kumimoji="1" lang="ja-JP" altLang="en-US" sz="2200" dirty="0"/>
                        <a:t>～</a:t>
                      </a:r>
                      <a:r>
                        <a:rPr kumimoji="1" lang="en-US" altLang="ja-JP" sz="2200" dirty="0"/>
                        <a:t>100 μ</a:t>
                      </a:r>
                      <a:r>
                        <a:rPr kumimoji="1" lang="ja-JP" altLang="en-US" sz="2200" dirty="0"/>
                        <a:t>ｍ</a:t>
                      </a:r>
                    </a:p>
                  </a:txBody>
                  <a:tcPr anchor="ctr"/>
                </a:tc>
                <a:tc>
                  <a:txBody>
                    <a:bodyPr/>
                    <a:lstStyle/>
                    <a:p>
                      <a:pPr algn="ctr"/>
                      <a:r>
                        <a:rPr kumimoji="1" lang="ja-JP" altLang="en-US" sz="1800" dirty="0"/>
                        <a:t>大型の装置</a:t>
                      </a:r>
                      <a:endParaRPr kumimoji="1" lang="en-US" altLang="ja-JP"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3</a:t>
                      </a:r>
                      <a:r>
                        <a:rPr kumimoji="1" lang="ja-JP" altLang="en-US" sz="1800" dirty="0"/>
                        <a:t>～</a:t>
                      </a:r>
                      <a:r>
                        <a:rPr kumimoji="1" lang="en-US" altLang="ja-JP" sz="1800" dirty="0"/>
                        <a:t>100 μ</a:t>
                      </a:r>
                      <a:r>
                        <a:rPr kumimoji="1" lang="ja-JP" altLang="en-US" sz="1800" dirty="0" err="1"/>
                        <a:t>ｍ</a:t>
                      </a:r>
                      <a:endParaRPr kumimoji="1" lang="en-US" altLang="ja-JP"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t>小型の装置</a:t>
                      </a:r>
                      <a:endParaRPr kumimoji="1" lang="en-US" altLang="ja-JP"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t>およそ</a:t>
                      </a:r>
                      <a:r>
                        <a:rPr kumimoji="1" lang="en-US" altLang="ja-JP" sz="1800" dirty="0"/>
                        <a:t>5 μ</a:t>
                      </a:r>
                      <a:r>
                        <a:rPr kumimoji="1" lang="ja-JP" altLang="en-US" sz="1800" dirty="0" err="1"/>
                        <a:t>ｍ</a:t>
                      </a:r>
                      <a:r>
                        <a:rPr kumimoji="1" lang="ja-JP" altLang="en-US" sz="1800" dirty="0"/>
                        <a:t>以上</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200" dirty="0"/>
                        <a:t>0.1</a:t>
                      </a:r>
                      <a:r>
                        <a:rPr kumimoji="1" lang="ja-JP" altLang="en-US" sz="2200" dirty="0"/>
                        <a:t>～</a:t>
                      </a:r>
                      <a:r>
                        <a:rPr kumimoji="1" lang="en-US" altLang="ja-JP" sz="2200" dirty="0"/>
                        <a:t>100 μ</a:t>
                      </a:r>
                      <a:r>
                        <a:rPr kumimoji="1" lang="ja-JP" altLang="en-US" sz="2200" dirty="0"/>
                        <a:t>ｍ</a:t>
                      </a:r>
                    </a:p>
                  </a:txBody>
                  <a:tcPr anchor="ctr"/>
                </a:tc>
                <a:extLst>
                  <a:ext uri="{0D108BD9-81ED-4DB2-BD59-A6C34878D82A}">
                    <a16:rowId xmlns:a16="http://schemas.microsoft.com/office/drawing/2014/main" xmlns="" val="10002"/>
                  </a:ext>
                </a:extLst>
              </a:tr>
              <a:tr h="716280">
                <a:tc>
                  <a:txBody>
                    <a:bodyPr/>
                    <a:lstStyle/>
                    <a:p>
                      <a:pPr algn="ctr"/>
                      <a:r>
                        <a:rPr kumimoji="1" lang="ja-JP" altLang="en-US" sz="2200" dirty="0"/>
                        <a:t>集じん効率</a:t>
                      </a:r>
                    </a:p>
                  </a:txBody>
                  <a:tcPr anchor="ctr"/>
                </a:tc>
                <a:tc>
                  <a:txBody>
                    <a:bodyPr/>
                    <a:lstStyle/>
                    <a:p>
                      <a:pPr algn="ctr"/>
                      <a:r>
                        <a:rPr kumimoji="1" lang="en-US" altLang="ja-JP" sz="2200" dirty="0"/>
                        <a:t>40</a:t>
                      </a:r>
                      <a:r>
                        <a:rPr kumimoji="1" lang="ja-JP" altLang="en-US" sz="2200" dirty="0"/>
                        <a:t>～</a:t>
                      </a:r>
                      <a:r>
                        <a:rPr kumimoji="1" lang="en-US" altLang="ja-JP" sz="2200" dirty="0"/>
                        <a:t>60 </a:t>
                      </a:r>
                      <a:r>
                        <a:rPr kumimoji="1" lang="ja-JP" altLang="en-US" sz="2200" dirty="0"/>
                        <a:t>％</a:t>
                      </a:r>
                    </a:p>
                  </a:txBody>
                  <a:tcPr anchor="ctr"/>
                </a:tc>
                <a:tc>
                  <a:txBody>
                    <a:bodyPr/>
                    <a:lstStyle/>
                    <a:p>
                      <a:pPr algn="ctr"/>
                      <a:r>
                        <a:rPr kumimoji="1" lang="en-US" altLang="ja-JP" sz="2200" dirty="0"/>
                        <a:t>50</a:t>
                      </a:r>
                      <a:r>
                        <a:rPr kumimoji="1" lang="ja-JP" altLang="en-US" sz="2200" dirty="0"/>
                        <a:t>～</a:t>
                      </a:r>
                      <a:r>
                        <a:rPr kumimoji="1" lang="en-US" altLang="ja-JP" sz="2200" dirty="0"/>
                        <a:t>70 </a:t>
                      </a:r>
                      <a:r>
                        <a:rPr kumimoji="1" lang="ja-JP" altLang="en-US" sz="2200" dirty="0"/>
                        <a:t>％</a:t>
                      </a:r>
                    </a:p>
                  </a:txBody>
                  <a:tcPr anchor="ctr"/>
                </a:tc>
                <a:tc>
                  <a:txBody>
                    <a:bodyPr/>
                    <a:lstStyle/>
                    <a:p>
                      <a:pPr algn="ctr"/>
                      <a:r>
                        <a:rPr kumimoji="1" lang="ja-JP" altLang="en-US" sz="1800" dirty="0"/>
                        <a:t>大型の装置</a:t>
                      </a:r>
                      <a:endParaRPr kumimoji="1" lang="en-US" altLang="ja-JP"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85</a:t>
                      </a:r>
                      <a:r>
                        <a:rPr kumimoji="1" lang="ja-JP" altLang="en-US" sz="1800" dirty="0"/>
                        <a:t>～</a:t>
                      </a:r>
                      <a:r>
                        <a:rPr kumimoji="1" lang="en-US" altLang="ja-JP" sz="1800" dirty="0"/>
                        <a:t>95 </a:t>
                      </a:r>
                      <a:r>
                        <a:rPr kumimoji="1" lang="ja-JP" altLang="en-US" sz="1800" dirty="0"/>
                        <a:t>％</a:t>
                      </a:r>
                      <a:endParaRPr kumimoji="1" lang="en-US" altLang="ja-JP"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t>小型の装置</a:t>
                      </a:r>
                      <a:endParaRPr kumimoji="1" lang="en-US" altLang="ja-JP" sz="1800" dirty="0"/>
                    </a:p>
                    <a:p>
                      <a:pPr algn="ctr"/>
                      <a:r>
                        <a:rPr kumimoji="1" lang="en-US" altLang="ja-JP" sz="1800" dirty="0"/>
                        <a:t>90 </a:t>
                      </a:r>
                      <a:r>
                        <a:rPr kumimoji="1" lang="ja-JP" altLang="en-US" sz="1800" dirty="0"/>
                        <a:t>％程度</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200" dirty="0"/>
                        <a:t>80</a:t>
                      </a:r>
                      <a:r>
                        <a:rPr kumimoji="1" lang="ja-JP" altLang="en-US" sz="2200" dirty="0"/>
                        <a:t>～</a:t>
                      </a:r>
                      <a:r>
                        <a:rPr kumimoji="1" lang="en-US" altLang="ja-JP" sz="2200" dirty="0"/>
                        <a:t>95 </a:t>
                      </a:r>
                      <a:r>
                        <a:rPr kumimoji="1" lang="ja-JP" altLang="en-US" sz="2200" dirty="0"/>
                        <a:t>％</a:t>
                      </a:r>
                    </a:p>
                  </a:txBody>
                  <a:tcPr anchor="ctr"/>
                </a:tc>
                <a:extLst>
                  <a:ext uri="{0D108BD9-81ED-4DB2-BD59-A6C34878D82A}">
                    <a16:rowId xmlns:a16="http://schemas.microsoft.com/office/drawing/2014/main" xmlns="" val="10003"/>
                  </a:ext>
                </a:extLst>
              </a:tr>
            </a:tbl>
          </a:graphicData>
        </a:graphic>
      </p:graphicFrame>
      <p:sp>
        <p:nvSpPr>
          <p:cNvPr id="8" name="テキスト ボックス 7"/>
          <p:cNvSpPr txBox="1"/>
          <p:nvPr/>
        </p:nvSpPr>
        <p:spPr>
          <a:xfrm>
            <a:off x="327660" y="6488668"/>
            <a:ext cx="7798930" cy="369332"/>
          </a:xfrm>
          <a:prstGeom prst="rect">
            <a:avLst/>
          </a:prstGeom>
          <a:noFill/>
        </p:spPr>
        <p:txBody>
          <a:bodyPr wrap="none" rtlCol="0">
            <a:spAutoFit/>
          </a:bodyPr>
          <a:lstStyle/>
          <a:p>
            <a:r>
              <a:rPr kumimoji="1" lang="ja-JP" altLang="en-US" dirty="0"/>
              <a:t>出典：基礎からわかる大気汚染防止技術　タクマ環境技術研究会編　平成</a:t>
            </a:r>
            <a:r>
              <a:rPr kumimoji="1" lang="en-US" altLang="ja-JP" dirty="0"/>
              <a:t>28</a:t>
            </a:r>
            <a:r>
              <a:rPr kumimoji="1" lang="ja-JP" altLang="en-US" dirty="0"/>
              <a:t>年</a:t>
            </a:r>
          </a:p>
        </p:txBody>
      </p:sp>
      <p:sp>
        <p:nvSpPr>
          <p:cNvPr id="9" name="正方形/長方形 8"/>
          <p:cNvSpPr/>
          <p:nvPr/>
        </p:nvSpPr>
        <p:spPr>
          <a:xfrm>
            <a:off x="114300" y="766316"/>
            <a:ext cx="9532620" cy="1785104"/>
          </a:xfrm>
          <a:prstGeom prst="rect">
            <a:avLst/>
          </a:prstGeom>
        </p:spPr>
        <p:txBody>
          <a:bodyPr wrap="square">
            <a:spAutoFit/>
          </a:bodyPr>
          <a:lstStyle/>
          <a:p>
            <a:r>
              <a:rPr lang="ja-JP" altLang="en-US" sz="2200" dirty="0">
                <a:solidFill>
                  <a:srgbClr val="464646"/>
                </a:solidFill>
                <a:latin typeface="Noto Sans JP"/>
              </a:rPr>
              <a:t>　次のような方式の装置が実用化され、用途に応じて用いられています。</a:t>
            </a:r>
            <a:endParaRPr lang="en-US" altLang="ja-JP" sz="2200" dirty="0"/>
          </a:p>
          <a:p>
            <a:endParaRPr lang="en-US" altLang="ja-JP" sz="2200" dirty="0"/>
          </a:p>
          <a:p>
            <a:r>
              <a:rPr lang="ja-JP" altLang="en-US" sz="2200" dirty="0"/>
              <a:t/>
            </a:r>
            <a:br>
              <a:rPr lang="ja-JP" altLang="en-US" sz="2200" dirty="0"/>
            </a:br>
            <a:r>
              <a:rPr lang="ja-JP" altLang="en-US" sz="2200" dirty="0"/>
              <a:t/>
            </a:r>
            <a:br>
              <a:rPr lang="ja-JP" altLang="en-US" sz="2200" dirty="0"/>
            </a:br>
            <a:endParaRPr lang="ja-JP" altLang="en-US" sz="2200" dirty="0"/>
          </a:p>
        </p:txBody>
      </p:sp>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13</a:t>
            </a:fld>
            <a:endParaRPr kumimoji="1" lang="ja-JP" altLang="en-US"/>
          </a:p>
        </p:txBody>
      </p:sp>
    </p:spTree>
    <p:extLst>
      <p:ext uri="{BB962C8B-B14F-4D97-AF65-F5344CB8AC3E}">
        <p14:creationId xmlns:p14="http://schemas.microsoft.com/office/powerpoint/2010/main" val="3270264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8684" y="61114"/>
            <a:ext cx="7065181" cy="461665"/>
          </a:xfrm>
          <a:prstGeom prst="rect">
            <a:avLst/>
          </a:prstGeom>
          <a:noFill/>
        </p:spPr>
        <p:txBody>
          <a:bodyPr wrap="square" rtlCol="0">
            <a:spAutoFit/>
          </a:bodyPr>
          <a:lstStyle/>
          <a:p>
            <a:r>
              <a:rPr kumimoji="1" lang="ja-JP" altLang="en-US" sz="2400" dirty="0"/>
              <a:t>大気汚染物質排出規制の概要</a:t>
            </a:r>
          </a:p>
        </p:txBody>
      </p:sp>
      <p:graphicFrame>
        <p:nvGraphicFramePr>
          <p:cNvPr id="6" name="表 5"/>
          <p:cNvGraphicFramePr>
            <a:graphicFrameLocks noGrp="1"/>
          </p:cNvGraphicFramePr>
          <p:nvPr>
            <p:extLst>
              <p:ext uri="{D42A27DB-BD31-4B8C-83A1-F6EECF244321}">
                <p14:modId xmlns:p14="http://schemas.microsoft.com/office/powerpoint/2010/main" val="27953422"/>
              </p:ext>
            </p:extLst>
          </p:nvPr>
        </p:nvGraphicFramePr>
        <p:xfrm>
          <a:off x="268684" y="803596"/>
          <a:ext cx="9233124" cy="5722830"/>
        </p:xfrm>
        <a:graphic>
          <a:graphicData uri="http://schemas.openxmlformats.org/drawingml/2006/table">
            <a:tbl>
              <a:tblPr firstRow="1" bandRow="1">
                <a:tableStyleId>{5940675A-B579-460E-94D1-54222C63F5DA}</a:tableStyleId>
              </a:tblPr>
              <a:tblGrid>
                <a:gridCol w="1030029">
                  <a:extLst>
                    <a:ext uri="{9D8B030D-6E8A-4147-A177-3AD203B41FA5}">
                      <a16:colId xmlns:a16="http://schemas.microsoft.com/office/drawing/2014/main" xmlns="" val="20000"/>
                    </a:ext>
                  </a:extLst>
                </a:gridCol>
                <a:gridCol w="1351722">
                  <a:extLst>
                    <a:ext uri="{9D8B030D-6E8A-4147-A177-3AD203B41FA5}">
                      <a16:colId xmlns:a16="http://schemas.microsoft.com/office/drawing/2014/main" xmlns="" val="20001"/>
                    </a:ext>
                  </a:extLst>
                </a:gridCol>
                <a:gridCol w="2981739">
                  <a:extLst>
                    <a:ext uri="{9D8B030D-6E8A-4147-A177-3AD203B41FA5}">
                      <a16:colId xmlns:a16="http://schemas.microsoft.com/office/drawing/2014/main" xmlns="" val="20002"/>
                    </a:ext>
                  </a:extLst>
                </a:gridCol>
                <a:gridCol w="3869634">
                  <a:extLst>
                    <a:ext uri="{9D8B030D-6E8A-4147-A177-3AD203B41FA5}">
                      <a16:colId xmlns:a16="http://schemas.microsoft.com/office/drawing/2014/main" xmlns="" val="20003"/>
                    </a:ext>
                  </a:extLst>
                </a:gridCol>
              </a:tblGrid>
              <a:tr h="849735">
                <a:tc gridSpan="2">
                  <a:txBody>
                    <a:bodyPr/>
                    <a:lstStyle/>
                    <a:p>
                      <a:r>
                        <a:rPr kumimoji="1" lang="ja-JP" altLang="en-US" sz="1800" b="0" i="0" kern="1200" dirty="0">
                          <a:solidFill>
                            <a:schemeClr val="tx1"/>
                          </a:solidFill>
                          <a:effectLst/>
                          <a:latin typeface="+mn-lt"/>
                          <a:ea typeface="+mn-ea"/>
                          <a:cs typeface="+mn-cs"/>
                        </a:rPr>
                        <a:t>物質名</a:t>
                      </a:r>
                      <a:endParaRPr kumimoji="1" lang="ja-JP" altLang="en-US" dirty="0"/>
                    </a:p>
                  </a:txBody>
                  <a:tcPr anchor="ctr"/>
                </a:tc>
                <a:tc hMerge="1">
                  <a:txBody>
                    <a:bodyPr/>
                    <a:lstStyle/>
                    <a:p>
                      <a:endParaRPr kumimoji="1" lang="ja-JP" altLang="en-US" dirty="0"/>
                    </a:p>
                  </a:txBody>
                  <a:tcPr/>
                </a:tc>
                <a:tc>
                  <a:txBody>
                    <a:bodyPr/>
                    <a:lstStyle/>
                    <a:p>
                      <a:pPr algn="l"/>
                      <a:r>
                        <a:rPr lang="ja-JP" altLang="en-US" b="0">
                          <a:solidFill>
                            <a:srgbClr val="333333"/>
                          </a:solidFill>
                          <a:effectLst/>
                        </a:rPr>
                        <a:t>主な発生の形態等</a:t>
                      </a:r>
                    </a:p>
                  </a:txBody>
                  <a:tcPr marL="190500" marR="190500" marT="166688" marB="166688" anchor="ctr"/>
                </a:tc>
                <a:tc>
                  <a:txBody>
                    <a:bodyPr/>
                    <a:lstStyle/>
                    <a:p>
                      <a:pPr algn="l"/>
                      <a:r>
                        <a:rPr lang="ja-JP" altLang="en-US" b="0" dirty="0">
                          <a:solidFill>
                            <a:srgbClr val="333333"/>
                          </a:solidFill>
                          <a:effectLst/>
                        </a:rPr>
                        <a:t>規制の方式と</a:t>
                      </a:r>
                      <a:r>
                        <a:rPr kumimoji="1" lang="ja-JP" altLang="en-US" sz="1800" b="0" i="0" kern="1200" dirty="0">
                          <a:solidFill>
                            <a:schemeClr val="tx1"/>
                          </a:solidFill>
                          <a:effectLst/>
                          <a:latin typeface="+mn-lt"/>
                          <a:ea typeface="+mn-ea"/>
                          <a:cs typeface="+mn-cs"/>
                        </a:rPr>
                        <a:t>概要</a:t>
                      </a:r>
                      <a:endParaRPr lang="ja-JP" altLang="en-US" b="0" dirty="0">
                        <a:solidFill>
                          <a:srgbClr val="333333"/>
                        </a:solidFill>
                        <a:effectLst/>
                      </a:endParaRPr>
                    </a:p>
                  </a:txBody>
                  <a:tcPr marL="190500" marR="190500" marT="166688" marB="166688" anchor="ctr"/>
                </a:tc>
                <a:extLst>
                  <a:ext uri="{0D108BD9-81ED-4DB2-BD59-A6C34878D82A}">
                    <a16:rowId xmlns:a16="http://schemas.microsoft.com/office/drawing/2014/main" xmlns="" val="10000"/>
                  </a:ext>
                </a:extLst>
              </a:tr>
              <a:tr h="849735">
                <a:tc rowSpan="3">
                  <a:txBody>
                    <a:bodyPr/>
                    <a:lstStyle/>
                    <a:p>
                      <a:pPr algn="ctr"/>
                      <a:r>
                        <a:rPr kumimoji="1" lang="ja-JP" altLang="en-US" sz="1800" b="0" i="0" kern="1200" dirty="0">
                          <a:solidFill>
                            <a:schemeClr val="tx1"/>
                          </a:solidFill>
                          <a:effectLst/>
                          <a:latin typeface="+mn-lt"/>
                          <a:ea typeface="+mn-ea"/>
                          <a:cs typeface="+mn-cs"/>
                        </a:rPr>
                        <a:t>ば</a:t>
                      </a:r>
                      <a:r>
                        <a:rPr lang="ja-JP" altLang="en-US" dirty="0"/>
                        <a:t/>
                      </a:r>
                      <a:br>
                        <a:rPr lang="ja-JP" altLang="en-US" dirty="0"/>
                      </a:br>
                      <a:r>
                        <a:rPr kumimoji="1" lang="ja-JP" altLang="en-US" sz="1800" b="0" i="0" kern="1200" dirty="0">
                          <a:solidFill>
                            <a:schemeClr val="tx1"/>
                          </a:solidFill>
                          <a:effectLst/>
                          <a:latin typeface="+mn-lt"/>
                          <a:ea typeface="+mn-ea"/>
                          <a:cs typeface="+mn-cs"/>
                        </a:rPr>
                        <a:t>い</a:t>
                      </a:r>
                      <a:r>
                        <a:rPr lang="ja-JP" altLang="en-US" dirty="0"/>
                        <a:t/>
                      </a:r>
                      <a:br>
                        <a:rPr lang="ja-JP" altLang="en-US" dirty="0"/>
                      </a:br>
                      <a:r>
                        <a:rPr kumimoji="1" lang="ja-JP" altLang="en-US" sz="1800" b="0" i="0" kern="1200" dirty="0">
                          <a:solidFill>
                            <a:schemeClr val="tx1"/>
                          </a:solidFill>
                          <a:effectLst/>
                          <a:latin typeface="+mn-lt"/>
                          <a:ea typeface="+mn-ea"/>
                          <a:cs typeface="+mn-cs"/>
                        </a:rPr>
                        <a:t>煙</a:t>
                      </a:r>
                      <a:endParaRPr kumimoji="1" lang="ja-JP" altLang="en-US" dirty="0"/>
                    </a:p>
                  </a:txBody>
                  <a:tcPr anchor="ctr"/>
                </a:tc>
                <a:tc>
                  <a:txBody>
                    <a:bodyPr/>
                    <a:lstStyle/>
                    <a:p>
                      <a:r>
                        <a:rPr kumimoji="1" lang="ja-JP" altLang="en-US" sz="1800" b="0" i="0" kern="1200" dirty="0">
                          <a:solidFill>
                            <a:schemeClr val="tx1"/>
                          </a:solidFill>
                          <a:effectLst/>
                          <a:latin typeface="+mn-lt"/>
                          <a:ea typeface="+mn-ea"/>
                          <a:cs typeface="+mn-cs"/>
                        </a:rPr>
                        <a:t>硫黄酸化物</a:t>
                      </a:r>
                      <a:r>
                        <a:rPr lang="ja-JP" altLang="en-US" dirty="0"/>
                        <a:t/>
                      </a:r>
                      <a:br>
                        <a:rPr lang="ja-JP" altLang="en-US" dirty="0"/>
                      </a:br>
                      <a:r>
                        <a:rPr kumimoji="1" lang="en-US" altLang="ja-JP" sz="1800" b="0" i="0" kern="1200" dirty="0">
                          <a:solidFill>
                            <a:schemeClr val="tx1"/>
                          </a:solidFill>
                          <a:effectLst/>
                          <a:latin typeface="+mn-lt"/>
                          <a:ea typeface="+mn-ea"/>
                          <a:cs typeface="+mn-cs"/>
                        </a:rPr>
                        <a:t>(</a:t>
                      </a:r>
                      <a:r>
                        <a:rPr kumimoji="1" lang="en-US" altLang="ja-JP" sz="1800" b="0" i="0" kern="1200" dirty="0" err="1">
                          <a:solidFill>
                            <a:schemeClr val="tx1"/>
                          </a:solidFill>
                          <a:effectLst/>
                          <a:latin typeface="+mn-lt"/>
                          <a:ea typeface="+mn-ea"/>
                          <a:cs typeface="+mn-cs"/>
                        </a:rPr>
                        <a:t>SOx</a:t>
                      </a:r>
                      <a:r>
                        <a:rPr kumimoji="1" lang="en-US" altLang="ja-JP" sz="1800" b="0" i="0" kern="1200" dirty="0">
                          <a:solidFill>
                            <a:schemeClr val="tx1"/>
                          </a:solidFill>
                          <a:effectLst/>
                          <a:latin typeface="+mn-lt"/>
                          <a:ea typeface="+mn-ea"/>
                          <a:cs typeface="+mn-cs"/>
                        </a:rPr>
                        <a:t>)</a:t>
                      </a:r>
                      <a:endParaRPr kumimoji="1" lang="ja-JP" altLang="en-US" dirty="0"/>
                    </a:p>
                  </a:txBody>
                  <a:tcPr/>
                </a:tc>
                <a:tc>
                  <a:txBody>
                    <a:bodyPr/>
                    <a:lstStyle/>
                    <a:p>
                      <a:r>
                        <a:rPr kumimoji="1" lang="ja-JP" altLang="en-US" sz="1800" b="0" i="0" kern="1200" dirty="0">
                          <a:solidFill>
                            <a:schemeClr val="tx1"/>
                          </a:solidFill>
                          <a:effectLst/>
                          <a:latin typeface="+mn-lt"/>
                          <a:ea typeface="+mn-ea"/>
                          <a:cs typeface="+mn-cs"/>
                        </a:rPr>
                        <a:t>ボイラー、廃棄物焼却炉等における燃料や鉱石等の燃焼</a:t>
                      </a:r>
                      <a:endParaRPr kumimoji="1" lang="ja-JP" altLang="en-US" dirty="0"/>
                    </a:p>
                  </a:txBody>
                  <a:tcPr/>
                </a:tc>
                <a:tc>
                  <a:txBody>
                    <a:bodyPr/>
                    <a:lstStyle/>
                    <a:p>
                      <a:r>
                        <a:rPr kumimoji="1" lang="en-US" altLang="ja-JP" sz="1800" b="0" i="0" kern="1200" dirty="0">
                          <a:solidFill>
                            <a:schemeClr val="tx1"/>
                          </a:solidFill>
                          <a:effectLst/>
                          <a:latin typeface="+mn-lt"/>
                          <a:ea typeface="+mn-ea"/>
                          <a:cs typeface="+mn-cs"/>
                        </a:rPr>
                        <a:t>1) </a:t>
                      </a:r>
                      <a:r>
                        <a:rPr kumimoji="1" lang="ja-JP" altLang="en-US" sz="1800" b="0" i="0" kern="1200" dirty="0">
                          <a:solidFill>
                            <a:schemeClr val="tx1"/>
                          </a:solidFill>
                          <a:effectLst/>
                          <a:latin typeface="+mn-lt"/>
                          <a:ea typeface="+mn-ea"/>
                          <a:cs typeface="+mn-cs"/>
                        </a:rPr>
                        <a:t>排出口の高さ</a:t>
                      </a:r>
                      <a:r>
                        <a:rPr kumimoji="1" lang="en-US" altLang="ja-JP" sz="1800" b="0" i="0" kern="1200" dirty="0">
                          <a:solidFill>
                            <a:schemeClr val="tx1"/>
                          </a:solidFill>
                          <a:effectLst/>
                          <a:latin typeface="+mn-lt"/>
                          <a:ea typeface="+mn-ea"/>
                          <a:cs typeface="+mn-cs"/>
                        </a:rPr>
                        <a:t>(He)</a:t>
                      </a:r>
                      <a:r>
                        <a:rPr kumimoji="1" lang="ja-JP" altLang="en-US" sz="1800" b="0" i="0" kern="1200" dirty="0">
                          <a:solidFill>
                            <a:schemeClr val="tx1"/>
                          </a:solidFill>
                          <a:effectLst/>
                          <a:latin typeface="+mn-lt"/>
                          <a:ea typeface="+mn-ea"/>
                          <a:cs typeface="+mn-cs"/>
                        </a:rPr>
                        <a:t>及び地域ごとに定める定数Ｋの値に応じて規制値（量）を設定</a:t>
                      </a:r>
                      <a:r>
                        <a:rPr lang="ja-JP" altLang="en-US" dirty="0"/>
                        <a:t/>
                      </a:r>
                      <a:br>
                        <a:rPr lang="ja-JP" altLang="en-US" dirty="0"/>
                      </a:br>
                      <a:r>
                        <a:rPr kumimoji="1" lang="en-US" altLang="ja-JP" sz="1800" b="0" i="0" kern="1200" dirty="0">
                          <a:solidFill>
                            <a:schemeClr val="tx1"/>
                          </a:solidFill>
                          <a:effectLst/>
                          <a:latin typeface="+mn-lt"/>
                          <a:ea typeface="+mn-ea"/>
                          <a:cs typeface="+mn-cs"/>
                        </a:rPr>
                        <a:t>2) </a:t>
                      </a:r>
                      <a:r>
                        <a:rPr kumimoji="1" lang="ja-JP" altLang="en-US" sz="1800" b="0" i="0" kern="1200" dirty="0">
                          <a:solidFill>
                            <a:schemeClr val="tx1"/>
                          </a:solidFill>
                          <a:effectLst/>
                          <a:latin typeface="+mn-lt"/>
                          <a:ea typeface="+mn-ea"/>
                          <a:cs typeface="+mn-cs"/>
                        </a:rPr>
                        <a:t>季節による燃料使用基準</a:t>
                      </a:r>
                      <a:r>
                        <a:rPr lang="ja-JP" altLang="en-US" dirty="0"/>
                        <a:t/>
                      </a:r>
                      <a:br>
                        <a:rPr lang="ja-JP" altLang="en-US" dirty="0"/>
                      </a:br>
                      <a:r>
                        <a:rPr kumimoji="1" lang="ja-JP" altLang="en-US" sz="1800" b="0" i="0" kern="1200" dirty="0">
                          <a:solidFill>
                            <a:schemeClr val="tx1"/>
                          </a:solidFill>
                          <a:effectLst/>
                          <a:latin typeface="+mn-lt"/>
                          <a:ea typeface="+mn-ea"/>
                          <a:cs typeface="+mn-cs"/>
                        </a:rPr>
                        <a:t>　燃料中の硫黄分を地域ごとに設定</a:t>
                      </a:r>
                      <a:r>
                        <a:rPr lang="ja-JP" altLang="en-US" dirty="0"/>
                        <a:t/>
                      </a:r>
                      <a:br>
                        <a:rPr lang="ja-JP" altLang="en-US" dirty="0"/>
                      </a:br>
                      <a:r>
                        <a:rPr kumimoji="1" lang="ja-JP" altLang="en-US" sz="1800" b="0" i="0" kern="1200" dirty="0">
                          <a:solidFill>
                            <a:schemeClr val="tx1"/>
                          </a:solidFill>
                          <a:effectLst/>
                          <a:latin typeface="+mn-lt"/>
                          <a:ea typeface="+mn-ea"/>
                          <a:cs typeface="+mn-cs"/>
                        </a:rPr>
                        <a:t>　　硫黄含有率：</a:t>
                      </a:r>
                      <a:r>
                        <a:rPr kumimoji="1" lang="en-US" altLang="ja-JP" sz="1800" b="0" i="0" kern="1200" dirty="0">
                          <a:solidFill>
                            <a:schemeClr val="tx1"/>
                          </a:solidFill>
                          <a:effectLst/>
                          <a:latin typeface="+mn-lt"/>
                          <a:ea typeface="+mn-ea"/>
                          <a:cs typeface="+mn-cs"/>
                        </a:rPr>
                        <a:t>0.5</a:t>
                      </a:r>
                      <a:r>
                        <a:rPr kumimoji="1" lang="ja-JP" altLang="en-US" sz="1800" b="0" i="0" kern="1200" dirty="0">
                          <a:solidFill>
                            <a:schemeClr val="tx1"/>
                          </a:solidFill>
                          <a:effectLst/>
                          <a:latin typeface="+mn-lt"/>
                          <a:ea typeface="+mn-ea"/>
                          <a:cs typeface="+mn-cs"/>
                        </a:rPr>
                        <a:t>～</a:t>
                      </a:r>
                      <a:r>
                        <a:rPr kumimoji="1" lang="en-US" altLang="ja-JP" sz="1800" b="0" i="0" kern="1200" dirty="0">
                          <a:solidFill>
                            <a:schemeClr val="tx1"/>
                          </a:solidFill>
                          <a:effectLst/>
                          <a:latin typeface="+mn-lt"/>
                          <a:ea typeface="+mn-ea"/>
                          <a:cs typeface="+mn-cs"/>
                        </a:rPr>
                        <a:t>1.2 %</a:t>
                      </a:r>
                      <a:r>
                        <a:rPr kumimoji="1" lang="ja-JP" altLang="en-US" sz="1800" b="0" i="0" kern="1200" dirty="0">
                          <a:solidFill>
                            <a:schemeClr val="tx1"/>
                          </a:solidFill>
                          <a:effectLst/>
                          <a:latin typeface="+mn-lt"/>
                          <a:ea typeface="+mn-ea"/>
                          <a:cs typeface="+mn-cs"/>
                        </a:rPr>
                        <a:t>以下</a:t>
                      </a:r>
                      <a:r>
                        <a:rPr lang="ja-JP" altLang="en-US" dirty="0"/>
                        <a:t/>
                      </a:r>
                      <a:br>
                        <a:rPr lang="ja-JP" altLang="en-US" dirty="0"/>
                      </a:br>
                      <a:r>
                        <a:rPr kumimoji="1" lang="en-US" altLang="ja-JP" sz="1800" b="0" i="0" kern="1200" dirty="0">
                          <a:solidFill>
                            <a:schemeClr val="tx1"/>
                          </a:solidFill>
                          <a:effectLst/>
                          <a:latin typeface="+mn-lt"/>
                          <a:ea typeface="+mn-ea"/>
                          <a:cs typeface="+mn-cs"/>
                        </a:rPr>
                        <a:t>3) </a:t>
                      </a:r>
                      <a:r>
                        <a:rPr kumimoji="1" lang="ja-JP" altLang="en-US" sz="1800" b="0" i="0" kern="1200" dirty="0">
                          <a:solidFill>
                            <a:schemeClr val="tx1"/>
                          </a:solidFill>
                          <a:effectLst/>
                          <a:latin typeface="+mn-lt"/>
                          <a:ea typeface="+mn-ea"/>
                          <a:cs typeface="+mn-cs"/>
                        </a:rPr>
                        <a:t>総量規制</a:t>
                      </a:r>
                      <a:r>
                        <a:rPr lang="ja-JP" altLang="en-US" dirty="0"/>
                        <a:t/>
                      </a:r>
                      <a:br>
                        <a:rPr lang="ja-JP" altLang="en-US" dirty="0"/>
                      </a:br>
                      <a:r>
                        <a:rPr kumimoji="1" lang="ja-JP" altLang="en-US" sz="1800" b="0" i="0" kern="1200" dirty="0">
                          <a:solidFill>
                            <a:schemeClr val="tx1"/>
                          </a:solidFill>
                          <a:effectLst/>
                          <a:latin typeface="+mn-lt"/>
                          <a:ea typeface="+mn-ea"/>
                          <a:cs typeface="+mn-cs"/>
                        </a:rPr>
                        <a:t>　総量削減計画に基づき地域・工場ごとに設定</a:t>
                      </a:r>
                      <a:endParaRPr kumimoji="1" lang="ja-JP" altLang="en-US" dirty="0"/>
                    </a:p>
                  </a:txBody>
                  <a:tcPr/>
                </a:tc>
                <a:extLst>
                  <a:ext uri="{0D108BD9-81ED-4DB2-BD59-A6C34878D82A}">
                    <a16:rowId xmlns:a16="http://schemas.microsoft.com/office/drawing/2014/main" xmlns="" val="10001"/>
                  </a:ext>
                </a:extLst>
              </a:tr>
              <a:tr h="849735">
                <a:tc vMerge="1">
                  <a:txBody>
                    <a:bodyPr/>
                    <a:lstStyle/>
                    <a:p>
                      <a:endParaRPr kumimoji="1" lang="ja-JP" altLang="en-US" dirty="0"/>
                    </a:p>
                  </a:txBody>
                  <a:tcPr/>
                </a:tc>
                <a:tc>
                  <a:txBody>
                    <a:bodyPr/>
                    <a:lstStyle/>
                    <a:p>
                      <a:r>
                        <a:rPr kumimoji="1" lang="ja-JP" altLang="en-US" sz="1800" b="0" i="0" kern="1200" dirty="0">
                          <a:solidFill>
                            <a:schemeClr val="tx1"/>
                          </a:solidFill>
                          <a:effectLst/>
                          <a:latin typeface="+mn-lt"/>
                          <a:ea typeface="+mn-ea"/>
                          <a:cs typeface="+mn-cs"/>
                        </a:rPr>
                        <a:t>窒素酸化物</a:t>
                      </a:r>
                      <a:r>
                        <a:rPr lang="ja-JP" altLang="en-US" dirty="0"/>
                        <a:t/>
                      </a:r>
                      <a:br>
                        <a:rPr lang="ja-JP" altLang="en-US" dirty="0"/>
                      </a:br>
                      <a:r>
                        <a:rPr kumimoji="1" lang="en-US" altLang="ja-JP" sz="1800" b="0" i="0" kern="1200" dirty="0">
                          <a:solidFill>
                            <a:schemeClr val="tx1"/>
                          </a:solidFill>
                          <a:effectLst/>
                          <a:latin typeface="+mn-lt"/>
                          <a:ea typeface="+mn-ea"/>
                          <a:cs typeface="+mn-cs"/>
                        </a:rPr>
                        <a:t>(NOx)</a:t>
                      </a:r>
                      <a:endParaRPr kumimoji="1" lang="ja-JP" altLang="en-US" dirty="0"/>
                    </a:p>
                  </a:txBody>
                  <a:tcPr/>
                </a:tc>
                <a:tc>
                  <a:txBody>
                    <a:bodyPr/>
                    <a:lstStyle/>
                    <a:p>
                      <a:r>
                        <a:rPr kumimoji="1" lang="ja-JP" altLang="en-US" sz="1800" b="0" i="0" kern="1200" dirty="0">
                          <a:solidFill>
                            <a:schemeClr val="tx1"/>
                          </a:solidFill>
                          <a:effectLst/>
                          <a:latin typeface="+mn-lt"/>
                          <a:ea typeface="+mn-ea"/>
                          <a:cs typeface="+mn-cs"/>
                        </a:rPr>
                        <a:t>ボイラーや廃棄物焼却炉等における燃焼、合成、分解等</a:t>
                      </a:r>
                      <a:endParaRPr kumimoji="1" lang="ja-JP" altLang="en-US" dirty="0"/>
                    </a:p>
                  </a:txBody>
                  <a:tcPr/>
                </a:tc>
                <a:tc>
                  <a:txBody>
                    <a:bodyPr/>
                    <a:lstStyle/>
                    <a:p>
                      <a:r>
                        <a:rPr kumimoji="1" lang="en-US" altLang="ja-JP" sz="1800" b="0" i="0" kern="1200" dirty="0">
                          <a:solidFill>
                            <a:schemeClr val="tx1"/>
                          </a:solidFill>
                          <a:effectLst/>
                          <a:latin typeface="+mn-lt"/>
                          <a:ea typeface="+mn-ea"/>
                          <a:cs typeface="+mn-cs"/>
                        </a:rPr>
                        <a:t>1) </a:t>
                      </a:r>
                      <a:r>
                        <a:rPr kumimoji="1" lang="ja-JP" altLang="en-US" sz="1800" b="0" i="0" kern="1200" dirty="0">
                          <a:solidFill>
                            <a:schemeClr val="tx1"/>
                          </a:solidFill>
                          <a:effectLst/>
                          <a:latin typeface="+mn-lt"/>
                          <a:ea typeface="+mn-ea"/>
                          <a:cs typeface="+mn-cs"/>
                        </a:rPr>
                        <a:t>施設・規模ごとの排出基準</a:t>
                      </a:r>
                      <a:r>
                        <a:rPr lang="ja-JP" altLang="en-US" dirty="0"/>
                        <a:t/>
                      </a:r>
                      <a:br>
                        <a:rPr lang="ja-JP" altLang="en-US" dirty="0"/>
                      </a:br>
                      <a:r>
                        <a:rPr kumimoji="1" lang="ja-JP" altLang="en-US" sz="1800" b="0" i="0" kern="1200" dirty="0">
                          <a:solidFill>
                            <a:schemeClr val="tx1"/>
                          </a:solidFill>
                          <a:effectLst/>
                          <a:latin typeface="+mn-lt"/>
                          <a:ea typeface="+mn-ea"/>
                          <a:cs typeface="+mn-cs"/>
                        </a:rPr>
                        <a:t>　</a:t>
                      </a:r>
                      <a:r>
                        <a:rPr kumimoji="1" lang="en-US" altLang="ja-JP" sz="1800" b="0" i="0" kern="1200" dirty="0">
                          <a:solidFill>
                            <a:schemeClr val="tx1"/>
                          </a:solidFill>
                          <a:effectLst/>
                          <a:latin typeface="+mn-lt"/>
                          <a:ea typeface="+mn-ea"/>
                          <a:cs typeface="+mn-cs"/>
                        </a:rPr>
                        <a:t>60</a:t>
                      </a:r>
                      <a:r>
                        <a:rPr kumimoji="1" lang="ja-JP" altLang="en-US" sz="1800" b="0" i="0" kern="1200" dirty="0">
                          <a:solidFill>
                            <a:schemeClr val="tx1"/>
                          </a:solidFill>
                          <a:effectLst/>
                          <a:latin typeface="+mn-lt"/>
                          <a:ea typeface="+mn-ea"/>
                          <a:cs typeface="+mn-cs"/>
                        </a:rPr>
                        <a:t>～</a:t>
                      </a:r>
                      <a:r>
                        <a:rPr kumimoji="1" lang="en-US" altLang="ja-JP" sz="1800" b="0" i="0" kern="1200" dirty="0">
                          <a:solidFill>
                            <a:schemeClr val="tx1"/>
                          </a:solidFill>
                          <a:effectLst/>
                          <a:latin typeface="+mn-lt"/>
                          <a:ea typeface="+mn-ea"/>
                          <a:cs typeface="+mn-cs"/>
                        </a:rPr>
                        <a:t>950 ppm</a:t>
                      </a:r>
                      <a:r>
                        <a:rPr lang="ja-JP" altLang="en-US" dirty="0"/>
                        <a:t/>
                      </a:r>
                      <a:br>
                        <a:rPr lang="ja-JP" altLang="en-US" dirty="0"/>
                      </a:br>
                      <a:r>
                        <a:rPr kumimoji="1" lang="en-US" altLang="ja-JP" sz="1800" b="0" i="0" kern="1200" dirty="0">
                          <a:solidFill>
                            <a:schemeClr val="tx1"/>
                          </a:solidFill>
                          <a:effectLst/>
                          <a:latin typeface="+mn-lt"/>
                          <a:ea typeface="+mn-ea"/>
                          <a:cs typeface="+mn-cs"/>
                        </a:rPr>
                        <a:t>2) </a:t>
                      </a:r>
                      <a:r>
                        <a:rPr kumimoji="1" lang="ja-JP" altLang="en-US" sz="1800" b="0" i="0" kern="1200" dirty="0">
                          <a:solidFill>
                            <a:schemeClr val="tx1"/>
                          </a:solidFill>
                          <a:effectLst/>
                          <a:latin typeface="+mn-lt"/>
                          <a:ea typeface="+mn-ea"/>
                          <a:cs typeface="+mn-cs"/>
                        </a:rPr>
                        <a:t>総量規制</a:t>
                      </a:r>
                      <a:r>
                        <a:rPr lang="ja-JP" altLang="en-US" dirty="0"/>
                        <a:t/>
                      </a:r>
                      <a:br>
                        <a:rPr lang="ja-JP" altLang="en-US" dirty="0"/>
                      </a:br>
                      <a:r>
                        <a:rPr kumimoji="1" lang="ja-JP" altLang="en-US" sz="1800" b="0" i="0" kern="1200" dirty="0">
                          <a:solidFill>
                            <a:schemeClr val="tx1"/>
                          </a:solidFill>
                          <a:effectLst/>
                          <a:latin typeface="+mn-lt"/>
                          <a:ea typeface="+mn-ea"/>
                          <a:cs typeface="+mn-cs"/>
                        </a:rPr>
                        <a:t>　総量削減計画に基づき地域・工場ごとに設定</a:t>
                      </a:r>
                      <a:endParaRPr kumimoji="1" lang="ja-JP" altLang="en-US" dirty="0"/>
                    </a:p>
                  </a:txBody>
                  <a:tcPr/>
                </a:tc>
                <a:extLst>
                  <a:ext uri="{0D108BD9-81ED-4DB2-BD59-A6C34878D82A}">
                    <a16:rowId xmlns:a16="http://schemas.microsoft.com/office/drawing/2014/main" xmlns="" val="10002"/>
                  </a:ext>
                </a:extLst>
              </a:tr>
              <a:tr h="849735">
                <a:tc vMerge="1">
                  <a:txBody>
                    <a:bodyPr/>
                    <a:lstStyle/>
                    <a:p>
                      <a:pPr algn="ctr"/>
                      <a:endParaRPr kumimoji="1" lang="ja-JP" altLang="en-US" dirty="0"/>
                    </a:p>
                  </a:txBody>
                  <a:tcPr anchor="ctr"/>
                </a:tc>
                <a:tc>
                  <a:txBody>
                    <a:bodyPr/>
                    <a:lstStyle/>
                    <a:p>
                      <a:r>
                        <a:rPr kumimoji="1" lang="ja-JP" altLang="en-US" sz="1800" b="0" i="0" kern="1200" dirty="0">
                          <a:solidFill>
                            <a:schemeClr val="tx1"/>
                          </a:solidFill>
                          <a:effectLst/>
                          <a:latin typeface="+mn-lt"/>
                          <a:ea typeface="+mn-ea"/>
                          <a:cs typeface="+mn-cs"/>
                        </a:rPr>
                        <a:t>ばいじん</a:t>
                      </a:r>
                      <a:endParaRPr kumimoji="1" lang="ja-JP" altLang="en-US" dirty="0"/>
                    </a:p>
                  </a:txBody>
                  <a:tcPr/>
                </a:tc>
                <a:tc>
                  <a:txBody>
                    <a:bodyPr/>
                    <a:lstStyle/>
                    <a:p>
                      <a:r>
                        <a:rPr kumimoji="1" lang="ja-JP" altLang="en-US" sz="1800" b="0" i="0" kern="1200" dirty="0">
                          <a:solidFill>
                            <a:schemeClr val="tx1"/>
                          </a:solidFill>
                          <a:effectLst/>
                          <a:latin typeface="+mn-lt"/>
                          <a:ea typeface="+mn-ea"/>
                          <a:cs typeface="+mn-cs"/>
                        </a:rPr>
                        <a:t>物の燃焼又は熱源としての電気の使用</a:t>
                      </a:r>
                      <a:endParaRPr kumimoji="1" lang="ja-JP" altLang="en-US" dirty="0"/>
                    </a:p>
                  </a:txBody>
                  <a:tcPr/>
                </a:tc>
                <a:tc>
                  <a:txBody>
                    <a:bodyPr/>
                    <a:lstStyle/>
                    <a:p>
                      <a:r>
                        <a:rPr kumimoji="1" lang="ja-JP" altLang="en-US" sz="1800" b="1" i="0" kern="1200" dirty="0">
                          <a:solidFill>
                            <a:schemeClr val="tx1"/>
                          </a:solidFill>
                          <a:effectLst/>
                          <a:latin typeface="+mn-lt"/>
                          <a:ea typeface="+mn-ea"/>
                          <a:cs typeface="+mn-cs"/>
                        </a:rPr>
                        <a:t>排出基準</a:t>
                      </a:r>
                      <a:r>
                        <a:rPr lang="ja-JP" altLang="en-US" dirty="0"/>
                        <a:t/>
                      </a:r>
                      <a:br>
                        <a:rPr lang="ja-JP" altLang="en-US" dirty="0"/>
                      </a:br>
                      <a:r>
                        <a:rPr kumimoji="1" lang="ja-JP" altLang="en-US" sz="1800" b="0" i="0" kern="1200" dirty="0">
                          <a:solidFill>
                            <a:schemeClr val="tx1"/>
                          </a:solidFill>
                          <a:effectLst/>
                          <a:latin typeface="+mn-lt"/>
                          <a:ea typeface="+mn-ea"/>
                          <a:cs typeface="+mn-cs"/>
                        </a:rPr>
                        <a:t>→濃度規制、施設の種類・規模ごと</a:t>
                      </a:r>
                      <a:endParaRPr kumimoji="1" lang="ja-JP" altLang="en-US" dirty="0"/>
                    </a:p>
                  </a:txBody>
                  <a:tcPr/>
                </a:tc>
                <a:extLst>
                  <a:ext uri="{0D108BD9-81ED-4DB2-BD59-A6C34878D82A}">
                    <a16:rowId xmlns:a16="http://schemas.microsoft.com/office/drawing/2014/main" xmlns="" val="10003"/>
                  </a:ext>
                </a:extLst>
              </a:tr>
            </a:tbl>
          </a:graphicData>
        </a:graphic>
      </p:graphicFrame>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14</a:t>
            </a:fld>
            <a:endParaRPr kumimoji="1" lang="ja-JP" altLang="en-US"/>
          </a:p>
        </p:txBody>
      </p:sp>
    </p:spTree>
    <p:extLst>
      <p:ext uri="{BB962C8B-B14F-4D97-AF65-F5344CB8AC3E}">
        <p14:creationId xmlns:p14="http://schemas.microsoft.com/office/powerpoint/2010/main" val="1759145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05740" y="821450"/>
            <a:ext cx="9532620" cy="6524863"/>
          </a:xfrm>
          <a:prstGeom prst="rect">
            <a:avLst/>
          </a:prstGeom>
        </p:spPr>
        <p:txBody>
          <a:bodyPr wrap="square">
            <a:spAutoFit/>
          </a:bodyPr>
          <a:lstStyle/>
          <a:p>
            <a:r>
              <a:rPr lang="ja-JP" altLang="en-US" sz="2200" dirty="0">
                <a:solidFill>
                  <a:srgbClr val="464646"/>
                </a:solidFill>
                <a:latin typeface="+mn-ea"/>
              </a:rPr>
              <a:t>　工場・事業場などの固定発生源に加え、自動車などの移動発生源の対策として次のような対策が講じられてきました。</a:t>
            </a:r>
            <a:endParaRPr lang="en-US" altLang="ja-JP" sz="2200" dirty="0">
              <a:solidFill>
                <a:srgbClr val="464646"/>
              </a:solidFill>
              <a:latin typeface="+mn-ea"/>
            </a:endParaRPr>
          </a:p>
          <a:p>
            <a:endParaRPr lang="en-US" altLang="ja-JP" sz="2200" dirty="0">
              <a:solidFill>
                <a:srgbClr val="464646"/>
              </a:solidFill>
              <a:latin typeface="+mn-ea"/>
            </a:endParaRPr>
          </a:p>
          <a:p>
            <a:r>
              <a:rPr lang="ja-JP" altLang="en-US" sz="2200" b="1" dirty="0">
                <a:solidFill>
                  <a:srgbClr val="464646"/>
                </a:solidFill>
                <a:latin typeface="+mn-ea"/>
              </a:rPr>
              <a:t>１）</a:t>
            </a:r>
            <a:r>
              <a:rPr lang="ja-JP" altLang="en-US" sz="2200" b="1" dirty="0">
                <a:latin typeface="+mn-ea"/>
              </a:rPr>
              <a:t>自動車排出ガス規制</a:t>
            </a:r>
            <a:endParaRPr lang="en-US" altLang="ja-JP" sz="2200" b="1" dirty="0">
              <a:latin typeface="+mn-ea"/>
            </a:endParaRPr>
          </a:p>
          <a:p>
            <a:endParaRPr lang="en-US" altLang="ja-JP" sz="2200" b="1" dirty="0">
              <a:latin typeface="+mn-ea"/>
            </a:endParaRPr>
          </a:p>
          <a:p>
            <a:r>
              <a:rPr lang="ja-JP" altLang="en-US" sz="2200" dirty="0">
                <a:latin typeface="+mn-ea"/>
              </a:rPr>
              <a:t>　自動車排出ガス規制は、大気汚染防止法により、自動車</a:t>
            </a:r>
            <a:r>
              <a:rPr lang="en-US" altLang="ja-JP" sz="2200" dirty="0">
                <a:latin typeface="+mn-ea"/>
              </a:rPr>
              <a:t>1</a:t>
            </a:r>
            <a:r>
              <a:rPr lang="ja-JP" altLang="en-US" sz="2200" dirty="0">
                <a:latin typeface="+mn-ea"/>
              </a:rPr>
              <a:t>台ごとの排出ガス量の許容限度が定められ、道路運送車両法に基づく道路運送車両の保安基準により確保されるという仕組みで行なわれています。</a:t>
            </a:r>
          </a:p>
          <a:p>
            <a:r>
              <a:rPr lang="ja-JP" altLang="en-US" sz="2200" dirty="0">
                <a:latin typeface="+mn-ea"/>
              </a:rPr>
              <a:t>　道路運送車両法では、同法に基づく自動車検査の結果、保安基準に適合すると認められた自動車の使用者に対し自動車検査証が交付され、当該自動車を運行の用に供することができることになります。</a:t>
            </a:r>
          </a:p>
          <a:p>
            <a:r>
              <a:rPr lang="ja-JP" altLang="en-US" sz="2200" dirty="0">
                <a:latin typeface="+mn-ea"/>
              </a:rPr>
              <a:t>　自動車排出ガス規制の強化については、中央環境審議会から環境大臣への諮問の形で、順次強化されてきました。</a:t>
            </a:r>
            <a:endParaRPr lang="en-US" altLang="ja-JP" sz="2200" dirty="0">
              <a:latin typeface="+mn-ea"/>
            </a:endParaRPr>
          </a:p>
          <a:p>
            <a:r>
              <a:rPr lang="ja-JP" altLang="en-US" sz="2200" dirty="0">
                <a:latin typeface="+mn-ea"/>
              </a:rPr>
              <a:t>　これらの規制に対応するために、</a:t>
            </a:r>
            <a:r>
              <a:rPr lang="ja-JP" altLang="en-US" sz="2200" dirty="0"/>
              <a:t>エンジン技術の改善や触媒の使用、排ガス再循環装置の導入などの技術開発が行われました</a:t>
            </a:r>
            <a:r>
              <a:rPr lang="ja-JP" altLang="en-US" sz="2200" dirty="0" smtClean="0"/>
              <a:t>。</a:t>
            </a:r>
            <a:endParaRPr lang="en-US" altLang="ja-JP" sz="2200" dirty="0" smtClean="0"/>
          </a:p>
          <a:p>
            <a:r>
              <a:rPr lang="ja-JP" altLang="en-US" sz="2200" dirty="0">
                <a:latin typeface="+mn-ea"/>
              </a:rPr>
              <a:t>　</a:t>
            </a:r>
            <a:r>
              <a:rPr lang="ja-JP" altLang="en-US" sz="2200" dirty="0" smtClean="0">
                <a:latin typeface="+mn-ea"/>
              </a:rPr>
              <a:t>燃料の低硫黄化も排ガス対策の追い風となりました。</a:t>
            </a:r>
            <a:endParaRPr lang="ja-JP" altLang="en-US" sz="2200" dirty="0">
              <a:latin typeface="+mn-ea"/>
            </a:endParaRPr>
          </a:p>
          <a:p>
            <a:r>
              <a:rPr lang="ja-JP" altLang="en-US" sz="2200" dirty="0">
                <a:latin typeface="+mn-ea"/>
              </a:rPr>
              <a:t/>
            </a:r>
            <a:br>
              <a:rPr lang="ja-JP" altLang="en-US" sz="2200" dirty="0">
                <a:latin typeface="+mn-ea"/>
              </a:rPr>
            </a:br>
            <a:r>
              <a:rPr lang="ja-JP" altLang="en-US" sz="2200" dirty="0">
                <a:latin typeface="+mn-ea"/>
              </a:rPr>
              <a:t/>
            </a:r>
            <a:br>
              <a:rPr lang="ja-JP" altLang="en-US" sz="2200" dirty="0">
                <a:latin typeface="+mn-ea"/>
              </a:rPr>
            </a:br>
            <a:endParaRPr lang="ja-JP" altLang="en-US" sz="2200" dirty="0">
              <a:latin typeface="+mn-ea"/>
            </a:endParaRPr>
          </a:p>
        </p:txBody>
      </p:sp>
      <p:sp>
        <p:nvSpPr>
          <p:cNvPr id="6" name="正方形/長方形 5"/>
          <p:cNvSpPr/>
          <p:nvPr/>
        </p:nvSpPr>
        <p:spPr>
          <a:xfrm>
            <a:off x="314471" y="131545"/>
            <a:ext cx="3147015" cy="461665"/>
          </a:xfrm>
          <a:prstGeom prst="rect">
            <a:avLst/>
          </a:prstGeom>
        </p:spPr>
        <p:txBody>
          <a:bodyPr wrap="none">
            <a:spAutoFit/>
          </a:bodyPr>
          <a:lstStyle/>
          <a:p>
            <a:r>
              <a:rPr lang="en-US" altLang="ja-JP" sz="2400" b="1" dirty="0"/>
              <a:t>1-2.</a:t>
            </a:r>
            <a:r>
              <a:rPr lang="ja-JP" altLang="en-US" sz="2400" b="1" dirty="0"/>
              <a:t>移動発生源の対策</a:t>
            </a:r>
            <a:endParaRPr lang="en-US" altLang="ja-JP" sz="2400" b="1" dirty="0"/>
          </a:p>
        </p:txBody>
      </p:sp>
      <p:sp>
        <p:nvSpPr>
          <p:cNvPr id="2" name="正方形/長方形 1"/>
          <p:cNvSpPr/>
          <p:nvPr/>
        </p:nvSpPr>
        <p:spPr>
          <a:xfrm>
            <a:off x="708660" y="2144375"/>
            <a:ext cx="4953000" cy="369332"/>
          </a:xfrm>
          <a:prstGeom prst="rect">
            <a:avLst/>
          </a:prstGeom>
        </p:spPr>
        <p:txBody>
          <a:bodyPr>
            <a:spAutoFit/>
          </a:bodyPr>
          <a:lstStyle/>
          <a:p>
            <a:endParaRPr lang="ja-JP" altLang="en-US" dirty="0"/>
          </a:p>
        </p:txBody>
      </p:sp>
      <p:sp>
        <p:nvSpPr>
          <p:cNvPr id="4" name="スライド番号プレースホルダー 3"/>
          <p:cNvSpPr>
            <a:spLocks noGrp="1"/>
          </p:cNvSpPr>
          <p:nvPr>
            <p:ph type="sldNum" sz="quarter" idx="12"/>
          </p:nvPr>
        </p:nvSpPr>
        <p:spPr/>
        <p:txBody>
          <a:bodyPr/>
          <a:lstStyle/>
          <a:p>
            <a:fld id="{F4E51B1D-ED1D-40B2-9CF3-B72F1A890864}" type="slidenum">
              <a:rPr kumimoji="1" lang="ja-JP" altLang="en-US" smtClean="0"/>
              <a:t>15</a:t>
            </a:fld>
            <a:endParaRPr kumimoji="1" lang="ja-JP" altLang="en-US"/>
          </a:p>
        </p:txBody>
      </p:sp>
    </p:spTree>
    <p:extLst>
      <p:ext uri="{BB962C8B-B14F-4D97-AF65-F5344CB8AC3E}">
        <p14:creationId xmlns:p14="http://schemas.microsoft.com/office/powerpoint/2010/main" val="3852839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259977" y="775980"/>
            <a:ext cx="3714003" cy="2625635"/>
          </a:xfrm>
          <a:prstGeom prst="rect">
            <a:avLst/>
          </a:prstGeom>
        </p:spPr>
      </p:pic>
      <p:sp>
        <p:nvSpPr>
          <p:cNvPr id="16" name="雲形吹き出し 15"/>
          <p:cNvSpPr/>
          <p:nvPr/>
        </p:nvSpPr>
        <p:spPr>
          <a:xfrm>
            <a:off x="5619019" y="2760876"/>
            <a:ext cx="2898386" cy="619344"/>
          </a:xfrm>
          <a:prstGeom prst="cloudCallout">
            <a:avLst>
              <a:gd name="adj1" fmla="val -59462"/>
              <a:gd name="adj2" fmla="val -5840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a:t>CO</a:t>
            </a:r>
            <a:r>
              <a:rPr kumimoji="1" lang="ja-JP" altLang="en-US" baseline="-25000" dirty="0"/>
              <a:t>２</a:t>
            </a:r>
            <a:r>
              <a:rPr kumimoji="1" lang="ja-JP" altLang="en-US" dirty="0"/>
              <a:t>、</a:t>
            </a:r>
            <a:r>
              <a:rPr lang="ja-JP" altLang="en-US" dirty="0"/>
              <a:t>Ｎ</a:t>
            </a:r>
            <a:r>
              <a:rPr lang="ja-JP" altLang="en-US" baseline="-25000" dirty="0"/>
              <a:t>２ </a:t>
            </a:r>
            <a:r>
              <a:rPr lang="ja-JP" altLang="en-US" dirty="0"/>
              <a:t>、Ｈ</a:t>
            </a:r>
            <a:r>
              <a:rPr lang="ja-JP" altLang="en-US" baseline="-25000" dirty="0"/>
              <a:t>２</a:t>
            </a:r>
            <a:r>
              <a:rPr lang="ja-JP" altLang="en-US" dirty="0"/>
              <a:t>Ｏ</a:t>
            </a:r>
            <a:endParaRPr kumimoji="1" lang="ja-JP" altLang="en-US" dirty="0"/>
          </a:p>
        </p:txBody>
      </p:sp>
      <p:sp>
        <p:nvSpPr>
          <p:cNvPr id="4" name="テキスト ボックス 3"/>
          <p:cNvSpPr txBox="1"/>
          <p:nvPr/>
        </p:nvSpPr>
        <p:spPr>
          <a:xfrm>
            <a:off x="166849" y="115382"/>
            <a:ext cx="6110968" cy="523220"/>
          </a:xfrm>
          <a:prstGeom prst="rect">
            <a:avLst/>
          </a:prstGeom>
          <a:noFill/>
        </p:spPr>
        <p:txBody>
          <a:bodyPr wrap="none" rtlCol="0">
            <a:spAutoFit/>
          </a:bodyPr>
          <a:lstStyle/>
          <a:p>
            <a:r>
              <a:rPr kumimoji="1" lang="ja-JP" altLang="en-US" sz="2800" dirty="0"/>
              <a:t>自動車の排気ガスを浄化する三元触媒</a:t>
            </a:r>
          </a:p>
        </p:txBody>
      </p:sp>
      <p:pic>
        <p:nvPicPr>
          <p:cNvPr id="5" name="図 4"/>
          <p:cNvPicPr>
            <a:picLocks noChangeAspect="1"/>
          </p:cNvPicPr>
          <p:nvPr/>
        </p:nvPicPr>
        <p:blipFill>
          <a:blip r:embed="rId4"/>
          <a:stretch>
            <a:fillRect/>
          </a:stretch>
        </p:blipFill>
        <p:spPr>
          <a:xfrm>
            <a:off x="6531758" y="2351179"/>
            <a:ext cx="394145" cy="170544"/>
          </a:xfrm>
          <a:prstGeom prst="rect">
            <a:avLst/>
          </a:prstGeom>
        </p:spPr>
      </p:pic>
      <p:sp>
        <p:nvSpPr>
          <p:cNvPr id="10" name="円柱 9"/>
          <p:cNvSpPr/>
          <p:nvPr/>
        </p:nvSpPr>
        <p:spPr>
          <a:xfrm rot="16200000">
            <a:off x="5799835" y="1728470"/>
            <a:ext cx="50250" cy="141596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曲折矢印 10"/>
          <p:cNvSpPr/>
          <p:nvPr/>
        </p:nvSpPr>
        <p:spPr>
          <a:xfrm flipV="1">
            <a:off x="4080978" y="2294642"/>
            <a:ext cx="747712" cy="1952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図 5"/>
          <p:cNvPicPr>
            <a:picLocks noChangeAspect="1"/>
          </p:cNvPicPr>
          <p:nvPr/>
        </p:nvPicPr>
        <p:blipFill>
          <a:blip r:embed="rId5"/>
          <a:stretch>
            <a:fillRect/>
          </a:stretch>
        </p:blipFill>
        <p:spPr>
          <a:xfrm>
            <a:off x="4712098" y="2329280"/>
            <a:ext cx="495369" cy="214342"/>
          </a:xfrm>
          <a:prstGeom prst="rect">
            <a:avLst/>
          </a:prstGeom>
        </p:spPr>
      </p:pic>
      <p:pic>
        <p:nvPicPr>
          <p:cNvPr id="8" name="図 7"/>
          <p:cNvPicPr>
            <a:picLocks noChangeAspect="1"/>
          </p:cNvPicPr>
          <p:nvPr/>
        </p:nvPicPr>
        <p:blipFill>
          <a:blip r:embed="rId6"/>
          <a:stretch>
            <a:fillRect/>
          </a:stretch>
        </p:blipFill>
        <p:spPr>
          <a:xfrm>
            <a:off x="3628365" y="1838772"/>
            <a:ext cx="704850" cy="704850"/>
          </a:xfrm>
          <a:prstGeom prst="rect">
            <a:avLst/>
          </a:prstGeom>
        </p:spPr>
      </p:pic>
      <p:sp>
        <p:nvSpPr>
          <p:cNvPr id="12" name="テキスト ボックス 11"/>
          <p:cNvSpPr txBox="1"/>
          <p:nvPr/>
        </p:nvSpPr>
        <p:spPr>
          <a:xfrm>
            <a:off x="3349740" y="1609156"/>
            <a:ext cx="1105094" cy="338554"/>
          </a:xfrm>
          <a:prstGeom prst="rect">
            <a:avLst/>
          </a:prstGeom>
          <a:noFill/>
        </p:spPr>
        <p:txBody>
          <a:bodyPr wrap="square" rtlCol="0">
            <a:spAutoFit/>
          </a:bodyPr>
          <a:lstStyle/>
          <a:p>
            <a:pPr algn="ctr"/>
            <a:r>
              <a:rPr lang="ja-JP" altLang="en-US" sz="1600" dirty="0"/>
              <a:t>エンジン</a:t>
            </a:r>
            <a:endParaRPr kumimoji="1" lang="ja-JP" altLang="en-US" sz="1600" dirty="0"/>
          </a:p>
        </p:txBody>
      </p:sp>
      <p:sp>
        <p:nvSpPr>
          <p:cNvPr id="13" name="テキスト ボックス 12"/>
          <p:cNvSpPr txBox="1"/>
          <p:nvPr/>
        </p:nvSpPr>
        <p:spPr>
          <a:xfrm>
            <a:off x="4244597" y="2627919"/>
            <a:ext cx="1744761" cy="338554"/>
          </a:xfrm>
          <a:prstGeom prst="rect">
            <a:avLst/>
          </a:prstGeom>
          <a:noFill/>
        </p:spPr>
        <p:txBody>
          <a:bodyPr wrap="square" rtlCol="0">
            <a:spAutoFit/>
          </a:bodyPr>
          <a:lstStyle/>
          <a:p>
            <a:pPr algn="ctr"/>
            <a:r>
              <a:rPr lang="ja-JP" altLang="en-US" sz="1600" b="1" dirty="0"/>
              <a:t>触媒コンバーター</a:t>
            </a:r>
          </a:p>
        </p:txBody>
      </p:sp>
      <p:sp>
        <p:nvSpPr>
          <p:cNvPr id="14" name="テキスト ボックス 13"/>
          <p:cNvSpPr txBox="1"/>
          <p:nvPr/>
        </p:nvSpPr>
        <p:spPr>
          <a:xfrm>
            <a:off x="6199595" y="2012625"/>
            <a:ext cx="1105094" cy="338554"/>
          </a:xfrm>
          <a:prstGeom prst="rect">
            <a:avLst/>
          </a:prstGeom>
          <a:noFill/>
        </p:spPr>
        <p:txBody>
          <a:bodyPr wrap="square" rtlCol="0">
            <a:spAutoFit/>
          </a:bodyPr>
          <a:lstStyle/>
          <a:p>
            <a:pPr algn="ctr"/>
            <a:r>
              <a:rPr kumimoji="1" lang="ja-JP" altLang="en-US" sz="1600" dirty="0"/>
              <a:t>マフラー</a:t>
            </a:r>
          </a:p>
        </p:txBody>
      </p:sp>
      <p:sp>
        <p:nvSpPr>
          <p:cNvPr id="15" name="雲形吹き出し 14"/>
          <p:cNvSpPr/>
          <p:nvPr/>
        </p:nvSpPr>
        <p:spPr>
          <a:xfrm>
            <a:off x="1039702" y="2520782"/>
            <a:ext cx="2680268" cy="859437"/>
          </a:xfrm>
          <a:prstGeom prst="cloudCallout">
            <a:avLst>
              <a:gd name="adj1" fmla="val 60067"/>
              <a:gd name="adj2" fmla="val -50881"/>
            </a:avLst>
          </a:prstGeom>
        </p:spPr>
        <p:style>
          <a:lnRef idx="1">
            <a:schemeClr val="dk1"/>
          </a:lnRef>
          <a:fillRef idx="2">
            <a:schemeClr val="dk1"/>
          </a:fillRef>
          <a:effectRef idx="1">
            <a:schemeClr val="dk1"/>
          </a:effectRef>
          <a:fontRef idx="minor">
            <a:schemeClr val="dk1"/>
          </a:fontRef>
        </p:style>
        <p:txBody>
          <a:bodyPr rtlCol="0" anchor="ctr"/>
          <a:lstStyle/>
          <a:p>
            <a:r>
              <a:rPr lang="ja-JP" altLang="en-US" b="1" dirty="0"/>
              <a:t>ＣＯ、ＮＯ、ＨＣ</a:t>
            </a:r>
            <a:endParaRPr kumimoji="1" lang="ja-JP" altLang="en-US" b="1" dirty="0"/>
          </a:p>
        </p:txBody>
      </p:sp>
      <p:sp>
        <p:nvSpPr>
          <p:cNvPr id="17" name="雲形吹き出し 16"/>
          <p:cNvSpPr/>
          <p:nvPr/>
        </p:nvSpPr>
        <p:spPr>
          <a:xfrm>
            <a:off x="7196664" y="2123619"/>
            <a:ext cx="713503" cy="238955"/>
          </a:xfrm>
          <a:prstGeom prst="cloudCallout">
            <a:avLst>
              <a:gd name="adj1" fmla="val -63942"/>
              <a:gd name="adj2" fmla="val 6556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508955" y="880793"/>
            <a:ext cx="2980097" cy="1015663"/>
          </a:xfrm>
          <a:prstGeom prst="rect">
            <a:avLst/>
          </a:prstGeom>
          <a:noFill/>
        </p:spPr>
        <p:txBody>
          <a:bodyPr wrap="square" rtlCol="0">
            <a:spAutoFit/>
          </a:bodyPr>
          <a:lstStyle/>
          <a:p>
            <a:r>
              <a:rPr kumimoji="1" lang="ja-JP" altLang="en-US" sz="2000" dirty="0"/>
              <a:t>エンジンでガソリンを燃焼することにより、有害な物質を含む排気ガスが発生</a:t>
            </a:r>
          </a:p>
        </p:txBody>
      </p:sp>
      <p:sp>
        <p:nvSpPr>
          <p:cNvPr id="19" name="テキスト ボックス 18"/>
          <p:cNvSpPr txBox="1"/>
          <p:nvPr/>
        </p:nvSpPr>
        <p:spPr>
          <a:xfrm>
            <a:off x="6925903" y="915651"/>
            <a:ext cx="2980097" cy="707886"/>
          </a:xfrm>
          <a:prstGeom prst="rect">
            <a:avLst/>
          </a:prstGeom>
          <a:noFill/>
        </p:spPr>
        <p:txBody>
          <a:bodyPr wrap="square" rtlCol="0">
            <a:spAutoFit/>
          </a:bodyPr>
          <a:lstStyle/>
          <a:p>
            <a:r>
              <a:rPr kumimoji="1" lang="ja-JP" altLang="en-US" sz="2000" dirty="0"/>
              <a:t>触媒で浄化された無害なガスを排出</a:t>
            </a:r>
          </a:p>
        </p:txBody>
      </p:sp>
      <p:sp>
        <p:nvSpPr>
          <p:cNvPr id="20" name="上矢印吹き出し 19"/>
          <p:cNvSpPr/>
          <p:nvPr/>
        </p:nvSpPr>
        <p:spPr>
          <a:xfrm>
            <a:off x="2420429" y="2941924"/>
            <a:ext cx="5393096" cy="1302652"/>
          </a:xfrm>
          <a:prstGeom prst="up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触媒上の反応により、</a:t>
            </a:r>
            <a:r>
              <a:rPr lang="ja-JP" altLang="en-US" dirty="0"/>
              <a:t>３つの有害物質を同時に無害化</a:t>
            </a:r>
            <a:endParaRPr lang="en-US" altLang="ja-JP" dirty="0"/>
          </a:p>
          <a:p>
            <a:pPr algn="ctr"/>
            <a:r>
              <a:rPr lang="ja-JP" altLang="en-US" dirty="0"/>
              <a:t>→排気ガスの規制をクリア</a:t>
            </a:r>
            <a:endParaRPr kumimoji="1" lang="ja-JP" altLang="en-US" dirty="0"/>
          </a:p>
        </p:txBody>
      </p:sp>
      <p:pic>
        <p:nvPicPr>
          <p:cNvPr id="22" name="図 21"/>
          <p:cNvPicPr>
            <a:picLocks noChangeAspect="1"/>
          </p:cNvPicPr>
          <p:nvPr/>
        </p:nvPicPr>
        <p:blipFill>
          <a:blip r:embed="rId7"/>
          <a:stretch>
            <a:fillRect/>
          </a:stretch>
        </p:blipFill>
        <p:spPr>
          <a:xfrm>
            <a:off x="7685938" y="3665034"/>
            <a:ext cx="1988150" cy="1159083"/>
          </a:xfrm>
          <a:prstGeom prst="rect">
            <a:avLst/>
          </a:prstGeom>
        </p:spPr>
      </p:pic>
      <p:sp>
        <p:nvSpPr>
          <p:cNvPr id="3" name="テキスト ボックス 2"/>
          <p:cNvSpPr txBox="1"/>
          <p:nvPr/>
        </p:nvSpPr>
        <p:spPr>
          <a:xfrm>
            <a:off x="2778466" y="4417271"/>
            <a:ext cx="3421129" cy="584775"/>
          </a:xfrm>
          <a:prstGeom prst="rect">
            <a:avLst/>
          </a:prstGeom>
          <a:noFill/>
        </p:spPr>
        <p:txBody>
          <a:bodyPr wrap="none" rtlCol="0">
            <a:spAutoFit/>
          </a:bodyPr>
          <a:lstStyle/>
          <a:p>
            <a:pPr algn="ctr"/>
            <a:r>
              <a:rPr kumimoji="1" lang="ja-JP" altLang="en-US" sz="3200" dirty="0"/>
              <a:t>ＣＯ＋</a:t>
            </a:r>
            <a:r>
              <a:rPr kumimoji="1" lang="en-US" altLang="ja-JP" sz="3200" dirty="0"/>
              <a:t>1/2</a:t>
            </a:r>
            <a:r>
              <a:rPr kumimoji="1" lang="ja-JP" altLang="en-US" sz="3200" dirty="0"/>
              <a:t>Ｏ</a:t>
            </a:r>
            <a:r>
              <a:rPr kumimoji="1" lang="en-US" altLang="ja-JP" sz="3200" baseline="-25000" dirty="0"/>
              <a:t>2</a:t>
            </a:r>
            <a:r>
              <a:rPr kumimoji="1" lang="ja-JP" altLang="en-US" sz="3200" dirty="0"/>
              <a:t>→ＣＯ</a:t>
            </a:r>
            <a:r>
              <a:rPr lang="en-US" altLang="ja-JP" sz="3200" baseline="-25000" dirty="0"/>
              <a:t>2</a:t>
            </a:r>
            <a:endParaRPr kumimoji="1" lang="ja-JP" altLang="en-US" sz="3200" dirty="0"/>
          </a:p>
        </p:txBody>
      </p:sp>
      <p:sp>
        <p:nvSpPr>
          <p:cNvPr id="21" name="テキスト ボックス 20"/>
          <p:cNvSpPr txBox="1"/>
          <p:nvPr/>
        </p:nvSpPr>
        <p:spPr>
          <a:xfrm>
            <a:off x="2649227" y="5191447"/>
            <a:ext cx="4822154" cy="584775"/>
          </a:xfrm>
          <a:prstGeom prst="rect">
            <a:avLst/>
          </a:prstGeom>
          <a:noFill/>
        </p:spPr>
        <p:txBody>
          <a:bodyPr wrap="none" rtlCol="0">
            <a:spAutoFit/>
          </a:bodyPr>
          <a:lstStyle/>
          <a:p>
            <a:pPr algn="ctr"/>
            <a:r>
              <a:rPr lang="ja-JP" altLang="en-US" sz="3200" dirty="0"/>
              <a:t>２Ｎ</a:t>
            </a:r>
            <a:r>
              <a:rPr kumimoji="1" lang="ja-JP" altLang="en-US" sz="3200" dirty="0"/>
              <a:t>Ｏ＋２</a:t>
            </a:r>
            <a:r>
              <a:rPr lang="ja-JP" altLang="en-US" sz="3200" dirty="0"/>
              <a:t>ＣＯ</a:t>
            </a:r>
            <a:r>
              <a:rPr kumimoji="1" lang="ja-JP" altLang="en-US" sz="3200" dirty="0"/>
              <a:t>→２ＣＯ</a:t>
            </a:r>
            <a:r>
              <a:rPr lang="en-US" altLang="ja-JP" sz="3200" baseline="-25000" dirty="0"/>
              <a:t>2</a:t>
            </a:r>
            <a:r>
              <a:rPr lang="ja-JP" altLang="en-US" sz="3200" dirty="0"/>
              <a:t> ＋Ｎ</a:t>
            </a:r>
            <a:r>
              <a:rPr lang="en-US" altLang="ja-JP" sz="3200" baseline="-25000" dirty="0"/>
              <a:t>2</a:t>
            </a:r>
            <a:endParaRPr kumimoji="1" lang="ja-JP" altLang="en-US" sz="3200" dirty="0"/>
          </a:p>
        </p:txBody>
      </p:sp>
      <p:sp>
        <p:nvSpPr>
          <p:cNvPr id="23" name="テキスト ボックス 22"/>
          <p:cNvSpPr txBox="1"/>
          <p:nvPr/>
        </p:nvSpPr>
        <p:spPr>
          <a:xfrm>
            <a:off x="2183132" y="5957270"/>
            <a:ext cx="5754344" cy="584775"/>
          </a:xfrm>
          <a:prstGeom prst="rect">
            <a:avLst/>
          </a:prstGeom>
          <a:noFill/>
        </p:spPr>
        <p:txBody>
          <a:bodyPr wrap="square" rtlCol="0">
            <a:spAutoFit/>
          </a:bodyPr>
          <a:lstStyle/>
          <a:p>
            <a:pPr algn="ctr"/>
            <a:r>
              <a:rPr kumimoji="1" lang="ja-JP" altLang="en-US" sz="3200" dirty="0"/>
              <a:t>２ＨＣ＋</a:t>
            </a:r>
            <a:r>
              <a:rPr lang="en-US" altLang="ja-JP" sz="3200" dirty="0"/>
              <a:t>5</a:t>
            </a:r>
            <a:r>
              <a:rPr kumimoji="1" lang="en-US" altLang="ja-JP" sz="3200" dirty="0"/>
              <a:t>/2</a:t>
            </a:r>
            <a:r>
              <a:rPr kumimoji="1" lang="ja-JP" altLang="en-US" sz="3200" dirty="0"/>
              <a:t>Ｏ</a:t>
            </a:r>
            <a:r>
              <a:rPr kumimoji="1" lang="en-US" altLang="ja-JP" sz="3200" baseline="-25000" dirty="0"/>
              <a:t>2</a:t>
            </a:r>
            <a:r>
              <a:rPr kumimoji="1" lang="ja-JP" altLang="en-US" sz="3200" dirty="0"/>
              <a:t>→２ＣＯ</a:t>
            </a:r>
            <a:r>
              <a:rPr lang="en-US" altLang="ja-JP" sz="3200" baseline="-25000" dirty="0"/>
              <a:t>2</a:t>
            </a:r>
            <a:r>
              <a:rPr lang="ja-JP" altLang="en-US" sz="3200" dirty="0"/>
              <a:t>＋Ｈ</a:t>
            </a:r>
            <a:r>
              <a:rPr lang="en-US" altLang="ja-JP" sz="3200" baseline="-25000" dirty="0"/>
              <a:t>2</a:t>
            </a:r>
            <a:r>
              <a:rPr lang="ja-JP" altLang="en-US" sz="3200" dirty="0"/>
              <a:t>Ｏ</a:t>
            </a:r>
            <a:endParaRPr kumimoji="1" lang="ja-JP" altLang="en-US" sz="3200" dirty="0"/>
          </a:p>
        </p:txBody>
      </p:sp>
      <p:sp>
        <p:nvSpPr>
          <p:cNvPr id="7" name="正方形/長方形 6"/>
          <p:cNvSpPr/>
          <p:nvPr/>
        </p:nvSpPr>
        <p:spPr>
          <a:xfrm>
            <a:off x="657102" y="6530074"/>
            <a:ext cx="8605359" cy="369332"/>
          </a:xfrm>
          <a:prstGeom prst="rect">
            <a:avLst/>
          </a:prstGeom>
        </p:spPr>
        <p:txBody>
          <a:bodyPr wrap="square">
            <a:spAutoFit/>
          </a:bodyPr>
          <a:lstStyle/>
          <a:p>
            <a:r>
              <a:rPr lang="en-US" altLang="ja-JP" dirty="0">
                <a:ea typeface="游明朝" panose="02020400000000000000" pitchFamily="18" charset="-128"/>
                <a:cs typeface="游明朝" panose="02020400000000000000" pitchFamily="18" charset="-128"/>
              </a:rPr>
              <a:t>※</a:t>
            </a:r>
            <a:r>
              <a:rPr lang="ja-JP" altLang="ja-JP" dirty="0" smtClean="0">
                <a:ea typeface="游明朝" panose="02020400000000000000" pitchFamily="18" charset="-128"/>
                <a:cs typeface="游明朝" panose="02020400000000000000" pitchFamily="18" charset="-128"/>
              </a:rPr>
              <a:t>エンジン</a:t>
            </a:r>
            <a:r>
              <a:rPr lang="ja-JP" altLang="ja-JP" dirty="0">
                <a:ea typeface="游明朝" panose="02020400000000000000" pitchFamily="18" charset="-128"/>
                <a:cs typeface="游明朝" panose="02020400000000000000" pitchFamily="18" charset="-128"/>
              </a:rPr>
              <a:t>から排出される酸素が無い状態でのみ有効</a:t>
            </a:r>
            <a:endParaRPr lang="ja-JP" altLang="en-US" dirty="0"/>
          </a:p>
        </p:txBody>
      </p:sp>
    </p:spTree>
    <p:extLst>
      <p:ext uri="{BB962C8B-B14F-4D97-AF65-F5344CB8AC3E}">
        <p14:creationId xmlns:p14="http://schemas.microsoft.com/office/powerpoint/2010/main" val="2198686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6849" y="115382"/>
            <a:ext cx="2826415" cy="523220"/>
          </a:xfrm>
          <a:prstGeom prst="rect">
            <a:avLst/>
          </a:prstGeom>
          <a:noFill/>
        </p:spPr>
        <p:txBody>
          <a:bodyPr wrap="none" rtlCol="0">
            <a:spAutoFit/>
          </a:bodyPr>
          <a:lstStyle/>
          <a:p>
            <a:r>
              <a:rPr kumimoji="1" lang="ja-JP" altLang="en-US" sz="2800" dirty="0"/>
              <a:t>三元触媒のしくみ</a:t>
            </a:r>
          </a:p>
        </p:txBody>
      </p:sp>
      <p:pic>
        <p:nvPicPr>
          <p:cNvPr id="3" name="図 2"/>
          <p:cNvPicPr>
            <a:picLocks noChangeAspect="1"/>
          </p:cNvPicPr>
          <p:nvPr/>
        </p:nvPicPr>
        <p:blipFill>
          <a:blip r:embed="rId2"/>
          <a:stretch>
            <a:fillRect/>
          </a:stretch>
        </p:blipFill>
        <p:spPr>
          <a:xfrm>
            <a:off x="3891441" y="930327"/>
            <a:ext cx="1819529" cy="771633"/>
          </a:xfrm>
          <a:prstGeom prst="rect">
            <a:avLst/>
          </a:prstGeom>
        </p:spPr>
      </p:pic>
      <p:pic>
        <p:nvPicPr>
          <p:cNvPr id="4" name="図 3"/>
          <p:cNvPicPr>
            <a:picLocks noChangeAspect="1"/>
          </p:cNvPicPr>
          <p:nvPr/>
        </p:nvPicPr>
        <p:blipFill>
          <a:blip r:embed="rId3"/>
          <a:stretch>
            <a:fillRect/>
          </a:stretch>
        </p:blipFill>
        <p:spPr>
          <a:xfrm>
            <a:off x="858567" y="1936976"/>
            <a:ext cx="908919" cy="588124"/>
          </a:xfrm>
          <a:prstGeom prst="rect">
            <a:avLst/>
          </a:prstGeom>
        </p:spPr>
      </p:pic>
      <p:sp>
        <p:nvSpPr>
          <p:cNvPr id="5" name="テキスト ボックス 4"/>
          <p:cNvSpPr txBox="1"/>
          <p:nvPr/>
        </p:nvSpPr>
        <p:spPr>
          <a:xfrm>
            <a:off x="426297" y="1193348"/>
            <a:ext cx="2101200" cy="707886"/>
          </a:xfrm>
          <a:prstGeom prst="rect">
            <a:avLst/>
          </a:prstGeom>
          <a:noFill/>
        </p:spPr>
        <p:txBody>
          <a:bodyPr wrap="square" rtlCol="0">
            <a:spAutoFit/>
          </a:bodyPr>
          <a:lstStyle/>
          <a:p>
            <a:r>
              <a:rPr kumimoji="1" lang="ja-JP" altLang="en-US" sz="2000" dirty="0"/>
              <a:t>排気ガス中の</a:t>
            </a:r>
            <a:endParaRPr kumimoji="1" lang="en-US" altLang="ja-JP" sz="2000" dirty="0"/>
          </a:p>
          <a:p>
            <a:r>
              <a:rPr kumimoji="1" lang="ja-JP" altLang="en-US" sz="2000" dirty="0"/>
              <a:t>有害物質</a:t>
            </a:r>
          </a:p>
        </p:txBody>
      </p:sp>
      <p:sp>
        <p:nvSpPr>
          <p:cNvPr id="6" name="テキスト ボックス 5"/>
          <p:cNvSpPr txBox="1"/>
          <p:nvPr/>
        </p:nvSpPr>
        <p:spPr>
          <a:xfrm>
            <a:off x="347769" y="2501312"/>
            <a:ext cx="2046465" cy="400110"/>
          </a:xfrm>
          <a:prstGeom prst="rect">
            <a:avLst/>
          </a:prstGeom>
          <a:noFill/>
        </p:spPr>
        <p:txBody>
          <a:bodyPr wrap="square" rtlCol="0">
            <a:spAutoFit/>
          </a:bodyPr>
          <a:lstStyle/>
          <a:p>
            <a:r>
              <a:rPr lang="ja-JP" altLang="en-US" sz="2000" dirty="0"/>
              <a:t>一酸化炭素 ＣＯ</a:t>
            </a:r>
            <a:endParaRPr kumimoji="1" lang="ja-JP" altLang="en-US" sz="2000" dirty="0"/>
          </a:p>
        </p:txBody>
      </p:sp>
      <p:pic>
        <p:nvPicPr>
          <p:cNvPr id="7" name="図 6"/>
          <p:cNvPicPr>
            <a:picLocks noChangeAspect="1"/>
          </p:cNvPicPr>
          <p:nvPr/>
        </p:nvPicPr>
        <p:blipFill>
          <a:blip r:embed="rId4"/>
          <a:stretch>
            <a:fillRect/>
          </a:stretch>
        </p:blipFill>
        <p:spPr>
          <a:xfrm>
            <a:off x="913201" y="3312997"/>
            <a:ext cx="915602" cy="581441"/>
          </a:xfrm>
          <a:prstGeom prst="rect">
            <a:avLst/>
          </a:prstGeom>
        </p:spPr>
      </p:pic>
      <p:sp>
        <p:nvSpPr>
          <p:cNvPr id="8" name="テキスト ボックス 7"/>
          <p:cNvSpPr txBox="1"/>
          <p:nvPr/>
        </p:nvSpPr>
        <p:spPr>
          <a:xfrm>
            <a:off x="426297" y="3864445"/>
            <a:ext cx="2179728" cy="400110"/>
          </a:xfrm>
          <a:prstGeom prst="rect">
            <a:avLst/>
          </a:prstGeom>
          <a:noFill/>
        </p:spPr>
        <p:txBody>
          <a:bodyPr wrap="square" rtlCol="0">
            <a:spAutoFit/>
          </a:bodyPr>
          <a:lstStyle/>
          <a:p>
            <a:r>
              <a:rPr lang="ja-JP" altLang="en-US" sz="2000" dirty="0"/>
              <a:t>一酸化窒素 ＮＯ</a:t>
            </a:r>
            <a:endParaRPr kumimoji="1" lang="ja-JP" altLang="en-US" sz="2000" dirty="0"/>
          </a:p>
        </p:txBody>
      </p:sp>
      <p:pic>
        <p:nvPicPr>
          <p:cNvPr id="9" name="図 8"/>
          <p:cNvPicPr>
            <a:picLocks noChangeAspect="1"/>
          </p:cNvPicPr>
          <p:nvPr/>
        </p:nvPicPr>
        <p:blipFill>
          <a:blip r:embed="rId5"/>
          <a:stretch>
            <a:fillRect/>
          </a:stretch>
        </p:blipFill>
        <p:spPr>
          <a:xfrm>
            <a:off x="1012103" y="4680176"/>
            <a:ext cx="708422" cy="588124"/>
          </a:xfrm>
          <a:prstGeom prst="rect">
            <a:avLst/>
          </a:prstGeom>
        </p:spPr>
      </p:pic>
      <p:sp>
        <p:nvSpPr>
          <p:cNvPr id="10" name="テキスト ボックス 9"/>
          <p:cNvSpPr txBox="1"/>
          <p:nvPr/>
        </p:nvSpPr>
        <p:spPr>
          <a:xfrm>
            <a:off x="558900" y="5249108"/>
            <a:ext cx="2047125" cy="400110"/>
          </a:xfrm>
          <a:prstGeom prst="rect">
            <a:avLst/>
          </a:prstGeom>
          <a:noFill/>
        </p:spPr>
        <p:txBody>
          <a:bodyPr wrap="square" rtlCol="0">
            <a:spAutoFit/>
          </a:bodyPr>
          <a:lstStyle/>
          <a:p>
            <a:r>
              <a:rPr lang="ja-JP" altLang="en-US" sz="2000" dirty="0"/>
              <a:t>炭化水素　</a:t>
            </a:r>
            <a:r>
              <a:rPr kumimoji="1" lang="ja-JP" altLang="en-US" sz="2000" dirty="0"/>
              <a:t>ＨＣ</a:t>
            </a:r>
          </a:p>
        </p:txBody>
      </p:sp>
      <p:sp>
        <p:nvSpPr>
          <p:cNvPr id="12" name="右矢印 11"/>
          <p:cNvSpPr/>
          <p:nvPr/>
        </p:nvSpPr>
        <p:spPr>
          <a:xfrm>
            <a:off x="2673629" y="1116941"/>
            <a:ext cx="993913" cy="39840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373380" y="1280543"/>
            <a:ext cx="1882579" cy="461665"/>
          </a:xfrm>
          <a:prstGeom prst="rect">
            <a:avLst/>
          </a:prstGeom>
          <a:noFill/>
        </p:spPr>
        <p:txBody>
          <a:bodyPr wrap="square" rtlCol="0">
            <a:spAutoFit/>
          </a:bodyPr>
          <a:lstStyle/>
          <a:p>
            <a:pPr algn="ctr"/>
            <a:r>
              <a:rPr kumimoji="1" lang="ja-JP" altLang="en-US" sz="2400" dirty="0"/>
              <a:t>無害な物質</a:t>
            </a:r>
          </a:p>
        </p:txBody>
      </p:sp>
      <p:pic>
        <p:nvPicPr>
          <p:cNvPr id="14" name="図 13"/>
          <p:cNvPicPr>
            <a:picLocks noChangeAspect="1"/>
          </p:cNvPicPr>
          <p:nvPr/>
        </p:nvPicPr>
        <p:blipFill>
          <a:blip r:embed="rId6"/>
          <a:stretch>
            <a:fillRect/>
          </a:stretch>
        </p:blipFill>
        <p:spPr>
          <a:xfrm>
            <a:off x="7708691" y="1936976"/>
            <a:ext cx="1129466" cy="588124"/>
          </a:xfrm>
          <a:prstGeom prst="rect">
            <a:avLst/>
          </a:prstGeom>
        </p:spPr>
      </p:pic>
      <p:sp>
        <p:nvSpPr>
          <p:cNvPr id="15" name="テキスト ボックス 14"/>
          <p:cNvSpPr txBox="1"/>
          <p:nvPr/>
        </p:nvSpPr>
        <p:spPr>
          <a:xfrm>
            <a:off x="7394713" y="2479940"/>
            <a:ext cx="2046777" cy="400110"/>
          </a:xfrm>
          <a:prstGeom prst="rect">
            <a:avLst/>
          </a:prstGeom>
          <a:noFill/>
        </p:spPr>
        <p:txBody>
          <a:bodyPr wrap="square" rtlCol="0">
            <a:spAutoFit/>
          </a:bodyPr>
          <a:lstStyle/>
          <a:p>
            <a:r>
              <a:rPr lang="ja-JP" altLang="en-US" sz="2000" dirty="0"/>
              <a:t>二酸化炭素 ＣＯ</a:t>
            </a:r>
            <a:r>
              <a:rPr lang="ja-JP" altLang="en-US" sz="2000" baseline="-25000" dirty="0"/>
              <a:t>２</a:t>
            </a:r>
            <a:endParaRPr kumimoji="1" lang="ja-JP" altLang="en-US" sz="2000" baseline="-25000" dirty="0"/>
          </a:p>
        </p:txBody>
      </p:sp>
      <p:pic>
        <p:nvPicPr>
          <p:cNvPr id="16" name="図 15"/>
          <p:cNvPicPr>
            <a:picLocks noChangeAspect="1"/>
          </p:cNvPicPr>
          <p:nvPr/>
        </p:nvPicPr>
        <p:blipFill>
          <a:blip r:embed="rId7"/>
          <a:stretch>
            <a:fillRect/>
          </a:stretch>
        </p:blipFill>
        <p:spPr>
          <a:xfrm>
            <a:off x="7802256" y="3374580"/>
            <a:ext cx="942335" cy="581441"/>
          </a:xfrm>
          <a:prstGeom prst="rect">
            <a:avLst/>
          </a:prstGeom>
        </p:spPr>
      </p:pic>
      <p:sp>
        <p:nvSpPr>
          <p:cNvPr id="17" name="テキスト ボックス 16"/>
          <p:cNvSpPr txBox="1"/>
          <p:nvPr/>
        </p:nvSpPr>
        <p:spPr>
          <a:xfrm>
            <a:off x="7783154" y="3956021"/>
            <a:ext cx="1559059" cy="400110"/>
          </a:xfrm>
          <a:prstGeom prst="rect">
            <a:avLst/>
          </a:prstGeom>
          <a:noFill/>
        </p:spPr>
        <p:txBody>
          <a:bodyPr wrap="square" rtlCol="0">
            <a:spAutoFit/>
          </a:bodyPr>
          <a:lstStyle/>
          <a:p>
            <a:r>
              <a:rPr lang="ja-JP" altLang="en-US" sz="2000" dirty="0"/>
              <a:t>窒素 Ｎ</a:t>
            </a:r>
            <a:r>
              <a:rPr lang="ja-JP" altLang="en-US" sz="2000" baseline="-25000" dirty="0"/>
              <a:t>２</a:t>
            </a:r>
            <a:endParaRPr kumimoji="1" lang="ja-JP" altLang="en-US" sz="2000" baseline="-25000" dirty="0"/>
          </a:p>
        </p:txBody>
      </p:sp>
      <p:pic>
        <p:nvPicPr>
          <p:cNvPr id="18" name="図 17"/>
          <p:cNvPicPr>
            <a:picLocks noChangeAspect="1"/>
          </p:cNvPicPr>
          <p:nvPr/>
        </p:nvPicPr>
        <p:blipFill>
          <a:blip r:embed="rId8"/>
          <a:stretch>
            <a:fillRect/>
          </a:stretch>
        </p:blipFill>
        <p:spPr>
          <a:xfrm>
            <a:off x="8030632" y="4849353"/>
            <a:ext cx="568074" cy="441093"/>
          </a:xfrm>
          <a:prstGeom prst="rect">
            <a:avLst/>
          </a:prstGeom>
        </p:spPr>
      </p:pic>
      <p:sp>
        <p:nvSpPr>
          <p:cNvPr id="19" name="テキスト ボックス 18"/>
          <p:cNvSpPr txBox="1"/>
          <p:nvPr/>
        </p:nvSpPr>
        <p:spPr>
          <a:xfrm>
            <a:off x="7757578" y="5249108"/>
            <a:ext cx="1682256" cy="400110"/>
          </a:xfrm>
          <a:prstGeom prst="rect">
            <a:avLst/>
          </a:prstGeom>
          <a:noFill/>
        </p:spPr>
        <p:txBody>
          <a:bodyPr wrap="square" rtlCol="0">
            <a:spAutoFit/>
          </a:bodyPr>
          <a:lstStyle/>
          <a:p>
            <a:r>
              <a:rPr lang="ja-JP" altLang="en-US" sz="2000" dirty="0"/>
              <a:t>水　Ｈ</a:t>
            </a:r>
            <a:r>
              <a:rPr lang="ja-JP" altLang="en-US" sz="2000" baseline="-25000" dirty="0"/>
              <a:t>２</a:t>
            </a:r>
            <a:r>
              <a:rPr lang="ja-JP" altLang="en-US" sz="2000" dirty="0"/>
              <a:t>Ｏ</a:t>
            </a:r>
            <a:endParaRPr kumimoji="1" lang="ja-JP" altLang="en-US" sz="2000" baseline="-25000" dirty="0"/>
          </a:p>
        </p:txBody>
      </p:sp>
      <p:sp>
        <p:nvSpPr>
          <p:cNvPr id="20" name="右矢印 19"/>
          <p:cNvSpPr/>
          <p:nvPr/>
        </p:nvSpPr>
        <p:spPr>
          <a:xfrm>
            <a:off x="6003235" y="1116941"/>
            <a:ext cx="993913" cy="398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003235" y="677993"/>
            <a:ext cx="1882579" cy="400110"/>
          </a:xfrm>
          <a:prstGeom prst="rect">
            <a:avLst/>
          </a:prstGeom>
          <a:noFill/>
        </p:spPr>
        <p:txBody>
          <a:bodyPr wrap="square" rtlCol="0">
            <a:spAutoFit/>
          </a:bodyPr>
          <a:lstStyle/>
          <a:p>
            <a:r>
              <a:rPr kumimoji="1" lang="ja-JP" altLang="en-US" sz="2000" dirty="0"/>
              <a:t>マフラーへ</a:t>
            </a:r>
          </a:p>
        </p:txBody>
      </p:sp>
      <p:sp>
        <p:nvSpPr>
          <p:cNvPr id="22" name="テキスト ボックス 21"/>
          <p:cNvSpPr txBox="1"/>
          <p:nvPr/>
        </p:nvSpPr>
        <p:spPr>
          <a:xfrm>
            <a:off x="2428681" y="788466"/>
            <a:ext cx="1882579" cy="400110"/>
          </a:xfrm>
          <a:prstGeom prst="rect">
            <a:avLst/>
          </a:prstGeom>
          <a:noFill/>
        </p:spPr>
        <p:txBody>
          <a:bodyPr wrap="square" rtlCol="0">
            <a:spAutoFit/>
          </a:bodyPr>
          <a:lstStyle/>
          <a:p>
            <a:r>
              <a:rPr lang="ja-JP" altLang="en-US" sz="2000" dirty="0"/>
              <a:t>エンジンから</a:t>
            </a:r>
            <a:endParaRPr kumimoji="1" lang="ja-JP" altLang="en-US" sz="2000" dirty="0"/>
          </a:p>
        </p:txBody>
      </p:sp>
      <p:pic>
        <p:nvPicPr>
          <p:cNvPr id="23" name="図 22"/>
          <p:cNvPicPr>
            <a:picLocks noChangeAspect="1"/>
          </p:cNvPicPr>
          <p:nvPr/>
        </p:nvPicPr>
        <p:blipFill>
          <a:blip r:embed="rId9"/>
          <a:stretch>
            <a:fillRect/>
          </a:stretch>
        </p:blipFill>
        <p:spPr>
          <a:xfrm rot="20651539">
            <a:off x="4018297" y="3917342"/>
            <a:ext cx="2502578" cy="1070145"/>
          </a:xfrm>
          <a:prstGeom prst="rect">
            <a:avLst/>
          </a:prstGeom>
        </p:spPr>
      </p:pic>
      <p:sp>
        <p:nvSpPr>
          <p:cNvPr id="24" name="テキスト ボックス 23"/>
          <p:cNvSpPr txBox="1"/>
          <p:nvPr/>
        </p:nvSpPr>
        <p:spPr>
          <a:xfrm>
            <a:off x="2334678" y="5196411"/>
            <a:ext cx="5448476" cy="1815882"/>
          </a:xfrm>
          <a:prstGeom prst="rect">
            <a:avLst/>
          </a:prstGeom>
          <a:noFill/>
        </p:spPr>
        <p:txBody>
          <a:bodyPr wrap="square" rtlCol="0">
            <a:spAutoFit/>
          </a:bodyPr>
          <a:lstStyle/>
          <a:p>
            <a:r>
              <a:rPr kumimoji="1" lang="ja-JP" altLang="en-US" sz="1600" dirty="0"/>
              <a:t>内部は、表面積を大きくした</a:t>
            </a:r>
            <a:r>
              <a:rPr lang="ja-JP" altLang="en-US" sz="1600" dirty="0"/>
              <a:t>担体表面に</a:t>
            </a:r>
            <a:r>
              <a:rPr kumimoji="1" lang="ja-JP" altLang="en-US" sz="1600" dirty="0"/>
              <a:t>白金</a:t>
            </a:r>
            <a:r>
              <a:rPr kumimoji="1" lang="en-US" altLang="ja-JP" sz="1600" dirty="0"/>
              <a:t>Pt</a:t>
            </a:r>
            <a:r>
              <a:rPr kumimoji="1" lang="ja-JP" altLang="en-US" sz="1600" dirty="0"/>
              <a:t>　パラジウム</a:t>
            </a:r>
            <a:r>
              <a:rPr kumimoji="1" lang="en-US" altLang="ja-JP" sz="1600" dirty="0" err="1"/>
              <a:t>Pd</a:t>
            </a:r>
            <a:r>
              <a:rPr kumimoji="1" lang="ja-JP" altLang="en-US" sz="1600" dirty="0"/>
              <a:t>　ロジウム</a:t>
            </a:r>
            <a:r>
              <a:rPr kumimoji="1" lang="en-US" altLang="ja-JP" sz="1600" dirty="0"/>
              <a:t>Rh</a:t>
            </a:r>
            <a:r>
              <a:rPr kumimoji="1" lang="ja-JP" altLang="en-US" sz="1600" dirty="0"/>
              <a:t>などの貴金属をコーティングしてある。</a:t>
            </a:r>
            <a:endParaRPr kumimoji="1" lang="en-US" altLang="ja-JP" sz="1600" dirty="0"/>
          </a:p>
          <a:p>
            <a:pPr lvl="0" eaLnBrk="0" fontAlgn="base" hangingPunct="0">
              <a:spcBef>
                <a:spcPct val="0"/>
              </a:spcBef>
              <a:spcAft>
                <a:spcPct val="0"/>
              </a:spcAft>
            </a:pPr>
            <a:r>
              <a:rPr kumimoji="0" lang="ja-JP" altLang="ja-JP" sz="1600" dirty="0">
                <a:solidFill>
                  <a:srgbClr val="001D35"/>
                </a:solidFill>
                <a:latin typeface="Arial" panose="020B0604020202020204" pitchFamily="34" charset="0"/>
                <a:cs typeface="Arial" panose="020B0604020202020204" pitchFamily="34" charset="0"/>
              </a:rPr>
              <a:t>排気ガス中の有害成分が触媒金属の表面に引き寄せられ、原子レベルで分解して表面に吸着</a:t>
            </a:r>
            <a:r>
              <a:rPr kumimoji="0" lang="ja-JP" altLang="en-US" sz="1600" dirty="0">
                <a:solidFill>
                  <a:srgbClr val="001D35"/>
                </a:solidFill>
                <a:latin typeface="Arial" panose="020B0604020202020204" pitchFamily="34" charset="0"/>
                <a:cs typeface="Arial" panose="020B0604020202020204" pitchFamily="34" charset="0"/>
              </a:rPr>
              <a:t>する。</a:t>
            </a:r>
            <a:r>
              <a:rPr kumimoji="0" lang="ja-JP" altLang="ja-JP" sz="1600" dirty="0">
                <a:solidFill>
                  <a:srgbClr val="001D35"/>
                </a:solidFill>
                <a:latin typeface="Arial" panose="020B0604020202020204" pitchFamily="34" charset="0"/>
                <a:cs typeface="Arial" panose="020B0604020202020204" pitchFamily="34" charset="0"/>
              </a:rPr>
              <a:t>﻿</a:t>
            </a:r>
          </a:p>
          <a:p>
            <a:pPr lvl="0" eaLnBrk="0" fontAlgn="base" hangingPunct="0">
              <a:spcBef>
                <a:spcPct val="0"/>
              </a:spcBef>
              <a:spcAft>
                <a:spcPct val="0"/>
              </a:spcAft>
            </a:pPr>
            <a:r>
              <a:rPr kumimoji="0" lang="ja-JP" altLang="ja-JP" sz="1600" dirty="0">
                <a:solidFill>
                  <a:srgbClr val="001D35"/>
                </a:solidFill>
                <a:latin typeface="Arial" panose="020B0604020202020204" pitchFamily="34" charset="0"/>
                <a:cs typeface="Arial" panose="020B0604020202020204" pitchFamily="34" charset="0"/>
              </a:rPr>
              <a:t>これにより酸化反応、還元反応をしやすくして、有害成分を無害な</a:t>
            </a:r>
            <a:r>
              <a:rPr kumimoji="0" lang="ja-JP" altLang="en-US" sz="1600" dirty="0">
                <a:solidFill>
                  <a:srgbClr val="001D35"/>
                </a:solidFill>
                <a:latin typeface="Arial" panose="020B0604020202020204" pitchFamily="34" charset="0"/>
                <a:cs typeface="Arial" panose="020B0604020202020204" pitchFamily="34" charset="0"/>
              </a:rPr>
              <a:t>物質に浄化される。</a:t>
            </a:r>
            <a:endParaRPr kumimoji="1" lang="en-US" altLang="ja-JP" sz="1600" dirty="0"/>
          </a:p>
          <a:p>
            <a:endParaRPr kumimoji="1" lang="ja-JP" altLang="en-US" sz="1600" dirty="0"/>
          </a:p>
        </p:txBody>
      </p:sp>
      <p:pic>
        <p:nvPicPr>
          <p:cNvPr id="25" name="図 24"/>
          <p:cNvPicPr>
            <a:picLocks noChangeAspect="1"/>
          </p:cNvPicPr>
          <p:nvPr/>
        </p:nvPicPr>
        <p:blipFill>
          <a:blip r:embed="rId9"/>
          <a:stretch>
            <a:fillRect/>
          </a:stretch>
        </p:blipFill>
        <p:spPr>
          <a:xfrm rot="20651539">
            <a:off x="3609785" y="3061643"/>
            <a:ext cx="2502578" cy="1070145"/>
          </a:xfrm>
          <a:prstGeom prst="rect">
            <a:avLst/>
          </a:prstGeom>
        </p:spPr>
      </p:pic>
      <p:pic>
        <p:nvPicPr>
          <p:cNvPr id="26" name="図 25"/>
          <p:cNvPicPr>
            <a:picLocks noChangeAspect="1"/>
          </p:cNvPicPr>
          <p:nvPr/>
        </p:nvPicPr>
        <p:blipFill>
          <a:blip r:embed="rId9"/>
          <a:stretch>
            <a:fillRect/>
          </a:stretch>
        </p:blipFill>
        <p:spPr>
          <a:xfrm rot="20651539">
            <a:off x="3217549" y="2120824"/>
            <a:ext cx="2502578" cy="1070145"/>
          </a:xfrm>
          <a:prstGeom prst="rect">
            <a:avLst/>
          </a:prstGeom>
        </p:spPr>
      </p:pic>
      <p:cxnSp>
        <p:nvCxnSpPr>
          <p:cNvPr id="28" name="直線コネクタ 27"/>
          <p:cNvCxnSpPr/>
          <p:nvPr/>
        </p:nvCxnSpPr>
        <p:spPr>
          <a:xfrm flipH="1">
            <a:off x="3487585" y="1579947"/>
            <a:ext cx="1167027" cy="98993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164110" y="1558856"/>
            <a:ext cx="1167027" cy="989937"/>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31" name="図 30"/>
          <p:cNvPicPr>
            <a:picLocks noChangeAspect="1"/>
          </p:cNvPicPr>
          <p:nvPr/>
        </p:nvPicPr>
        <p:blipFill>
          <a:blip r:embed="rId10"/>
          <a:stretch>
            <a:fillRect/>
          </a:stretch>
        </p:blipFill>
        <p:spPr>
          <a:xfrm>
            <a:off x="3684984" y="2394152"/>
            <a:ext cx="491807" cy="491807"/>
          </a:xfrm>
          <a:prstGeom prst="rect">
            <a:avLst/>
          </a:prstGeom>
        </p:spPr>
      </p:pic>
      <p:pic>
        <p:nvPicPr>
          <p:cNvPr id="32" name="図 31"/>
          <p:cNvPicPr>
            <a:picLocks noChangeAspect="1"/>
          </p:cNvPicPr>
          <p:nvPr/>
        </p:nvPicPr>
        <p:blipFill>
          <a:blip r:embed="rId3"/>
          <a:stretch>
            <a:fillRect/>
          </a:stretch>
        </p:blipFill>
        <p:spPr>
          <a:xfrm rot="5400000">
            <a:off x="4520437" y="1836696"/>
            <a:ext cx="1061678" cy="686968"/>
          </a:xfrm>
          <a:prstGeom prst="rect">
            <a:avLst/>
          </a:prstGeom>
        </p:spPr>
      </p:pic>
      <p:pic>
        <p:nvPicPr>
          <p:cNvPr id="33" name="図 32"/>
          <p:cNvPicPr>
            <a:picLocks noChangeAspect="1"/>
          </p:cNvPicPr>
          <p:nvPr/>
        </p:nvPicPr>
        <p:blipFill>
          <a:blip r:embed="rId11"/>
          <a:stretch>
            <a:fillRect/>
          </a:stretch>
        </p:blipFill>
        <p:spPr>
          <a:xfrm>
            <a:off x="5414794" y="3050754"/>
            <a:ext cx="702581" cy="679162"/>
          </a:xfrm>
          <a:prstGeom prst="rect">
            <a:avLst/>
          </a:prstGeom>
        </p:spPr>
      </p:pic>
      <p:pic>
        <p:nvPicPr>
          <p:cNvPr id="34" name="図 33"/>
          <p:cNvPicPr>
            <a:picLocks noChangeAspect="1"/>
          </p:cNvPicPr>
          <p:nvPr/>
        </p:nvPicPr>
        <p:blipFill>
          <a:blip r:embed="rId10"/>
          <a:stretch>
            <a:fillRect/>
          </a:stretch>
        </p:blipFill>
        <p:spPr>
          <a:xfrm>
            <a:off x="5355257" y="4492907"/>
            <a:ext cx="491807" cy="491807"/>
          </a:xfrm>
          <a:prstGeom prst="rect">
            <a:avLst/>
          </a:prstGeom>
        </p:spPr>
      </p:pic>
      <p:pic>
        <p:nvPicPr>
          <p:cNvPr id="35" name="図 34"/>
          <p:cNvPicPr>
            <a:picLocks noChangeAspect="1"/>
          </p:cNvPicPr>
          <p:nvPr/>
        </p:nvPicPr>
        <p:blipFill>
          <a:blip r:embed="rId12"/>
          <a:stretch>
            <a:fillRect/>
          </a:stretch>
        </p:blipFill>
        <p:spPr>
          <a:xfrm>
            <a:off x="3891441" y="4319595"/>
            <a:ext cx="671355" cy="679162"/>
          </a:xfrm>
          <a:prstGeom prst="rect">
            <a:avLst/>
          </a:prstGeom>
        </p:spPr>
      </p:pic>
      <p:pic>
        <p:nvPicPr>
          <p:cNvPr id="36" name="図 35"/>
          <p:cNvPicPr>
            <a:picLocks noChangeAspect="1"/>
          </p:cNvPicPr>
          <p:nvPr/>
        </p:nvPicPr>
        <p:blipFill>
          <a:blip r:embed="rId13"/>
          <a:stretch>
            <a:fillRect/>
          </a:stretch>
        </p:blipFill>
        <p:spPr>
          <a:xfrm>
            <a:off x="6325551" y="4244543"/>
            <a:ext cx="242000" cy="226388"/>
          </a:xfrm>
          <a:prstGeom prst="rect">
            <a:avLst/>
          </a:prstGeom>
        </p:spPr>
      </p:pic>
      <p:pic>
        <p:nvPicPr>
          <p:cNvPr id="37" name="図 36"/>
          <p:cNvPicPr>
            <a:picLocks noChangeAspect="1"/>
          </p:cNvPicPr>
          <p:nvPr/>
        </p:nvPicPr>
        <p:blipFill>
          <a:blip r:embed="rId11"/>
          <a:stretch>
            <a:fillRect/>
          </a:stretch>
        </p:blipFill>
        <p:spPr>
          <a:xfrm>
            <a:off x="4129540" y="3124314"/>
            <a:ext cx="702581" cy="679162"/>
          </a:xfrm>
          <a:prstGeom prst="rect">
            <a:avLst/>
          </a:prstGeom>
        </p:spPr>
      </p:pic>
      <p:sp>
        <p:nvSpPr>
          <p:cNvPr id="38" name="テキスト ボックス 37"/>
          <p:cNvSpPr txBox="1"/>
          <p:nvPr/>
        </p:nvSpPr>
        <p:spPr>
          <a:xfrm>
            <a:off x="3853212" y="483161"/>
            <a:ext cx="2101200" cy="400110"/>
          </a:xfrm>
          <a:prstGeom prst="rect">
            <a:avLst/>
          </a:prstGeom>
          <a:noFill/>
        </p:spPr>
        <p:txBody>
          <a:bodyPr wrap="square" rtlCol="0">
            <a:spAutoFit/>
          </a:bodyPr>
          <a:lstStyle/>
          <a:p>
            <a:r>
              <a:rPr kumimoji="1" lang="ja-JP" altLang="en-US" sz="2000" dirty="0"/>
              <a:t>触媒コンバーター</a:t>
            </a:r>
          </a:p>
        </p:txBody>
      </p:sp>
    </p:spTree>
    <p:extLst>
      <p:ext uri="{BB962C8B-B14F-4D97-AF65-F5344CB8AC3E}">
        <p14:creationId xmlns:p14="http://schemas.microsoft.com/office/powerpoint/2010/main" val="4185609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08660" y="2144375"/>
            <a:ext cx="4953000" cy="369332"/>
          </a:xfrm>
          <a:prstGeom prst="rect">
            <a:avLst/>
          </a:prstGeom>
        </p:spPr>
        <p:txBody>
          <a:bodyPr>
            <a:spAutoFit/>
          </a:bodyPr>
          <a:lstStyle/>
          <a:p>
            <a:endParaRPr lang="ja-JP" altLang="en-US" dirty="0"/>
          </a:p>
        </p:txBody>
      </p:sp>
      <p:sp>
        <p:nvSpPr>
          <p:cNvPr id="4" name="正方形/長方形 3"/>
          <p:cNvSpPr/>
          <p:nvPr/>
        </p:nvSpPr>
        <p:spPr>
          <a:xfrm>
            <a:off x="186690" y="409970"/>
            <a:ext cx="9719310" cy="5201424"/>
          </a:xfrm>
          <a:prstGeom prst="rect">
            <a:avLst/>
          </a:prstGeom>
        </p:spPr>
        <p:txBody>
          <a:bodyPr wrap="square">
            <a:spAutoFit/>
          </a:bodyPr>
          <a:lstStyle/>
          <a:p>
            <a:r>
              <a:rPr lang="ja-JP" altLang="en-US" sz="2200" b="1" dirty="0">
                <a:latin typeface="+mn-ea"/>
              </a:rPr>
              <a:t>２）低公害車、次世代自動車の普及</a:t>
            </a:r>
            <a:endParaRPr lang="en-US" altLang="ja-JP" sz="2200" b="1" dirty="0">
              <a:latin typeface="+mn-ea"/>
            </a:endParaRPr>
          </a:p>
          <a:p>
            <a:endParaRPr lang="en-US" altLang="ja-JP" sz="2200" b="1" dirty="0">
              <a:latin typeface="+mn-ea"/>
            </a:endParaRPr>
          </a:p>
          <a:p>
            <a:r>
              <a:rPr lang="ja-JP" altLang="en-US" sz="2200" dirty="0">
                <a:latin typeface="+mn-ea"/>
              </a:rPr>
              <a:t>　移動発生源の対策では、ガソリンやディーゼル車にくらべ、窒素酸化物（</a:t>
            </a:r>
            <a:r>
              <a:rPr lang="en-US" altLang="ja-JP" sz="2200" dirty="0">
                <a:latin typeface="+mn-ea"/>
              </a:rPr>
              <a:t>NOx</a:t>
            </a:r>
            <a:r>
              <a:rPr lang="ja-JP" altLang="en-US" sz="2200" dirty="0">
                <a:latin typeface="+mn-ea"/>
              </a:rPr>
              <a:t>）、粒子状物質（</a:t>
            </a:r>
            <a:r>
              <a:rPr lang="en-US" altLang="ja-JP" sz="2200" dirty="0">
                <a:latin typeface="+mn-ea"/>
              </a:rPr>
              <a:t>SPM</a:t>
            </a:r>
            <a:r>
              <a:rPr lang="ja-JP" altLang="en-US" sz="2200" dirty="0">
                <a:latin typeface="+mn-ea"/>
              </a:rPr>
              <a:t>）等の大気汚染物質の排出が少ないハイブリッド自動車や天然ガス自動車、</a:t>
            </a:r>
            <a:r>
              <a:rPr lang="ja-JP" altLang="en-US" sz="2000" dirty="0">
                <a:latin typeface="+mn-ea"/>
              </a:rPr>
              <a:t>さらに、汚染物質や二酸化炭素を</a:t>
            </a:r>
            <a:r>
              <a:rPr lang="ja-JP" altLang="en-US" sz="2000" dirty="0"/>
              <a:t>全く排出しない電気自動車や燃料電池自動車</a:t>
            </a:r>
            <a:r>
              <a:rPr lang="ja-JP" altLang="en-US" sz="2200" dirty="0">
                <a:latin typeface="+mn-ea"/>
              </a:rPr>
              <a:t>の開発や普及が促進されてきました。</a:t>
            </a:r>
            <a:endParaRPr lang="en-US" altLang="ja-JP" sz="2200" dirty="0">
              <a:latin typeface="+mn-ea"/>
            </a:endParaRPr>
          </a:p>
          <a:p>
            <a:r>
              <a:rPr lang="ja-JP" altLang="en-US" sz="2200" dirty="0">
                <a:latin typeface="+mn-ea"/>
              </a:rPr>
              <a:t>　日本政府は、温室効果ガスの排出量を実質ゼロにする「</a:t>
            </a:r>
            <a:r>
              <a:rPr lang="en-US" altLang="ja-JP" sz="2200" dirty="0">
                <a:latin typeface="+mn-ea"/>
              </a:rPr>
              <a:t>2050</a:t>
            </a:r>
            <a:r>
              <a:rPr lang="ja-JP" altLang="en-US" sz="2200" dirty="0">
                <a:latin typeface="+mn-ea"/>
              </a:rPr>
              <a:t>年カーボンニュートラル」の一環として、自動車からの温室効果ガス排出量を減らすため、遅くとも</a:t>
            </a:r>
            <a:r>
              <a:rPr lang="en-US" altLang="ja-JP" sz="2200" dirty="0">
                <a:latin typeface="+mn-ea"/>
              </a:rPr>
              <a:t>2030</a:t>
            </a:r>
            <a:r>
              <a:rPr lang="ja-JP" altLang="en-US" sz="2200" dirty="0">
                <a:latin typeface="+mn-ea"/>
              </a:rPr>
              <a:t>年代半ばまでに新車販売の</a:t>
            </a:r>
            <a:r>
              <a:rPr lang="en-US" altLang="ja-JP" sz="2200" dirty="0">
                <a:latin typeface="+mn-ea"/>
              </a:rPr>
              <a:t>100 %</a:t>
            </a:r>
            <a:r>
              <a:rPr lang="ja-JP" altLang="en-US" sz="2200" dirty="0">
                <a:latin typeface="+mn-ea"/>
              </a:rPr>
              <a:t>をハイブリッド自動車、電気自動車、燃料電池車などの電動車両にするという目標を掲げています。</a:t>
            </a:r>
          </a:p>
          <a:p>
            <a:endParaRPr lang="en-US" altLang="ja-JP" sz="2200" dirty="0">
              <a:latin typeface="+mn-ea"/>
            </a:endParaRPr>
          </a:p>
          <a:p>
            <a:endParaRPr lang="en-US" altLang="ja-JP" sz="2400" dirty="0">
              <a:latin typeface="+mn-ea"/>
            </a:endParaRPr>
          </a:p>
          <a:p>
            <a:r>
              <a:rPr lang="ja-JP" altLang="en-US" sz="2200" dirty="0">
                <a:latin typeface="+mn-ea"/>
              </a:rPr>
              <a:t/>
            </a:r>
            <a:br>
              <a:rPr lang="ja-JP" altLang="en-US" sz="2200" dirty="0">
                <a:latin typeface="+mn-ea"/>
              </a:rPr>
            </a:br>
            <a:r>
              <a:rPr lang="ja-JP" altLang="en-US" sz="2200" dirty="0">
                <a:latin typeface="+mn-ea"/>
              </a:rPr>
              <a:t/>
            </a:r>
            <a:br>
              <a:rPr lang="ja-JP" altLang="en-US" sz="2200" dirty="0">
                <a:latin typeface="+mn-ea"/>
              </a:rPr>
            </a:br>
            <a:endParaRPr lang="ja-JP" altLang="en-US" sz="2200" dirty="0">
              <a:latin typeface="+mn-ea"/>
            </a:endParaRPr>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18</a:t>
            </a:fld>
            <a:endParaRPr kumimoji="1" lang="ja-JP" altLang="en-US"/>
          </a:p>
        </p:txBody>
      </p:sp>
    </p:spTree>
    <p:extLst>
      <p:ext uri="{BB962C8B-B14F-4D97-AF65-F5344CB8AC3E}">
        <p14:creationId xmlns:p14="http://schemas.microsoft.com/office/powerpoint/2010/main" val="3252540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08660" y="2144375"/>
            <a:ext cx="4953000" cy="369332"/>
          </a:xfrm>
          <a:prstGeom prst="rect">
            <a:avLst/>
          </a:prstGeom>
        </p:spPr>
        <p:txBody>
          <a:bodyPr>
            <a:spAutoFit/>
          </a:bodyPr>
          <a:lstStyle/>
          <a:p>
            <a:endParaRPr lang="ja-JP" altLang="en-US" dirty="0"/>
          </a:p>
        </p:txBody>
      </p:sp>
      <p:sp>
        <p:nvSpPr>
          <p:cNvPr id="4" name="正方形/長方形 3"/>
          <p:cNvSpPr/>
          <p:nvPr/>
        </p:nvSpPr>
        <p:spPr>
          <a:xfrm>
            <a:off x="186690" y="409970"/>
            <a:ext cx="9532620" cy="6186309"/>
          </a:xfrm>
          <a:prstGeom prst="rect">
            <a:avLst/>
          </a:prstGeom>
        </p:spPr>
        <p:txBody>
          <a:bodyPr wrap="square">
            <a:spAutoFit/>
          </a:bodyPr>
          <a:lstStyle/>
          <a:p>
            <a:r>
              <a:rPr lang="ja-JP" altLang="en-US" sz="2200" b="1" dirty="0">
                <a:latin typeface="+mn-ea"/>
              </a:rPr>
              <a:t>ア．ハイブリッド自動車</a:t>
            </a:r>
            <a:endParaRPr lang="en-US" altLang="ja-JP" sz="2200" b="1" dirty="0">
              <a:latin typeface="+mn-ea"/>
            </a:endParaRPr>
          </a:p>
          <a:p>
            <a:endParaRPr lang="en-US" altLang="ja-JP" sz="2200" b="1" dirty="0">
              <a:latin typeface="+mn-ea"/>
            </a:endParaRPr>
          </a:p>
          <a:p>
            <a:r>
              <a:rPr lang="ja-JP" altLang="en-US" sz="2200" dirty="0">
                <a:latin typeface="+mn-ea"/>
              </a:rPr>
              <a:t>　内燃機関（エンジン）と電動機（モーター）など</a:t>
            </a:r>
            <a:r>
              <a:rPr lang="en-US" altLang="ja-JP" sz="2200" dirty="0">
                <a:latin typeface="+mn-ea"/>
              </a:rPr>
              <a:t>2</a:t>
            </a:r>
            <a:r>
              <a:rPr lang="ja-JP" altLang="en-US" sz="2200" dirty="0">
                <a:latin typeface="+mn-ea"/>
              </a:rPr>
              <a:t>つ以上の動力源（原動機）を持つ自動車。</a:t>
            </a:r>
            <a:r>
              <a:rPr lang="ja-JP" altLang="en-US" sz="2200" dirty="0"/>
              <a:t>略称は</a:t>
            </a:r>
            <a:r>
              <a:rPr lang="en-US" altLang="ja-JP" sz="2200" b="1" dirty="0"/>
              <a:t>HV</a:t>
            </a:r>
            <a:r>
              <a:rPr lang="ja-JP" altLang="en-US" sz="2200" dirty="0"/>
              <a:t>（</a:t>
            </a:r>
            <a:r>
              <a:rPr lang="en-US" altLang="ja-JP" sz="2200" dirty="0"/>
              <a:t>hybrid vehicle</a:t>
            </a:r>
            <a:r>
              <a:rPr lang="ja-JP" altLang="en-US" sz="2200" dirty="0"/>
              <a:t>）または</a:t>
            </a:r>
            <a:r>
              <a:rPr lang="en-US" altLang="ja-JP" sz="2200" dirty="0"/>
              <a:t>HEV ( Hybrid Electric Vehicle) </a:t>
            </a:r>
            <a:r>
              <a:rPr lang="ja-JP" altLang="en-US" sz="2200" dirty="0" err="1"/>
              <a:t>。</a:t>
            </a:r>
            <a:r>
              <a:rPr lang="ja-JP" altLang="en-US" sz="2200" dirty="0"/>
              <a:t>ハイブリッド式電気自動車のうち、充電スタンドや家庭用コンセントから差込プラグを用いてバッテリーにも充電できるようにした自動車はプラグインハイブリッド自動車（</a:t>
            </a:r>
            <a:r>
              <a:rPr lang="en-US" altLang="ja-JP" sz="2200" dirty="0"/>
              <a:t>PHV (Plug-in Hybrid Vehicle) </a:t>
            </a:r>
            <a:r>
              <a:rPr lang="ja-JP" altLang="en-US" sz="2200" dirty="0"/>
              <a:t>または</a:t>
            </a:r>
            <a:r>
              <a:rPr lang="en-US" altLang="ja-JP" sz="2200" dirty="0"/>
              <a:t>PHEV (Plug-in Hybrid Electric Vehicle) </a:t>
            </a:r>
            <a:r>
              <a:rPr lang="ja-JP" altLang="en-US" sz="2200" dirty="0"/>
              <a:t>）です。</a:t>
            </a:r>
            <a:endParaRPr lang="en-US" altLang="ja-JP" sz="2200" b="1" dirty="0">
              <a:latin typeface="+mn-ea"/>
            </a:endParaRPr>
          </a:p>
          <a:p>
            <a:r>
              <a:rPr lang="ja-JP" altLang="en-US" sz="2200" dirty="0"/>
              <a:t>　日本では</a:t>
            </a:r>
            <a:r>
              <a:rPr lang="en-US" altLang="ja-JP" sz="2200" dirty="0"/>
              <a:t>1964</a:t>
            </a:r>
            <a:r>
              <a:rPr lang="ja-JP" altLang="en-US" sz="2200" dirty="0"/>
              <a:t>年から研究されていましたが、 </a:t>
            </a:r>
            <a:r>
              <a:rPr lang="en-US" altLang="ja-JP" sz="2200" dirty="0"/>
              <a:t>1997</a:t>
            </a:r>
            <a:r>
              <a:rPr lang="ja-JP" altLang="en-US" sz="2200" dirty="0"/>
              <a:t>年</a:t>
            </a:r>
            <a:r>
              <a:rPr lang="en-US" altLang="ja-JP" sz="2200" dirty="0"/>
              <a:t>10</a:t>
            </a:r>
            <a:r>
              <a:rPr lang="ja-JP" altLang="en-US" sz="2200" dirty="0"/>
              <a:t>月に世界初の「量産ハイブリッド自動車」としてトヨタ自動車が「プリウス」を発表しました。</a:t>
            </a:r>
            <a:endParaRPr lang="en-US" altLang="ja-JP" sz="2200" dirty="0"/>
          </a:p>
          <a:p>
            <a:r>
              <a:rPr lang="ja-JP" altLang="en-US" sz="2200" dirty="0"/>
              <a:t>　燃費がよく、それだけガソリン由来の排出ガスが少なくなります。車体価格は、ガソリン車に比べ高額ですが、長期間の乗車では経済的にも優位になると言われています。</a:t>
            </a:r>
            <a:endParaRPr lang="en-US" altLang="ja-JP" sz="2200" dirty="0"/>
          </a:p>
          <a:p>
            <a:r>
              <a:rPr lang="ja-JP" altLang="en-US" sz="2200" dirty="0"/>
              <a:t>　</a:t>
            </a:r>
            <a:r>
              <a:rPr lang="en-US" altLang="ja-JP" sz="2200" dirty="0"/>
              <a:t>1998</a:t>
            </a:r>
            <a:r>
              <a:rPr lang="ja-JP" altLang="en-US" sz="2200" dirty="0"/>
              <a:t>年の保有台数は全国で</a:t>
            </a:r>
            <a:r>
              <a:rPr lang="en-US" altLang="ja-JP" sz="2200" dirty="0"/>
              <a:t>3,428</a:t>
            </a:r>
            <a:r>
              <a:rPr lang="ja-JP" altLang="en-US" sz="2200" dirty="0"/>
              <a:t>台でしたが、順次普及が進み、令和</a:t>
            </a:r>
            <a:r>
              <a:rPr lang="en-US" altLang="ja-JP" sz="2200" dirty="0"/>
              <a:t>6</a:t>
            </a:r>
            <a:r>
              <a:rPr lang="ja-JP" altLang="en-US" sz="2200" dirty="0"/>
              <a:t>年の保有台数は </a:t>
            </a:r>
            <a:r>
              <a:rPr lang="en-US" altLang="ja-JP" sz="2200" dirty="0"/>
              <a:t>12,825,739</a:t>
            </a:r>
            <a:r>
              <a:rPr lang="ja-JP" altLang="en-US" sz="2200" dirty="0"/>
              <a:t>台で、すべての自動車保有台数の</a:t>
            </a:r>
            <a:r>
              <a:rPr lang="en-US" altLang="ja-JP" sz="2200" dirty="0"/>
              <a:t>15.6</a:t>
            </a:r>
            <a:r>
              <a:rPr lang="ja-JP" altLang="en-US" sz="2200" dirty="0"/>
              <a:t>％を占めるまでになっています。</a:t>
            </a:r>
            <a:r>
              <a:rPr lang="ja-JP" altLang="en-US" sz="2200" dirty="0">
                <a:latin typeface="+mn-ea"/>
              </a:rPr>
              <a:t/>
            </a:r>
            <a:br>
              <a:rPr lang="ja-JP" altLang="en-US" sz="2200" dirty="0">
                <a:latin typeface="+mn-ea"/>
              </a:rPr>
            </a:br>
            <a:r>
              <a:rPr lang="ja-JP" altLang="en-US" sz="2200" dirty="0">
                <a:latin typeface="+mn-ea"/>
              </a:rPr>
              <a:t/>
            </a:r>
            <a:br>
              <a:rPr lang="ja-JP" altLang="en-US" sz="2200" dirty="0">
                <a:latin typeface="+mn-ea"/>
              </a:rPr>
            </a:br>
            <a:endParaRPr lang="ja-JP" altLang="en-US" sz="2200" dirty="0">
              <a:latin typeface="+mn-ea"/>
            </a:endParaRPr>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19</a:t>
            </a:fld>
            <a:endParaRPr kumimoji="1" lang="ja-JP" altLang="en-US"/>
          </a:p>
        </p:txBody>
      </p:sp>
    </p:spTree>
    <p:extLst>
      <p:ext uri="{BB962C8B-B14F-4D97-AF65-F5344CB8AC3E}">
        <p14:creationId xmlns:p14="http://schemas.microsoft.com/office/powerpoint/2010/main" val="3201166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1773" y="83270"/>
            <a:ext cx="7372531" cy="523220"/>
          </a:xfrm>
          <a:prstGeom prst="rect">
            <a:avLst/>
          </a:prstGeom>
        </p:spPr>
        <p:txBody>
          <a:bodyPr wrap="none">
            <a:spAutoFit/>
          </a:bodyPr>
          <a:lstStyle/>
          <a:p>
            <a:r>
              <a:rPr lang="ja-JP" altLang="en-US" sz="2800" dirty="0"/>
              <a:t>中学校学習指導要領（平成29年告示）該当箇所</a:t>
            </a:r>
          </a:p>
        </p:txBody>
      </p:sp>
      <p:sp>
        <p:nvSpPr>
          <p:cNvPr id="3" name="正方形/長方形 2"/>
          <p:cNvSpPr/>
          <p:nvPr/>
        </p:nvSpPr>
        <p:spPr>
          <a:xfrm>
            <a:off x="181773" y="736610"/>
            <a:ext cx="4422767" cy="954107"/>
          </a:xfrm>
          <a:prstGeom prst="rect">
            <a:avLst/>
          </a:prstGeom>
        </p:spPr>
        <p:txBody>
          <a:bodyPr wrap="square">
            <a:spAutoFit/>
          </a:bodyPr>
          <a:lstStyle/>
          <a:p>
            <a:r>
              <a:rPr lang="ja-JP" altLang="en-US" sz="2800" dirty="0"/>
              <a:t>理科　第１分野</a:t>
            </a:r>
            <a:endParaRPr lang="en-US" altLang="ja-JP" sz="2800" dirty="0"/>
          </a:p>
          <a:p>
            <a:r>
              <a:rPr lang="ja-JP" altLang="en-US" sz="2800" dirty="0"/>
              <a:t>　（7）科学技術と人間 </a:t>
            </a:r>
          </a:p>
        </p:txBody>
      </p:sp>
      <p:sp>
        <p:nvSpPr>
          <p:cNvPr id="4" name="正方形/長方形 3"/>
          <p:cNvSpPr/>
          <p:nvPr/>
        </p:nvSpPr>
        <p:spPr>
          <a:xfrm>
            <a:off x="758832" y="2238523"/>
            <a:ext cx="8657883" cy="3046988"/>
          </a:xfrm>
          <a:prstGeom prst="rect">
            <a:avLst/>
          </a:prstGeom>
        </p:spPr>
        <p:txBody>
          <a:bodyPr wrap="square">
            <a:spAutoFit/>
          </a:bodyPr>
          <a:lstStyle/>
          <a:p>
            <a:r>
              <a:rPr lang="ja-JP" altLang="en-US" sz="2400" dirty="0"/>
              <a:t>ア　自然環境の保全と科学技術の利用　</a:t>
            </a:r>
            <a:endParaRPr lang="en-US" altLang="ja-JP" sz="2400" dirty="0"/>
          </a:p>
          <a:p>
            <a:endParaRPr lang="en-US" altLang="ja-JP" sz="2400" dirty="0"/>
          </a:p>
          <a:p>
            <a:r>
              <a:rPr lang="ja-JP" altLang="en-US" sz="2400" dirty="0"/>
              <a:t>自然環境の保全と科学技術の利用の在り方について科学的に考察することを通して，持続可能な社会をつくることが重要であることを認識する。</a:t>
            </a:r>
            <a:endParaRPr lang="en-US" altLang="ja-JP" sz="2400" dirty="0"/>
          </a:p>
          <a:p>
            <a:r>
              <a:rPr lang="ja-JP" altLang="en-US" sz="2400" dirty="0"/>
              <a:t>・エネルギー資源や様々な物質の利用とその課題</a:t>
            </a:r>
            <a:endParaRPr lang="en-US" altLang="ja-JP" sz="2400" dirty="0"/>
          </a:p>
          <a:p>
            <a:r>
              <a:rPr lang="ja-JP" altLang="en-US" sz="2400" dirty="0" err="1"/>
              <a:t>のような</a:t>
            </a:r>
            <a:r>
              <a:rPr lang="ja-JP" altLang="en-US" sz="2400" dirty="0"/>
              <a:t>テーマで課題を設定させ，調査等に基づいて，自らの考えをレポートなどにまとめさせたり，発表や討論をさせたりする。</a:t>
            </a:r>
          </a:p>
        </p:txBody>
      </p:sp>
      <p:sp>
        <p:nvSpPr>
          <p:cNvPr id="5" name="正方形/長方形 4"/>
          <p:cNvSpPr/>
          <p:nvPr/>
        </p:nvSpPr>
        <p:spPr>
          <a:xfrm>
            <a:off x="588173" y="1742757"/>
            <a:ext cx="5211683" cy="461665"/>
          </a:xfrm>
          <a:prstGeom prst="rect">
            <a:avLst/>
          </a:prstGeom>
        </p:spPr>
        <p:txBody>
          <a:bodyPr wrap="none">
            <a:spAutoFit/>
          </a:bodyPr>
          <a:lstStyle/>
          <a:p>
            <a:r>
              <a:rPr lang="ja-JP" altLang="en-US" sz="2400" dirty="0"/>
              <a:t>（ｲ）自然環境の保全と科学技術の利用</a:t>
            </a:r>
          </a:p>
        </p:txBody>
      </p:sp>
      <p:sp>
        <p:nvSpPr>
          <p:cNvPr id="6" name="スライド番号プレースホルダー 5"/>
          <p:cNvSpPr>
            <a:spLocks noGrp="1"/>
          </p:cNvSpPr>
          <p:nvPr>
            <p:ph type="sldNum" sz="quarter" idx="12"/>
          </p:nvPr>
        </p:nvSpPr>
        <p:spPr/>
        <p:txBody>
          <a:bodyPr/>
          <a:lstStyle/>
          <a:p>
            <a:fld id="{F4E51B1D-ED1D-40B2-9CF3-B72F1A890864}" type="slidenum">
              <a:rPr kumimoji="1" lang="ja-JP" altLang="en-US" smtClean="0"/>
              <a:t>2</a:t>
            </a:fld>
            <a:endParaRPr kumimoji="1" lang="ja-JP" altLang="en-US"/>
          </a:p>
        </p:txBody>
      </p:sp>
    </p:spTree>
    <p:extLst>
      <p:ext uri="{BB962C8B-B14F-4D97-AF65-F5344CB8AC3E}">
        <p14:creationId xmlns:p14="http://schemas.microsoft.com/office/powerpoint/2010/main" val="2364539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08660" y="2144375"/>
            <a:ext cx="4953000" cy="369332"/>
          </a:xfrm>
          <a:prstGeom prst="rect">
            <a:avLst/>
          </a:prstGeom>
        </p:spPr>
        <p:txBody>
          <a:bodyPr>
            <a:spAutoFit/>
          </a:bodyPr>
          <a:lstStyle/>
          <a:p>
            <a:endParaRPr lang="ja-JP" altLang="en-US" dirty="0"/>
          </a:p>
        </p:txBody>
      </p:sp>
      <p:sp>
        <p:nvSpPr>
          <p:cNvPr id="4" name="正方形/長方形 3"/>
          <p:cNvSpPr/>
          <p:nvPr/>
        </p:nvSpPr>
        <p:spPr>
          <a:xfrm>
            <a:off x="186690" y="409970"/>
            <a:ext cx="9532620" cy="6524863"/>
          </a:xfrm>
          <a:prstGeom prst="rect">
            <a:avLst/>
          </a:prstGeom>
        </p:spPr>
        <p:txBody>
          <a:bodyPr wrap="square">
            <a:spAutoFit/>
          </a:bodyPr>
          <a:lstStyle/>
          <a:p>
            <a:r>
              <a:rPr lang="ja-JP" altLang="en-US" sz="2200" b="1" dirty="0">
                <a:latin typeface="+mn-ea"/>
              </a:rPr>
              <a:t>イ．天然ガス自動車</a:t>
            </a:r>
            <a:endParaRPr lang="en-US" altLang="ja-JP" sz="2200" b="1" dirty="0">
              <a:latin typeface="+mn-ea"/>
            </a:endParaRPr>
          </a:p>
          <a:p>
            <a:endParaRPr lang="en-US" altLang="ja-JP" sz="2200" b="1" dirty="0">
              <a:latin typeface="+mn-ea"/>
            </a:endParaRPr>
          </a:p>
          <a:p>
            <a:r>
              <a:rPr lang="ja-JP" altLang="en-US" sz="2200" dirty="0">
                <a:latin typeface="+mn-ea"/>
              </a:rPr>
              <a:t>　天然ガスを燃料とするエンジンを搭載した自動車。略称は</a:t>
            </a:r>
            <a:r>
              <a:rPr lang="en-US" altLang="ja-JP" sz="2200" dirty="0">
                <a:latin typeface="+mn-ea"/>
              </a:rPr>
              <a:t>NGV</a:t>
            </a:r>
            <a:r>
              <a:rPr lang="ja-JP" altLang="en-US" sz="2200" dirty="0">
                <a:latin typeface="+mn-ea"/>
              </a:rPr>
              <a:t>（</a:t>
            </a:r>
            <a:r>
              <a:rPr lang="en-US" altLang="ja-JP" sz="2200" dirty="0">
                <a:latin typeface="+mn-ea"/>
              </a:rPr>
              <a:t>natural gas vehicle</a:t>
            </a:r>
            <a:r>
              <a:rPr lang="ja-JP" altLang="en-US" sz="2200" dirty="0">
                <a:latin typeface="+mn-ea"/>
              </a:rPr>
              <a:t>）。圧縮天然ガス自動車（</a:t>
            </a:r>
            <a:r>
              <a:rPr lang="en-US" altLang="ja-JP" sz="2200" dirty="0">
                <a:latin typeface="+mn-ea"/>
              </a:rPr>
              <a:t>CNG</a:t>
            </a:r>
            <a:r>
              <a:rPr lang="ja-JP" altLang="en-US" sz="2200" dirty="0">
                <a:latin typeface="+mn-ea"/>
              </a:rPr>
              <a:t>自動車）、液化天然ガス自動車（</a:t>
            </a:r>
            <a:r>
              <a:rPr lang="en-US" altLang="ja-JP" sz="2200" dirty="0">
                <a:latin typeface="+mn-ea"/>
              </a:rPr>
              <a:t>LNG</a:t>
            </a:r>
            <a:r>
              <a:rPr lang="ja-JP" altLang="en-US" sz="2200" dirty="0">
                <a:latin typeface="+mn-ea"/>
              </a:rPr>
              <a:t>自動車）、吸着天然ガス自動車（</a:t>
            </a:r>
            <a:r>
              <a:rPr lang="en-US" altLang="ja-JP" sz="2200" dirty="0">
                <a:latin typeface="+mn-ea"/>
              </a:rPr>
              <a:t>ANG</a:t>
            </a:r>
            <a:r>
              <a:rPr lang="ja-JP" altLang="en-US" sz="2200" dirty="0">
                <a:latin typeface="+mn-ea"/>
              </a:rPr>
              <a:t>自動車）がありますが、天然ガスを高圧容器に圧縮して貯蔵するタイプ（</a:t>
            </a:r>
            <a:r>
              <a:rPr lang="en-US" altLang="ja-JP" sz="2200" dirty="0">
                <a:latin typeface="+mn-ea"/>
              </a:rPr>
              <a:t>CNG</a:t>
            </a:r>
            <a:r>
              <a:rPr lang="ja-JP" altLang="en-US" sz="2200" dirty="0">
                <a:latin typeface="+mn-ea"/>
              </a:rPr>
              <a:t>車）が主流となっています。</a:t>
            </a:r>
          </a:p>
          <a:p>
            <a:endParaRPr lang="ja-JP" altLang="en-US" sz="2200" dirty="0">
              <a:latin typeface="+mn-ea"/>
            </a:endParaRPr>
          </a:p>
          <a:p>
            <a:r>
              <a:rPr lang="ja-JP" altLang="en-US" sz="2200" dirty="0">
                <a:latin typeface="+mn-ea"/>
              </a:rPr>
              <a:t>　地球温暖化の原因となる</a:t>
            </a:r>
            <a:r>
              <a:rPr lang="en-US" altLang="ja-JP" sz="2200" dirty="0">
                <a:latin typeface="+mn-ea"/>
              </a:rPr>
              <a:t>CO</a:t>
            </a:r>
            <a:r>
              <a:rPr lang="en-US" altLang="ja-JP" sz="2200" baseline="-25000" dirty="0">
                <a:latin typeface="+mn-ea"/>
              </a:rPr>
              <a:t>2</a:t>
            </a:r>
            <a:r>
              <a:rPr lang="ja-JP" altLang="en-US" sz="2200" dirty="0">
                <a:latin typeface="+mn-ea"/>
              </a:rPr>
              <a:t>（二酸化炭素）の排出量を、ガソリン車より</a:t>
            </a:r>
            <a:r>
              <a:rPr lang="en-US" altLang="ja-JP" sz="2200" dirty="0">
                <a:latin typeface="+mn-ea"/>
              </a:rPr>
              <a:t>2</a:t>
            </a:r>
            <a:r>
              <a:rPr lang="ja-JP" altLang="en-US" sz="2200" dirty="0">
                <a:latin typeface="+mn-ea"/>
              </a:rPr>
              <a:t>～</a:t>
            </a:r>
            <a:r>
              <a:rPr lang="en-US" altLang="ja-JP" sz="2200" dirty="0">
                <a:latin typeface="+mn-ea"/>
              </a:rPr>
              <a:t>3</a:t>
            </a:r>
            <a:r>
              <a:rPr lang="ja-JP" altLang="en-US" sz="2200" dirty="0">
                <a:latin typeface="+mn-ea"/>
              </a:rPr>
              <a:t>割低減できます。また、光化学スモッグ・酸性雨などの環境汚染を招く</a:t>
            </a:r>
            <a:r>
              <a:rPr lang="en-US" altLang="ja-JP" sz="2200" dirty="0">
                <a:latin typeface="+mn-ea"/>
              </a:rPr>
              <a:t>NOx</a:t>
            </a:r>
            <a:r>
              <a:rPr lang="ja-JP" altLang="en-US" sz="2200" dirty="0">
                <a:latin typeface="+mn-ea"/>
              </a:rPr>
              <a:t>（窒素酸化物）、</a:t>
            </a:r>
            <a:r>
              <a:rPr lang="en-US" altLang="ja-JP" sz="2200" dirty="0">
                <a:latin typeface="+mn-ea"/>
              </a:rPr>
              <a:t>CO</a:t>
            </a:r>
            <a:r>
              <a:rPr lang="ja-JP" altLang="en-US" sz="2200" dirty="0">
                <a:latin typeface="+mn-ea"/>
              </a:rPr>
              <a:t>（一酸化炭素）、</a:t>
            </a:r>
            <a:r>
              <a:rPr lang="en-US" altLang="ja-JP" sz="2200" dirty="0">
                <a:latin typeface="+mn-ea"/>
              </a:rPr>
              <a:t>HC</a:t>
            </a:r>
            <a:r>
              <a:rPr lang="ja-JP" altLang="en-US" sz="2200" dirty="0">
                <a:latin typeface="+mn-ea"/>
              </a:rPr>
              <a:t>（炭化水素）の排出量が少なく、</a:t>
            </a:r>
            <a:r>
              <a:rPr lang="en-US" altLang="ja-JP" sz="2200" dirty="0" err="1">
                <a:latin typeface="+mn-ea"/>
              </a:rPr>
              <a:t>SOx</a:t>
            </a:r>
            <a:r>
              <a:rPr lang="ja-JP" altLang="en-US" sz="2200" dirty="0">
                <a:latin typeface="+mn-ea"/>
              </a:rPr>
              <a:t>（硫黄酸化物）は全く排出されないという特徴があります。</a:t>
            </a:r>
            <a:endParaRPr lang="en-US" altLang="ja-JP" sz="2200" dirty="0">
              <a:latin typeface="+mn-ea"/>
            </a:endParaRPr>
          </a:p>
          <a:p>
            <a:endParaRPr lang="en-US" altLang="ja-JP" sz="2200" dirty="0">
              <a:latin typeface="+mn-ea"/>
            </a:endParaRPr>
          </a:p>
          <a:p>
            <a:r>
              <a:rPr lang="ja-JP" altLang="en-US" sz="2200" dirty="0">
                <a:latin typeface="+mn-ea"/>
              </a:rPr>
              <a:t>　</a:t>
            </a:r>
            <a:r>
              <a:rPr lang="en-US" altLang="ja-JP" sz="2200" dirty="0">
                <a:latin typeface="+mn-ea"/>
              </a:rPr>
              <a:t>1990</a:t>
            </a:r>
            <a:r>
              <a:rPr lang="ja-JP" altLang="en-US" sz="2200" dirty="0">
                <a:latin typeface="+mn-ea"/>
              </a:rPr>
              <a:t>年代後半から</a:t>
            </a:r>
            <a:r>
              <a:rPr lang="en-US" altLang="ja-JP" sz="2200" dirty="0">
                <a:latin typeface="+mn-ea"/>
              </a:rPr>
              <a:t>2000</a:t>
            </a:r>
            <a:r>
              <a:rPr lang="ja-JP" altLang="en-US" sz="2200" dirty="0">
                <a:latin typeface="+mn-ea"/>
              </a:rPr>
              <a:t>年代にかけては、環境対策として自治体からの補助金により、コミュニティバスや公営バスを中心に</a:t>
            </a:r>
            <a:r>
              <a:rPr lang="en-US" altLang="ja-JP" sz="2200" dirty="0">
                <a:latin typeface="+mn-ea"/>
              </a:rPr>
              <a:t>CNG</a:t>
            </a:r>
            <a:r>
              <a:rPr lang="ja-JP" altLang="en-US" sz="2200" dirty="0">
                <a:latin typeface="+mn-ea"/>
              </a:rPr>
              <a:t>車の導入が推進されました。しかし他のエコカーに比べたとき初期投資額の大きさがメリットと見合わなくなったことなどから、徐々に保有台数が減っており、</a:t>
            </a:r>
            <a:r>
              <a:rPr lang="en-US" altLang="ja-JP" sz="2200" dirty="0">
                <a:latin typeface="+mn-ea"/>
              </a:rPr>
              <a:t>2023</a:t>
            </a:r>
            <a:r>
              <a:rPr lang="ja-JP" altLang="en-US" sz="2200" dirty="0">
                <a:latin typeface="+mn-ea"/>
              </a:rPr>
              <a:t>年には、燃料電池自動車と逆転しました。</a:t>
            </a:r>
            <a:br>
              <a:rPr lang="ja-JP" altLang="en-US" sz="2200" dirty="0">
                <a:latin typeface="+mn-ea"/>
              </a:rPr>
            </a:br>
            <a:r>
              <a:rPr lang="ja-JP" altLang="en-US" sz="2200" dirty="0">
                <a:latin typeface="+mn-ea"/>
              </a:rPr>
              <a:t/>
            </a:r>
            <a:br>
              <a:rPr lang="ja-JP" altLang="en-US" sz="2200" dirty="0">
                <a:latin typeface="+mn-ea"/>
              </a:rPr>
            </a:br>
            <a:endParaRPr lang="ja-JP" altLang="en-US" sz="2200" dirty="0">
              <a:latin typeface="+mn-ea"/>
            </a:endParaRPr>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20</a:t>
            </a:fld>
            <a:endParaRPr kumimoji="1" lang="ja-JP" altLang="en-US"/>
          </a:p>
        </p:txBody>
      </p:sp>
    </p:spTree>
    <p:extLst>
      <p:ext uri="{BB962C8B-B14F-4D97-AF65-F5344CB8AC3E}">
        <p14:creationId xmlns:p14="http://schemas.microsoft.com/office/powerpoint/2010/main" val="1479455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08660" y="2144375"/>
            <a:ext cx="4953000" cy="369332"/>
          </a:xfrm>
          <a:prstGeom prst="rect">
            <a:avLst/>
          </a:prstGeom>
        </p:spPr>
        <p:txBody>
          <a:bodyPr>
            <a:spAutoFit/>
          </a:bodyPr>
          <a:lstStyle/>
          <a:p>
            <a:endParaRPr lang="ja-JP" altLang="en-US" dirty="0"/>
          </a:p>
        </p:txBody>
      </p:sp>
      <p:sp>
        <p:nvSpPr>
          <p:cNvPr id="4" name="正方形/長方形 3"/>
          <p:cNvSpPr/>
          <p:nvPr/>
        </p:nvSpPr>
        <p:spPr>
          <a:xfrm>
            <a:off x="186690" y="409970"/>
            <a:ext cx="9532620" cy="6924973"/>
          </a:xfrm>
          <a:prstGeom prst="rect">
            <a:avLst/>
          </a:prstGeom>
        </p:spPr>
        <p:txBody>
          <a:bodyPr wrap="square">
            <a:spAutoFit/>
          </a:bodyPr>
          <a:lstStyle/>
          <a:p>
            <a:r>
              <a:rPr lang="ja-JP" altLang="en-US" sz="2200" b="1" dirty="0">
                <a:latin typeface="+mn-ea"/>
              </a:rPr>
              <a:t>ウ．電気自動車</a:t>
            </a:r>
            <a:endParaRPr lang="en-US" altLang="ja-JP" sz="2200" b="1" dirty="0">
              <a:latin typeface="+mn-ea"/>
            </a:endParaRPr>
          </a:p>
          <a:p>
            <a:endParaRPr lang="en-US" altLang="ja-JP" sz="2200" b="1" dirty="0">
              <a:latin typeface="+mn-ea"/>
            </a:endParaRPr>
          </a:p>
          <a:p>
            <a:r>
              <a:rPr lang="ja-JP" altLang="en-US" sz="2200" dirty="0">
                <a:latin typeface="+mn-ea"/>
              </a:rPr>
              <a:t>　バッテリー電池に充電された電気でモーターを動かして走行する自動車で排気ガスを全く排出しないゼロエミッション車の</a:t>
            </a:r>
            <a:r>
              <a:rPr lang="en-US" altLang="ja-JP" sz="2200" dirty="0">
                <a:latin typeface="+mn-ea"/>
              </a:rPr>
              <a:t>1</a:t>
            </a:r>
            <a:r>
              <a:rPr lang="ja-JP" altLang="en-US" sz="2200" dirty="0">
                <a:latin typeface="+mn-ea"/>
              </a:rPr>
              <a:t>種です。</a:t>
            </a:r>
            <a:r>
              <a:rPr lang="ja-JP" altLang="en-US" sz="2200" dirty="0"/>
              <a:t>略称は一般的に</a:t>
            </a:r>
            <a:r>
              <a:rPr lang="en-US" altLang="ja-JP" sz="2200" b="1" dirty="0"/>
              <a:t>EV</a:t>
            </a:r>
            <a:r>
              <a:rPr lang="ja-JP" altLang="en-US" sz="2400" dirty="0"/>
              <a:t>（</a:t>
            </a:r>
            <a:r>
              <a:rPr lang="en-US" altLang="ja-JP" sz="2400" dirty="0"/>
              <a:t>Electric Vehicle</a:t>
            </a:r>
            <a:r>
              <a:rPr lang="ja-JP" altLang="en-US" sz="2400" dirty="0"/>
              <a:t>）。</a:t>
            </a:r>
            <a:r>
              <a:rPr lang="ja-JP" altLang="en-US" sz="2200" dirty="0">
                <a:latin typeface="+mn-ea"/>
              </a:rPr>
              <a:t>他の追随を許さないエネルギー効率の高さ、全固体電池の実用化の目処が立ったことなどから次世代自動車として期待されています。</a:t>
            </a:r>
            <a:endParaRPr lang="en-US" altLang="ja-JP" sz="2200" dirty="0">
              <a:latin typeface="+mn-ea"/>
            </a:endParaRPr>
          </a:p>
          <a:p>
            <a:r>
              <a:rPr lang="ja-JP" altLang="en-US" sz="2200" dirty="0">
                <a:latin typeface="+mn-ea"/>
              </a:rPr>
              <a:t>　</a:t>
            </a:r>
            <a:r>
              <a:rPr lang="en-US" altLang="ja-JP" sz="2200" dirty="0">
                <a:latin typeface="+mn-ea"/>
              </a:rPr>
              <a:t>1</a:t>
            </a:r>
            <a:r>
              <a:rPr lang="ja-JP" altLang="en-US" sz="2200" dirty="0">
                <a:latin typeface="+mn-ea"/>
              </a:rPr>
              <a:t>回充電当たりの走行距離が短いことから、比較的小型の自動車が身近い距離を移動する用途に向いています。</a:t>
            </a:r>
            <a:endParaRPr lang="en-US" altLang="ja-JP" sz="2200" dirty="0">
              <a:latin typeface="+mn-ea"/>
            </a:endParaRPr>
          </a:p>
          <a:p>
            <a:r>
              <a:rPr lang="ja-JP" altLang="en-US" sz="2200" dirty="0">
                <a:latin typeface="+mn-ea"/>
              </a:rPr>
              <a:t>　課題として車体価格やランニングコストが高いこと、電池の製造時に二酸化炭素が発生することなどがあります。</a:t>
            </a:r>
            <a:endParaRPr lang="en-US" altLang="ja-JP" sz="2200" dirty="0">
              <a:latin typeface="+mn-ea"/>
            </a:endParaRPr>
          </a:p>
          <a:p>
            <a:r>
              <a:rPr lang="ja-JP" altLang="en-US" sz="2200" dirty="0">
                <a:latin typeface="+mn-ea"/>
              </a:rPr>
              <a:t>　</a:t>
            </a:r>
            <a:r>
              <a:rPr lang="en-US" altLang="ja-JP" sz="2200" dirty="0">
                <a:latin typeface="+mn-ea"/>
              </a:rPr>
              <a:t>1980</a:t>
            </a:r>
            <a:r>
              <a:rPr lang="ja-JP" altLang="en-US" sz="2200" dirty="0">
                <a:latin typeface="+mn-ea"/>
              </a:rPr>
              <a:t>年代後半、</a:t>
            </a:r>
            <a:r>
              <a:rPr lang="en-US" altLang="ja-JP" sz="2200" dirty="0">
                <a:latin typeface="+mn-ea"/>
              </a:rPr>
              <a:t>CARB</a:t>
            </a:r>
            <a:r>
              <a:rPr lang="ja-JP" altLang="en-US" sz="2200" dirty="0">
                <a:latin typeface="+mn-ea"/>
              </a:rPr>
              <a:t>（カリフォルニア大気資源局）のゼロエミッション規制構想を背景に電気自動車の開発が進みましたが、車体価格が高額であったことやインフラ整備が整わなかったことから、普及には至りませんでした。</a:t>
            </a:r>
            <a:endParaRPr lang="en-US" altLang="ja-JP" sz="2200" dirty="0">
              <a:latin typeface="+mn-ea"/>
            </a:endParaRPr>
          </a:p>
          <a:p>
            <a:r>
              <a:rPr lang="ja-JP" altLang="en-US" sz="2200" dirty="0">
                <a:latin typeface="+mn-ea"/>
              </a:rPr>
              <a:t>　</a:t>
            </a:r>
            <a:r>
              <a:rPr lang="en-US" altLang="ja-JP" sz="2200" dirty="0">
                <a:latin typeface="+mn-ea"/>
              </a:rPr>
              <a:t>2000</a:t>
            </a:r>
            <a:r>
              <a:rPr lang="ja-JP" altLang="en-US" sz="2200" dirty="0">
                <a:latin typeface="+mn-ea"/>
              </a:rPr>
              <a:t>年代後半 </a:t>
            </a:r>
            <a:r>
              <a:rPr lang="en-US" altLang="ja-JP" sz="2200" dirty="0">
                <a:latin typeface="+mn-ea"/>
              </a:rPr>
              <a:t>- 2010</a:t>
            </a:r>
            <a:r>
              <a:rPr lang="ja-JP" altLang="en-US" sz="2200" dirty="0">
                <a:latin typeface="+mn-ea"/>
              </a:rPr>
              <a:t>年代前半電気自動車のネックとなっていたバッテリー性能について、大きな進歩がみられ、日本では</a:t>
            </a:r>
            <a:r>
              <a:rPr lang="en-US" altLang="ja-JP" sz="2200" dirty="0">
                <a:latin typeface="+mn-ea"/>
              </a:rPr>
              <a:t>2009</a:t>
            </a:r>
            <a:r>
              <a:rPr lang="ja-JP" altLang="en-US" sz="2200" dirty="0">
                <a:latin typeface="+mn-ea"/>
              </a:rPr>
              <a:t>年に三菱自動車により</a:t>
            </a:r>
            <a:r>
              <a:rPr lang="en-US" altLang="ja-JP" sz="2200" dirty="0" err="1">
                <a:latin typeface="+mn-ea"/>
              </a:rPr>
              <a:t>i-MiEV</a:t>
            </a:r>
            <a:r>
              <a:rPr lang="ja-JP" altLang="en-US" sz="2200" dirty="0">
                <a:latin typeface="+mn-ea"/>
              </a:rPr>
              <a:t>が、続いて</a:t>
            </a:r>
            <a:r>
              <a:rPr lang="en-US" altLang="ja-JP" sz="2200" dirty="0">
                <a:latin typeface="+mn-ea"/>
              </a:rPr>
              <a:t>2010</a:t>
            </a:r>
            <a:r>
              <a:rPr lang="ja-JP" altLang="en-US" sz="2200" dirty="0">
                <a:latin typeface="+mn-ea"/>
              </a:rPr>
              <a:t>年に日産自動車によりリーフが生産開始されました。これを契機に日本の保有台数の増加に弾みがつき、</a:t>
            </a:r>
            <a:r>
              <a:rPr lang="en-US" altLang="ja-JP" sz="2200" dirty="0">
                <a:latin typeface="+mn-ea"/>
              </a:rPr>
              <a:t>2023</a:t>
            </a:r>
            <a:r>
              <a:rPr lang="ja-JP" altLang="en-US" sz="2200" dirty="0">
                <a:latin typeface="+mn-ea"/>
              </a:rPr>
              <a:t>年時点の</a:t>
            </a:r>
            <a:r>
              <a:rPr lang="ja-JP" altLang="en-US" sz="2200" dirty="0"/>
              <a:t>保有台数は </a:t>
            </a:r>
            <a:r>
              <a:rPr lang="en-US" altLang="ja-JP" sz="2200" dirty="0"/>
              <a:t>196,475</a:t>
            </a:r>
            <a:r>
              <a:rPr lang="ja-JP" altLang="en-US" sz="2200" dirty="0"/>
              <a:t>台で、すべての自動車保有台数の</a:t>
            </a:r>
            <a:r>
              <a:rPr lang="en-US" altLang="ja-JP" sz="2200" dirty="0"/>
              <a:t>0.2</a:t>
            </a:r>
            <a:r>
              <a:rPr lang="ja-JP" altLang="en-US" sz="2200" dirty="0"/>
              <a:t>％を占めています。</a:t>
            </a:r>
            <a:r>
              <a:rPr lang="ja-JP" altLang="en-US" sz="2200" dirty="0">
                <a:latin typeface="+mn-ea"/>
              </a:rPr>
              <a:t/>
            </a:r>
            <a:br>
              <a:rPr lang="ja-JP" altLang="en-US" sz="2200" dirty="0">
                <a:latin typeface="+mn-ea"/>
              </a:rPr>
            </a:br>
            <a:r>
              <a:rPr lang="ja-JP" altLang="en-US" sz="2200" dirty="0">
                <a:latin typeface="+mn-ea"/>
              </a:rPr>
              <a:t/>
            </a:r>
            <a:br>
              <a:rPr lang="ja-JP" altLang="en-US" sz="2200" dirty="0">
                <a:latin typeface="+mn-ea"/>
              </a:rPr>
            </a:br>
            <a:endParaRPr lang="ja-JP" altLang="en-US" sz="2200" dirty="0">
              <a:latin typeface="+mn-ea"/>
            </a:endParaRPr>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21</a:t>
            </a:fld>
            <a:endParaRPr kumimoji="1" lang="ja-JP" altLang="en-US"/>
          </a:p>
        </p:txBody>
      </p:sp>
    </p:spTree>
    <p:extLst>
      <p:ext uri="{BB962C8B-B14F-4D97-AF65-F5344CB8AC3E}">
        <p14:creationId xmlns:p14="http://schemas.microsoft.com/office/powerpoint/2010/main" val="969267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08660" y="2144375"/>
            <a:ext cx="4953000" cy="369332"/>
          </a:xfrm>
          <a:prstGeom prst="rect">
            <a:avLst/>
          </a:prstGeom>
        </p:spPr>
        <p:txBody>
          <a:bodyPr>
            <a:spAutoFit/>
          </a:bodyPr>
          <a:lstStyle/>
          <a:p>
            <a:endParaRPr lang="ja-JP" altLang="en-US" dirty="0"/>
          </a:p>
        </p:txBody>
      </p:sp>
      <p:sp>
        <p:nvSpPr>
          <p:cNvPr id="4" name="正方形/長方形 3"/>
          <p:cNvSpPr/>
          <p:nvPr/>
        </p:nvSpPr>
        <p:spPr>
          <a:xfrm>
            <a:off x="125730" y="120410"/>
            <a:ext cx="9532620" cy="6863417"/>
          </a:xfrm>
          <a:prstGeom prst="rect">
            <a:avLst/>
          </a:prstGeom>
        </p:spPr>
        <p:txBody>
          <a:bodyPr wrap="square">
            <a:spAutoFit/>
          </a:bodyPr>
          <a:lstStyle/>
          <a:p>
            <a:r>
              <a:rPr lang="ja-JP" altLang="en-US" sz="2200" b="1" dirty="0">
                <a:latin typeface="+mn-ea"/>
              </a:rPr>
              <a:t>エ．燃料電池自動車</a:t>
            </a:r>
            <a:endParaRPr lang="en-US" altLang="ja-JP" sz="2200" b="1" dirty="0">
              <a:latin typeface="+mn-ea"/>
            </a:endParaRPr>
          </a:p>
          <a:p>
            <a:endParaRPr lang="en-US" altLang="ja-JP" sz="2200" b="1" dirty="0">
              <a:latin typeface="+mn-ea"/>
            </a:endParaRPr>
          </a:p>
          <a:p>
            <a:r>
              <a:rPr lang="ja-JP" altLang="en-US" sz="2200" dirty="0">
                <a:latin typeface="+mn-ea"/>
              </a:rPr>
              <a:t>　搭載した燃料電池で発電し、電動機の動力で走る電気自動車。燃料電池に水素などを使用します。燃料電池の乗り物を総称して</a:t>
            </a:r>
            <a:r>
              <a:rPr lang="en-US" altLang="ja-JP" sz="2200" dirty="0">
                <a:latin typeface="+mn-ea"/>
              </a:rPr>
              <a:t>FCV</a:t>
            </a:r>
            <a:r>
              <a:rPr lang="ja-JP" altLang="en-US" sz="2200" dirty="0">
                <a:latin typeface="+mn-ea"/>
              </a:rPr>
              <a:t>（</a:t>
            </a:r>
            <a:r>
              <a:rPr lang="en-US" altLang="ja-JP" sz="2200" dirty="0">
                <a:latin typeface="+mn-ea"/>
              </a:rPr>
              <a:t>Fuel Cell Vehicle</a:t>
            </a:r>
            <a:r>
              <a:rPr lang="ja-JP" altLang="en-US" sz="2200" dirty="0">
                <a:latin typeface="+mn-ea"/>
              </a:rPr>
              <a:t>）と呼ばれています。走行時には水のみが排出され汚染物質や</a:t>
            </a:r>
            <a:r>
              <a:rPr lang="en-US" altLang="ja-JP" sz="2200" dirty="0">
                <a:latin typeface="+mn-ea"/>
              </a:rPr>
              <a:t>CO</a:t>
            </a:r>
            <a:r>
              <a:rPr lang="en-US" altLang="ja-JP" sz="2200" baseline="-25000" dirty="0">
                <a:latin typeface="+mn-ea"/>
              </a:rPr>
              <a:t>2</a:t>
            </a:r>
            <a:r>
              <a:rPr lang="ja-JP" altLang="en-US" sz="2200" dirty="0" err="1">
                <a:latin typeface="+mn-ea"/>
              </a:rPr>
              <a:t>を排</a:t>
            </a:r>
            <a:r>
              <a:rPr lang="ja-JP" altLang="en-US" sz="2200" dirty="0">
                <a:latin typeface="+mn-ea"/>
              </a:rPr>
              <a:t>出しないゼロエミッション車の</a:t>
            </a:r>
            <a:r>
              <a:rPr lang="en-US" altLang="ja-JP" sz="2200" dirty="0">
                <a:latin typeface="+mn-ea"/>
              </a:rPr>
              <a:t>1</a:t>
            </a:r>
            <a:r>
              <a:rPr lang="ja-JP" altLang="en-US" sz="2200" dirty="0">
                <a:latin typeface="+mn-ea"/>
              </a:rPr>
              <a:t>つです。　</a:t>
            </a:r>
            <a:endParaRPr lang="en-US" altLang="ja-JP" sz="2200" dirty="0">
              <a:latin typeface="+mn-ea"/>
            </a:endParaRPr>
          </a:p>
          <a:p>
            <a:r>
              <a:rPr lang="ja-JP" altLang="en-US" sz="2200" dirty="0">
                <a:latin typeface="+mn-ea"/>
              </a:rPr>
              <a:t>　充填時間は約</a:t>
            </a:r>
            <a:r>
              <a:rPr lang="en-US" altLang="ja-JP" sz="2200" dirty="0">
                <a:latin typeface="+mn-ea"/>
              </a:rPr>
              <a:t>3</a:t>
            </a:r>
            <a:r>
              <a:rPr lang="ja-JP" altLang="en-US" sz="2200" dirty="0">
                <a:latin typeface="+mn-ea"/>
              </a:rPr>
              <a:t>分で、二次電池式電気自動車の急速充電（約</a:t>
            </a:r>
            <a:r>
              <a:rPr lang="en-US" altLang="ja-JP" sz="2200" dirty="0">
                <a:latin typeface="+mn-ea"/>
              </a:rPr>
              <a:t>40</a:t>
            </a:r>
            <a:r>
              <a:rPr lang="ja-JP" altLang="en-US" sz="2200" dirty="0">
                <a:latin typeface="+mn-ea"/>
              </a:rPr>
              <a:t>分）よりかなり速く、水素はエネルギー密度が高いことから航続距離を延ばしやすい特長もあることから、大型車の長距離使用に向いています。</a:t>
            </a:r>
            <a:endParaRPr lang="en-US" altLang="ja-JP" sz="2200" dirty="0">
              <a:latin typeface="+mn-ea"/>
            </a:endParaRPr>
          </a:p>
          <a:p>
            <a:r>
              <a:rPr lang="ja-JP" altLang="en-US" sz="2200" dirty="0">
                <a:latin typeface="+mn-ea"/>
              </a:rPr>
              <a:t>　一方、燃料となる水素</a:t>
            </a:r>
            <a:r>
              <a:rPr lang="ja-JP" altLang="en-US" sz="2200" dirty="0"/>
              <a:t>生産時の環境負荷の高さ、水素の格納の難しさ、充填設備のコストの高さといったインフラ側の課題に加え、ユーザー側では車体価格が高価なこと、充填のために水素ステーションまで出向く必要があること、メンテナンスコストの高さなどが負担となります。</a:t>
            </a:r>
            <a:endParaRPr lang="en-US" altLang="ja-JP" sz="2200" dirty="0">
              <a:latin typeface="+mn-ea"/>
            </a:endParaRPr>
          </a:p>
          <a:p>
            <a:r>
              <a:rPr lang="ja-JP" altLang="en-US" sz="2200" dirty="0">
                <a:latin typeface="+mn-ea"/>
              </a:rPr>
              <a:t>　各国で技術開発が進んでいますが、</a:t>
            </a:r>
            <a:r>
              <a:rPr lang="en-US" altLang="ja-JP" sz="2200" dirty="0">
                <a:latin typeface="+mn-ea"/>
              </a:rPr>
              <a:t>2014</a:t>
            </a:r>
            <a:r>
              <a:rPr lang="ja-JP" altLang="en-US" sz="2200" dirty="0">
                <a:latin typeface="+mn-ea"/>
              </a:rPr>
              <a:t>年、トヨタは日本国内でセダンタイプのトヨタ・</a:t>
            </a:r>
            <a:r>
              <a:rPr lang="en-US" altLang="ja-JP" sz="2200" dirty="0">
                <a:latin typeface="+mn-ea"/>
              </a:rPr>
              <a:t>MIRAI</a:t>
            </a:r>
            <a:r>
              <a:rPr lang="ja-JP" altLang="en-US" sz="2200" dirty="0">
                <a:latin typeface="+mn-ea"/>
              </a:rPr>
              <a:t>を発売することを発表、</a:t>
            </a:r>
            <a:r>
              <a:rPr lang="en-US" altLang="ja-JP" sz="2200" dirty="0">
                <a:latin typeface="+mn-ea"/>
              </a:rPr>
              <a:t>2016</a:t>
            </a:r>
            <a:r>
              <a:rPr lang="ja-JP" altLang="en-US" sz="2200" dirty="0">
                <a:latin typeface="+mn-ea"/>
              </a:rPr>
              <a:t>年にはホンダが量産型セダン「ホンダ・クラリティ フューエル セル」を発売しました。</a:t>
            </a:r>
            <a:endParaRPr lang="en-US" altLang="ja-JP" sz="2200" dirty="0">
              <a:latin typeface="+mn-ea"/>
            </a:endParaRPr>
          </a:p>
          <a:p>
            <a:r>
              <a:rPr lang="ja-JP" altLang="en-US" sz="2200" dirty="0">
                <a:latin typeface="+mn-ea"/>
              </a:rPr>
              <a:t>　</a:t>
            </a:r>
            <a:r>
              <a:rPr lang="ja-JP" altLang="en-US" sz="2200" dirty="0"/>
              <a:t>自動車保有台数の</a:t>
            </a:r>
            <a:r>
              <a:rPr lang="ja-JP" altLang="en-US" sz="2200" dirty="0">
                <a:latin typeface="+mn-ea"/>
              </a:rPr>
              <a:t>統計では、</a:t>
            </a:r>
            <a:r>
              <a:rPr lang="en-US" altLang="ja-JP" sz="2200" dirty="0">
                <a:latin typeface="+mn-ea"/>
              </a:rPr>
              <a:t>2015</a:t>
            </a:r>
            <a:r>
              <a:rPr lang="ja-JP" altLang="en-US" sz="2200" dirty="0">
                <a:latin typeface="+mn-ea"/>
              </a:rPr>
              <a:t>年に初めて </a:t>
            </a:r>
            <a:r>
              <a:rPr lang="en-US" altLang="ja-JP" sz="2200" dirty="0">
                <a:latin typeface="+mn-ea"/>
              </a:rPr>
              <a:t>274</a:t>
            </a:r>
            <a:r>
              <a:rPr lang="ja-JP" altLang="en-US" sz="2200" dirty="0">
                <a:latin typeface="+mn-ea"/>
              </a:rPr>
              <a:t>台が報告され、</a:t>
            </a:r>
            <a:r>
              <a:rPr lang="en-US" altLang="ja-JP" sz="2200" dirty="0">
                <a:latin typeface="+mn-ea"/>
              </a:rPr>
              <a:t>2023</a:t>
            </a:r>
            <a:r>
              <a:rPr lang="ja-JP" altLang="en-US" sz="2200" dirty="0">
                <a:latin typeface="+mn-ea"/>
              </a:rPr>
              <a:t>年時点の</a:t>
            </a:r>
            <a:r>
              <a:rPr lang="ja-JP" altLang="en-US" sz="2200" dirty="0"/>
              <a:t>保有台数は </a:t>
            </a:r>
            <a:r>
              <a:rPr lang="en-US" altLang="ja-JP" sz="2200" dirty="0"/>
              <a:t>8,061</a:t>
            </a:r>
            <a:r>
              <a:rPr lang="ja-JP" altLang="en-US" sz="2200" dirty="0"/>
              <a:t>台で、全保有台数の</a:t>
            </a:r>
            <a:r>
              <a:rPr lang="en-US" altLang="ja-JP" sz="2200" dirty="0"/>
              <a:t>0.01 </a:t>
            </a:r>
            <a:r>
              <a:rPr lang="ja-JP" altLang="en-US" sz="2200" dirty="0"/>
              <a:t>％となっています。</a:t>
            </a:r>
            <a:r>
              <a:rPr lang="ja-JP" altLang="en-US" sz="2000" dirty="0">
                <a:latin typeface="+mn-ea"/>
              </a:rPr>
              <a:t/>
            </a:r>
            <a:br>
              <a:rPr lang="ja-JP" altLang="en-US" sz="2000" dirty="0">
                <a:latin typeface="+mn-ea"/>
              </a:rPr>
            </a:br>
            <a:r>
              <a:rPr lang="ja-JP" altLang="en-US" sz="2200" dirty="0">
                <a:latin typeface="+mn-ea"/>
              </a:rPr>
              <a:t/>
            </a:r>
            <a:br>
              <a:rPr lang="ja-JP" altLang="en-US" sz="2200" dirty="0">
                <a:latin typeface="+mn-ea"/>
              </a:rPr>
            </a:br>
            <a:endParaRPr lang="ja-JP" altLang="en-US" sz="2200" dirty="0">
              <a:latin typeface="+mn-ea"/>
            </a:endParaRPr>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22</a:t>
            </a:fld>
            <a:endParaRPr kumimoji="1" lang="ja-JP" altLang="en-US"/>
          </a:p>
        </p:txBody>
      </p:sp>
    </p:spTree>
    <p:extLst>
      <p:ext uri="{BB962C8B-B14F-4D97-AF65-F5344CB8AC3E}">
        <p14:creationId xmlns:p14="http://schemas.microsoft.com/office/powerpoint/2010/main" val="2765806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2100543656"/>
              </p:ext>
            </p:extLst>
          </p:nvPr>
        </p:nvGraphicFramePr>
        <p:xfrm>
          <a:off x="-121920" y="548640"/>
          <a:ext cx="9540240" cy="565404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975360" y="6202680"/>
            <a:ext cx="6647974" cy="923330"/>
          </a:xfrm>
          <a:prstGeom prst="rect">
            <a:avLst/>
          </a:prstGeom>
          <a:noFill/>
        </p:spPr>
        <p:txBody>
          <a:bodyPr wrap="none" rtlCol="0">
            <a:spAutoFit/>
          </a:bodyPr>
          <a:lstStyle/>
          <a:p>
            <a:r>
              <a:rPr lang="ja-JP" altLang="en-US" dirty="0"/>
              <a:t>出典：</a:t>
            </a:r>
            <a:r>
              <a:rPr lang="zh-TW" altLang="en-US" dirty="0">
                <a:latin typeface="ＭＳ Ｐゴシック" panose="020B0600070205080204" pitchFamily="50" charset="-128"/>
                <a:ea typeface="ＭＳ Ｐゴシック" panose="020B0600070205080204" pitchFamily="50" charset="-128"/>
              </a:rPr>
              <a:t>（財）自動車検査登録情報協会</a:t>
            </a:r>
            <a:r>
              <a:rPr lang="ja-JP" altLang="en-US" dirty="0"/>
              <a:t>「わが国の自動車保有動向」・</a:t>
            </a:r>
            <a:endParaRPr lang="en-US" altLang="ja-JP" dirty="0"/>
          </a:p>
          <a:p>
            <a:r>
              <a:rPr lang="ja-JP" altLang="en-US" dirty="0"/>
              <a:t>環境省資料</a:t>
            </a:r>
          </a:p>
          <a:p>
            <a:endParaRPr kumimoji="1" lang="ja-JP" altLang="en-US" dirty="0"/>
          </a:p>
        </p:txBody>
      </p:sp>
      <p:sp>
        <p:nvSpPr>
          <p:cNvPr id="4" name="スライド番号プレースホルダー 3"/>
          <p:cNvSpPr>
            <a:spLocks noGrp="1"/>
          </p:cNvSpPr>
          <p:nvPr>
            <p:ph type="sldNum" sz="quarter" idx="12"/>
          </p:nvPr>
        </p:nvSpPr>
        <p:spPr/>
        <p:txBody>
          <a:bodyPr/>
          <a:lstStyle/>
          <a:p>
            <a:fld id="{F4E51B1D-ED1D-40B2-9CF3-B72F1A890864}" type="slidenum">
              <a:rPr kumimoji="1" lang="ja-JP" altLang="en-US" smtClean="0"/>
              <a:t>23</a:t>
            </a:fld>
            <a:endParaRPr kumimoji="1" lang="ja-JP" altLang="en-US"/>
          </a:p>
        </p:txBody>
      </p:sp>
    </p:spTree>
    <p:extLst>
      <p:ext uri="{BB962C8B-B14F-4D97-AF65-F5344CB8AC3E}">
        <p14:creationId xmlns:p14="http://schemas.microsoft.com/office/powerpoint/2010/main" val="3765494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08660" y="2144375"/>
            <a:ext cx="4953000" cy="369332"/>
          </a:xfrm>
          <a:prstGeom prst="rect">
            <a:avLst/>
          </a:prstGeom>
        </p:spPr>
        <p:txBody>
          <a:bodyPr>
            <a:spAutoFit/>
          </a:bodyPr>
          <a:lstStyle/>
          <a:p>
            <a:endParaRPr lang="ja-JP" altLang="en-US" dirty="0"/>
          </a:p>
        </p:txBody>
      </p:sp>
      <p:sp>
        <p:nvSpPr>
          <p:cNvPr id="4" name="正方形/長方形 3"/>
          <p:cNvSpPr/>
          <p:nvPr/>
        </p:nvSpPr>
        <p:spPr>
          <a:xfrm>
            <a:off x="186690" y="33804"/>
            <a:ext cx="9719310" cy="6863417"/>
          </a:xfrm>
          <a:prstGeom prst="rect">
            <a:avLst/>
          </a:prstGeom>
        </p:spPr>
        <p:txBody>
          <a:bodyPr wrap="square">
            <a:spAutoFit/>
          </a:bodyPr>
          <a:lstStyle/>
          <a:p>
            <a:r>
              <a:rPr lang="ja-JP" altLang="en-US" sz="2200" b="1" dirty="0">
                <a:latin typeface="+mn-ea"/>
              </a:rPr>
              <a:t>オ．地球温暖化対策と自動車の今後</a:t>
            </a:r>
            <a:endParaRPr lang="en-US" altLang="ja-JP" sz="2200" b="1" dirty="0">
              <a:latin typeface="+mn-ea"/>
            </a:endParaRPr>
          </a:p>
          <a:p>
            <a:r>
              <a:rPr lang="ja-JP" altLang="en-US" sz="2200" dirty="0">
                <a:latin typeface="+mn-ea"/>
              </a:rPr>
              <a:t>　日本政府は、温室効果ガスの排出量を実質ゼロにする「</a:t>
            </a:r>
            <a:r>
              <a:rPr lang="en-US" altLang="ja-JP" sz="2200" dirty="0">
                <a:latin typeface="+mn-ea"/>
              </a:rPr>
              <a:t>2050</a:t>
            </a:r>
            <a:r>
              <a:rPr lang="ja-JP" altLang="en-US" sz="2200" dirty="0">
                <a:latin typeface="+mn-ea"/>
              </a:rPr>
              <a:t>年カーボンニュートラル」を掲げています。それに伴い、自動車からの温室効果ガス排出量を減らすため、遅くとも</a:t>
            </a:r>
            <a:r>
              <a:rPr lang="en-US" altLang="ja-JP" sz="2200" dirty="0">
                <a:latin typeface="+mn-ea"/>
              </a:rPr>
              <a:t>2030</a:t>
            </a:r>
            <a:r>
              <a:rPr lang="ja-JP" altLang="en-US" sz="2200" dirty="0">
                <a:latin typeface="+mn-ea"/>
              </a:rPr>
              <a:t>年代半ばまでに新車販売の</a:t>
            </a:r>
            <a:r>
              <a:rPr lang="en-US" altLang="ja-JP" sz="2200" dirty="0">
                <a:latin typeface="+mn-ea"/>
              </a:rPr>
              <a:t>100 %</a:t>
            </a:r>
            <a:r>
              <a:rPr lang="ja-JP" altLang="en-US" sz="2200" dirty="0">
                <a:latin typeface="+mn-ea"/>
              </a:rPr>
              <a:t>を電動車両にするという目標を掲げています。</a:t>
            </a:r>
          </a:p>
          <a:p>
            <a:r>
              <a:rPr lang="ja-JP" altLang="en-US" sz="2200" dirty="0">
                <a:latin typeface="+mn-ea"/>
              </a:rPr>
              <a:t> この目標は、グリーン成長戦略の一環としても位置付けられています。グリーン成長戦略とは、日本政府の環境保護と経済成長を両立させるための取り組みで、この戦略では、</a:t>
            </a:r>
            <a:r>
              <a:rPr lang="en-US" altLang="ja-JP" sz="2200" dirty="0">
                <a:latin typeface="+mn-ea"/>
              </a:rPr>
              <a:t>GX</a:t>
            </a:r>
            <a:r>
              <a:rPr lang="ja-JP" altLang="en-US" sz="2200" dirty="0">
                <a:latin typeface="+mn-ea"/>
              </a:rPr>
              <a:t>（グリーントランスフォーメーション）を推進し、環境技術や再生可能エネルギーの「グリーン産業」の育成を重視した環境負荷の低い産業の発展を促し、新たな雇用や経済成長を生み出すことを目指しています。</a:t>
            </a:r>
            <a:endParaRPr lang="en-US" altLang="ja-JP" sz="2200" dirty="0">
              <a:latin typeface="+mn-ea"/>
            </a:endParaRPr>
          </a:p>
          <a:p>
            <a:r>
              <a:rPr lang="ja-JP" altLang="en-US" sz="2200" dirty="0">
                <a:latin typeface="+mn-ea"/>
              </a:rPr>
              <a:t>　上記の目標達成のために、</a:t>
            </a:r>
            <a:r>
              <a:rPr lang="en-US" altLang="ja-JP" sz="2200" dirty="0">
                <a:latin typeface="+mn-ea"/>
              </a:rPr>
              <a:t>2023</a:t>
            </a:r>
            <a:r>
              <a:rPr lang="ja-JP" altLang="en-US" sz="2200" dirty="0">
                <a:latin typeface="+mn-ea"/>
              </a:rPr>
              <a:t>年現在全体の</a:t>
            </a:r>
            <a:r>
              <a:rPr lang="en-US" altLang="ja-JP" sz="2200" dirty="0">
                <a:latin typeface="+mn-ea"/>
              </a:rPr>
              <a:t>84 </a:t>
            </a:r>
            <a:r>
              <a:rPr lang="ja-JP" altLang="en-US" sz="2200" dirty="0">
                <a:latin typeface="+mn-ea"/>
              </a:rPr>
              <a:t>％を占めるガソリン車、ﾃﾞｨｰｾﾞﾙ車を</a:t>
            </a:r>
            <a:r>
              <a:rPr lang="en-US" altLang="ja-JP" sz="2200" dirty="0">
                <a:latin typeface="+mn-ea"/>
              </a:rPr>
              <a:t>2030</a:t>
            </a:r>
            <a:r>
              <a:rPr lang="ja-JP" altLang="en-US" sz="2200" dirty="0">
                <a:latin typeface="+mn-ea"/>
              </a:rPr>
              <a:t>年までに、</a:t>
            </a:r>
            <a:r>
              <a:rPr lang="en-US" altLang="ja-JP" sz="2200" dirty="0">
                <a:latin typeface="+mn-ea"/>
              </a:rPr>
              <a:t>30</a:t>
            </a:r>
            <a:r>
              <a:rPr lang="ja-JP" altLang="en-US" sz="2200" dirty="0">
                <a:latin typeface="+mn-ea"/>
              </a:rPr>
              <a:t>～</a:t>
            </a:r>
            <a:r>
              <a:rPr lang="en-US" altLang="ja-JP" sz="2200" dirty="0">
                <a:latin typeface="+mn-ea"/>
              </a:rPr>
              <a:t>50 </a:t>
            </a:r>
            <a:r>
              <a:rPr lang="ja-JP" altLang="en-US" sz="2200" dirty="0">
                <a:latin typeface="+mn-ea"/>
              </a:rPr>
              <a:t>％に抑え、</a:t>
            </a:r>
            <a:r>
              <a:rPr lang="en-US" altLang="ja-JP" sz="2200" dirty="0">
                <a:latin typeface="+mn-ea"/>
              </a:rPr>
              <a:t>2030</a:t>
            </a:r>
            <a:r>
              <a:rPr lang="ja-JP" altLang="en-US" sz="2200" dirty="0">
                <a:latin typeface="+mn-ea"/>
              </a:rPr>
              <a:t>年代半ばまでには</a:t>
            </a:r>
            <a:r>
              <a:rPr lang="en-US" altLang="ja-JP" sz="2200" dirty="0">
                <a:latin typeface="+mn-ea"/>
              </a:rPr>
              <a:t>0 </a:t>
            </a:r>
            <a:r>
              <a:rPr lang="ja-JP" altLang="en-US" sz="2200" dirty="0">
                <a:latin typeface="+mn-ea"/>
              </a:rPr>
              <a:t>％にすることになります。</a:t>
            </a:r>
            <a:endParaRPr lang="en-US" altLang="ja-JP" sz="2200" dirty="0">
              <a:latin typeface="+mn-ea"/>
            </a:endParaRPr>
          </a:p>
          <a:p>
            <a:r>
              <a:rPr lang="ja-JP" altLang="en-US" sz="2200" dirty="0">
                <a:latin typeface="+mn-ea"/>
              </a:rPr>
              <a:t>　このことの背景には、地球温暖化対策のために、</a:t>
            </a:r>
            <a:r>
              <a:rPr lang="en-US" altLang="ja-JP" sz="2200" dirty="0">
                <a:latin typeface="+mn-ea"/>
              </a:rPr>
              <a:t>2030</a:t>
            </a:r>
            <a:r>
              <a:rPr lang="ja-JP" altLang="en-US" sz="2200" dirty="0">
                <a:latin typeface="+mn-ea"/>
              </a:rPr>
              <a:t>年もしくは</a:t>
            </a:r>
            <a:r>
              <a:rPr lang="en-US" altLang="ja-JP" sz="2200" dirty="0">
                <a:latin typeface="+mn-ea"/>
              </a:rPr>
              <a:t>2035</a:t>
            </a:r>
            <a:r>
              <a:rPr lang="ja-JP" altLang="en-US" sz="2200" dirty="0">
                <a:latin typeface="+mn-ea"/>
              </a:rPr>
              <a:t>年までに電気自動車を</a:t>
            </a:r>
            <a:r>
              <a:rPr lang="en-US" altLang="ja-JP" sz="2200" dirty="0">
                <a:latin typeface="+mn-ea"/>
              </a:rPr>
              <a:t>100 </a:t>
            </a:r>
            <a:r>
              <a:rPr lang="ja-JP" altLang="en-US" sz="2200" dirty="0">
                <a:latin typeface="+mn-ea"/>
              </a:rPr>
              <a:t>％とすることを目指す国が増えていること、わが国の二酸化炭素排出量の内、運輸部門の排出量が全体の約</a:t>
            </a:r>
            <a:r>
              <a:rPr lang="en-US" altLang="ja-JP" sz="2200" dirty="0">
                <a:latin typeface="+mn-ea"/>
              </a:rPr>
              <a:t>18 </a:t>
            </a:r>
            <a:r>
              <a:rPr lang="ja-JP" altLang="en-US" sz="2200" dirty="0">
                <a:latin typeface="+mn-ea"/>
              </a:rPr>
              <a:t>％と大きな割合を占めていることがあります。</a:t>
            </a:r>
            <a:endParaRPr lang="en-US" altLang="ja-JP" sz="2200" dirty="0">
              <a:latin typeface="+mn-ea"/>
            </a:endParaRPr>
          </a:p>
          <a:p>
            <a:r>
              <a:rPr lang="ja-JP" altLang="en-US" sz="2200" dirty="0">
                <a:latin typeface="+mn-ea"/>
              </a:rPr>
              <a:t>　低公害車の導入促進に際しては、</a:t>
            </a:r>
            <a:r>
              <a:rPr lang="ja-JP" altLang="en-US" sz="2200" dirty="0"/>
              <a:t>税制優遇制度・補助制度・融資制度などが整えられましたが、</a:t>
            </a:r>
            <a:r>
              <a:rPr lang="ja-JP" altLang="en-US" sz="2200" dirty="0">
                <a:latin typeface="+mn-ea"/>
              </a:rPr>
              <a:t>今後、上記の目標達成のために、同様の支援制度とあわせて、</a:t>
            </a:r>
            <a:r>
              <a:rPr lang="en-US" altLang="ja-JP" sz="2200" dirty="0"/>
              <a:t>CO</a:t>
            </a:r>
            <a:r>
              <a:rPr lang="en-US" altLang="ja-JP" sz="2200" baseline="-25000" dirty="0"/>
              <a:t>2</a:t>
            </a:r>
            <a:r>
              <a:rPr lang="ja-JP" altLang="en-US" sz="2200" dirty="0"/>
              <a:t>排出量に基づく課税の</a:t>
            </a:r>
            <a:r>
              <a:rPr lang="ja-JP" altLang="en-US" sz="2200" dirty="0">
                <a:latin typeface="+mn-ea"/>
              </a:rPr>
              <a:t>ような施策が実行されることも考えられます。</a:t>
            </a:r>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24</a:t>
            </a:fld>
            <a:endParaRPr kumimoji="1" lang="ja-JP" altLang="en-US"/>
          </a:p>
        </p:txBody>
      </p:sp>
    </p:spTree>
    <p:extLst>
      <p:ext uri="{BB962C8B-B14F-4D97-AF65-F5344CB8AC3E}">
        <p14:creationId xmlns:p14="http://schemas.microsoft.com/office/powerpoint/2010/main" val="2006202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25</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3331125144"/>
              </p:ext>
            </p:extLst>
          </p:nvPr>
        </p:nvGraphicFramePr>
        <p:xfrm>
          <a:off x="292101" y="363251"/>
          <a:ext cx="9476012" cy="6276781"/>
        </p:xfrm>
        <a:graphic>
          <a:graphicData uri="http://schemas.openxmlformats.org/drawingml/2006/table">
            <a:tbl>
              <a:tblPr firstRow="1" bandRow="1">
                <a:tableStyleId>{69012ECD-51FC-41F1-AA8D-1B2483CD663E}</a:tableStyleId>
              </a:tblPr>
              <a:tblGrid>
                <a:gridCol w="1353716">
                  <a:extLst>
                    <a:ext uri="{9D8B030D-6E8A-4147-A177-3AD203B41FA5}">
                      <a16:colId xmlns:a16="http://schemas.microsoft.com/office/drawing/2014/main" xmlns="" val="20000"/>
                    </a:ext>
                  </a:extLst>
                </a:gridCol>
                <a:gridCol w="1353716">
                  <a:extLst>
                    <a:ext uri="{9D8B030D-6E8A-4147-A177-3AD203B41FA5}">
                      <a16:colId xmlns:a16="http://schemas.microsoft.com/office/drawing/2014/main" xmlns="" val="20001"/>
                    </a:ext>
                  </a:extLst>
                </a:gridCol>
                <a:gridCol w="1353716">
                  <a:extLst>
                    <a:ext uri="{9D8B030D-6E8A-4147-A177-3AD203B41FA5}">
                      <a16:colId xmlns:a16="http://schemas.microsoft.com/office/drawing/2014/main" xmlns="" val="20002"/>
                    </a:ext>
                  </a:extLst>
                </a:gridCol>
                <a:gridCol w="1353716">
                  <a:extLst>
                    <a:ext uri="{9D8B030D-6E8A-4147-A177-3AD203B41FA5}">
                      <a16:colId xmlns:a16="http://schemas.microsoft.com/office/drawing/2014/main" xmlns="" val="20003"/>
                    </a:ext>
                  </a:extLst>
                </a:gridCol>
                <a:gridCol w="1353716">
                  <a:extLst>
                    <a:ext uri="{9D8B030D-6E8A-4147-A177-3AD203B41FA5}">
                      <a16:colId xmlns:a16="http://schemas.microsoft.com/office/drawing/2014/main" xmlns="" val="20004"/>
                    </a:ext>
                  </a:extLst>
                </a:gridCol>
                <a:gridCol w="1353716">
                  <a:extLst>
                    <a:ext uri="{9D8B030D-6E8A-4147-A177-3AD203B41FA5}">
                      <a16:colId xmlns:a16="http://schemas.microsoft.com/office/drawing/2014/main" xmlns="" val="20005"/>
                    </a:ext>
                  </a:extLst>
                </a:gridCol>
                <a:gridCol w="1353716">
                  <a:extLst>
                    <a:ext uri="{9D8B030D-6E8A-4147-A177-3AD203B41FA5}">
                      <a16:colId xmlns:a16="http://schemas.microsoft.com/office/drawing/2014/main" xmlns="" val="20006"/>
                    </a:ext>
                  </a:extLst>
                </a:gridCol>
              </a:tblGrid>
              <a:tr h="558140">
                <a:tc rowSpan="2">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1600" dirty="0">
                          <a:solidFill>
                            <a:schemeClr val="tx1"/>
                          </a:solidFill>
                        </a:rPr>
                        <a:t>燃料電池自動車（</a:t>
                      </a:r>
                      <a:r>
                        <a:rPr kumimoji="1" lang="en-US" altLang="ja-JP" sz="1600" dirty="0">
                          <a:solidFill>
                            <a:schemeClr val="tx1"/>
                          </a:solidFill>
                        </a:rPr>
                        <a:t>FCV</a:t>
                      </a:r>
                      <a:r>
                        <a:rPr kumimoji="1" lang="ja-JP" altLang="en-US" sz="16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1600" dirty="0">
                          <a:solidFill>
                            <a:schemeClr val="tx1"/>
                          </a:solidFill>
                        </a:rPr>
                        <a:t>電気自動車（</a:t>
                      </a:r>
                      <a:r>
                        <a:rPr kumimoji="1" lang="en-US" altLang="ja-JP" sz="1600" dirty="0">
                          <a:solidFill>
                            <a:schemeClr val="tx1"/>
                          </a:solidFill>
                        </a:rPr>
                        <a:t>EV</a:t>
                      </a:r>
                      <a:r>
                        <a:rPr kumimoji="1" lang="ja-JP" altLang="en-US" sz="16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1600" dirty="0">
                          <a:solidFill>
                            <a:schemeClr val="tx1"/>
                          </a:solidFill>
                        </a:rPr>
                        <a:t>プラグインハイブリッド自動車（</a:t>
                      </a:r>
                      <a:r>
                        <a:rPr kumimoji="1" lang="en-US" altLang="ja-JP" sz="1600" dirty="0">
                          <a:solidFill>
                            <a:schemeClr val="tx1"/>
                          </a:solidFill>
                        </a:rPr>
                        <a:t>PHEV</a:t>
                      </a:r>
                      <a:r>
                        <a:rPr kumimoji="1" lang="ja-JP" altLang="en-US" sz="16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rPr>
                        <a:t>ハイブリッド自動車（</a:t>
                      </a:r>
                      <a:r>
                        <a:rPr kumimoji="1" lang="en-US" altLang="ja-JP" sz="1600" dirty="0">
                          <a:solidFill>
                            <a:schemeClr val="tx1"/>
                          </a:solidFill>
                        </a:rPr>
                        <a:t>HEV</a:t>
                      </a:r>
                      <a:r>
                        <a:rPr kumimoji="1" lang="ja-JP" altLang="en-US" sz="16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dirty="0">
                        <a:solidFill>
                          <a:schemeClr val="tx1"/>
                        </a:solidFill>
                      </a:endParaRPr>
                    </a:p>
                  </a:txBody>
                  <a:tcPr>
                    <a:solidFill>
                      <a:schemeClr val="accent1">
                        <a:lumMod val="40000"/>
                        <a:lumOff val="60000"/>
                      </a:schemeClr>
                    </a:solidFill>
                  </a:tcPr>
                </a:tc>
                <a:tc rowSpan="2">
                  <a:txBody>
                    <a:bodyPr/>
                    <a:lstStyle/>
                    <a:p>
                      <a:pPr algn="ctr"/>
                      <a:r>
                        <a:rPr kumimoji="1" lang="ja-JP" altLang="en-US" sz="1600" dirty="0">
                          <a:solidFill>
                            <a:schemeClr val="tx1"/>
                          </a:solidFill>
                        </a:rPr>
                        <a:t>ガソリン・ﾃﾞｨｰｾﾞﾙ自動車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338553">
                <a:tc vMerge="1">
                  <a:txBody>
                    <a:bodyPr/>
                    <a:lstStyle/>
                    <a:p>
                      <a:endParaRPr kumimoji="1" lang="ja-JP" altLang="en-US" dirty="0">
                        <a:solidFill>
                          <a:schemeClr val="tx1"/>
                        </a:solidFill>
                      </a:endParaRPr>
                    </a:p>
                  </a:txBody>
                  <a:tcPr>
                    <a:solidFill>
                      <a:schemeClr val="accent1">
                        <a:lumMod val="40000"/>
                        <a:lumOff val="60000"/>
                      </a:schemeClr>
                    </a:solidFill>
                  </a:tcPr>
                </a:tc>
                <a:tc vMerge="1">
                  <a:txBody>
                    <a:bodyPr/>
                    <a:lstStyle/>
                    <a:p>
                      <a:endParaRPr kumimoji="1" lang="ja-JP" altLang="en-US" dirty="0">
                        <a:solidFill>
                          <a:schemeClr val="tx1"/>
                        </a:solidFill>
                      </a:endParaRPr>
                    </a:p>
                  </a:txBody>
                  <a:tcPr>
                    <a:solidFill>
                      <a:schemeClr val="accent1">
                        <a:lumMod val="40000"/>
                        <a:lumOff val="60000"/>
                      </a:schemeClr>
                    </a:solidFill>
                  </a:tcPr>
                </a:tc>
                <a:tc vMerge="1">
                  <a:txBody>
                    <a:bodyPr/>
                    <a:lstStyle/>
                    <a:p>
                      <a:endParaRPr kumimoji="1" lang="ja-JP" altLang="en-US" dirty="0">
                        <a:solidFill>
                          <a:schemeClr val="tx1"/>
                        </a:solidFill>
                      </a:endParaRPr>
                    </a:p>
                  </a:txBody>
                  <a:tcPr>
                    <a:solidFill>
                      <a:schemeClr val="accent1">
                        <a:lumMod val="40000"/>
                        <a:lumOff val="60000"/>
                      </a:schemeClr>
                    </a:solidFill>
                  </a:tcPr>
                </a:tc>
                <a:tc vMerge="1">
                  <a:txBody>
                    <a:bodyPr/>
                    <a:lstStyle/>
                    <a:p>
                      <a:endParaRPr kumimoji="1" lang="ja-JP" altLang="en-US" dirty="0">
                        <a:solidFill>
                          <a:schemeClr val="tx1"/>
                        </a:solidFill>
                      </a:endParaRPr>
                    </a:p>
                  </a:txBody>
                  <a:tcPr>
                    <a:solidFill>
                      <a:schemeClr val="accent1">
                        <a:lumMod val="40000"/>
                        <a:lumOff val="60000"/>
                      </a:schemeClr>
                    </a:solidFill>
                  </a:tcPr>
                </a:tc>
                <a:tc>
                  <a:txBody>
                    <a:bodyPr/>
                    <a:lstStyle/>
                    <a:p>
                      <a:pPr algn="ctr"/>
                      <a:r>
                        <a:rPr kumimoji="1" lang="ja-JP" altLang="en-US" sz="1600" dirty="0">
                          <a:solidFill>
                            <a:schemeClr val="tx1"/>
                          </a:solidFill>
                        </a:rPr>
                        <a:t>トヨタ型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600" dirty="0">
                          <a:solidFill>
                            <a:schemeClr val="tx1"/>
                          </a:solidFill>
                        </a:rPr>
                        <a:t>日産型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kumimoji="1" lang="ja-JP" altLang="en-US"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1840782">
                <a:tc>
                  <a:txBody>
                    <a:bodyPr/>
                    <a:lstStyle/>
                    <a:p>
                      <a:pPr algn="ctr"/>
                      <a:r>
                        <a:rPr kumimoji="1" lang="ja-JP" altLang="en-US" dirty="0"/>
                        <a:t>構造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864000">
                <a:tc>
                  <a:txBody>
                    <a:bodyPr/>
                    <a:lstStyle/>
                    <a:p>
                      <a:pPr algn="ctr"/>
                      <a:r>
                        <a:rPr kumimoji="1" lang="ja-JP" altLang="en-US" dirty="0"/>
                        <a:t>長所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・走行時に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出されない</a:t>
                      </a:r>
                      <a:endParaRPr kumimoji="1" lang="en-US" altLang="ja-JP" sz="1200" dirty="0"/>
                    </a:p>
                    <a:p>
                      <a:r>
                        <a:rPr kumimoji="1" lang="ja-JP" altLang="en-US" sz="1200" dirty="0"/>
                        <a:t>・航続距離が長い</a:t>
                      </a:r>
                      <a:endParaRPr kumimoji="1" lang="en-US" altLang="ja-JP" sz="1200" dirty="0"/>
                    </a:p>
                    <a:p>
                      <a:r>
                        <a:rPr kumimoji="1" lang="ja-JP" altLang="en-US" sz="1200" dirty="0"/>
                        <a:t>・充填時間が短い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・走行時に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出されない</a:t>
                      </a:r>
                      <a:endParaRPr kumimoji="1" lang="en-US" altLang="ja-JP" sz="1200" dirty="0"/>
                    </a:p>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・電動モード時は走行時に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出されない</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・電欠してもエンジンで走行が可能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200" dirty="0"/>
                        <a:t>・従来のガソリン車に比べて燃費が優れている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・本体価格の手ごろさや燃料供給体制が整っていることから最も普及している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864000">
                <a:tc>
                  <a:txBody>
                    <a:bodyPr/>
                    <a:lstStyle/>
                    <a:p>
                      <a:pPr algn="ctr"/>
                      <a:r>
                        <a:rPr kumimoji="1" lang="ja-JP" altLang="en-US" dirty="0"/>
                        <a:t>短所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・コストが高い</a:t>
                      </a:r>
                      <a:endParaRPr kumimoji="1" lang="en-US" altLang="ja-JP" sz="1200" dirty="0"/>
                    </a:p>
                    <a:p>
                      <a:r>
                        <a:rPr kumimoji="1" lang="ja-JP" altLang="en-US" sz="1200" dirty="0"/>
                        <a:t>・充填インフラコストが高い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・コストが高い</a:t>
                      </a:r>
                      <a:endParaRPr kumimoji="1" lang="en-US" altLang="ja-JP" sz="1200" dirty="0"/>
                    </a:p>
                    <a:p>
                      <a:r>
                        <a:rPr kumimoji="1" lang="ja-JP" altLang="en-US" sz="1200" dirty="0"/>
                        <a:t>・航続距離が短い</a:t>
                      </a:r>
                      <a:endParaRPr kumimoji="1" lang="en-US" altLang="ja-JP" sz="1200" dirty="0"/>
                    </a:p>
                    <a:p>
                      <a:r>
                        <a:rPr kumimoji="1" lang="ja-JP" altLang="en-US" sz="1200" dirty="0"/>
                        <a:t>・充電時間が長い</a:t>
                      </a:r>
                      <a:endParaRPr kumimoji="1" lang="en-US" altLang="ja-JP" sz="1200" dirty="0"/>
                    </a:p>
                    <a:p>
                      <a:r>
                        <a:rPr kumimoji="1" lang="ja-JP" altLang="en-US" sz="1200" dirty="0"/>
                        <a:t>・電池製造時に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・エンジンモード時は走行時に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出される</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・コストが高い</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・ガソリン車ほどではないが走行時に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出される</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a:t>
                      </a:r>
                      <a:r>
                        <a:rPr kumimoji="1" lang="en-US" altLang="ja-JP" sz="1200" dirty="0"/>
                        <a:t>CO</a:t>
                      </a:r>
                      <a:r>
                        <a:rPr kumimoji="1" lang="en-US" altLang="ja-JP" sz="1200" baseline="-25000" dirty="0"/>
                        <a:t>2</a:t>
                      </a:r>
                      <a:r>
                        <a:rPr kumimoji="1" lang="en-US" altLang="ja-JP" sz="1200" dirty="0"/>
                        <a:t>,</a:t>
                      </a:r>
                      <a:r>
                        <a:rPr kumimoji="1" lang="ja-JP" altLang="en-US" sz="1200" dirty="0"/>
                        <a:t>大気汚染物質を排出する。</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674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2023</a:t>
                      </a:r>
                      <a:r>
                        <a:rPr kumimoji="1" lang="ja-JP" altLang="en-US" sz="1600" dirty="0"/>
                        <a:t>時点の普及率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0.01 </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0.2 </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0.3 </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15.2 </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84.2 </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263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2030</a:t>
                      </a:r>
                      <a:r>
                        <a:rPr kumimoji="1" lang="ja-JP" altLang="en-US" sz="1600" dirty="0"/>
                        <a:t>年目標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t>～</a:t>
                      </a:r>
                      <a:r>
                        <a:rPr kumimoji="1" lang="en-US" altLang="ja-JP" sz="1800" dirty="0"/>
                        <a:t>3</a:t>
                      </a:r>
                      <a:r>
                        <a:rPr kumimoji="1" lang="ja-JP" altLang="en-US" sz="18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20-30 </a:t>
                      </a:r>
                      <a:r>
                        <a:rPr kumimoji="1" lang="ja-JP" altLang="en-US" sz="1800"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30</a:t>
                      </a:r>
                      <a:r>
                        <a:rPr kumimoji="1" lang="ja-JP" altLang="en-US" sz="1800" dirty="0"/>
                        <a:t>～</a:t>
                      </a:r>
                      <a:r>
                        <a:rPr kumimoji="1" lang="en-US" altLang="ja-JP" sz="1800" dirty="0"/>
                        <a:t>40 </a:t>
                      </a:r>
                      <a:r>
                        <a:rPr kumimoji="1" lang="ja-JP" alt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30</a:t>
                      </a:r>
                      <a:r>
                        <a:rPr kumimoji="1" lang="ja-JP" altLang="en-US" sz="1800" dirty="0"/>
                        <a:t>～</a:t>
                      </a:r>
                      <a:r>
                        <a:rPr kumimoji="1" lang="en-US" altLang="ja-JP" sz="1800" dirty="0"/>
                        <a:t>50 </a:t>
                      </a:r>
                      <a:r>
                        <a:rPr kumimoji="1" lang="ja-JP" alt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263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2035</a:t>
                      </a:r>
                      <a:r>
                        <a:rPr kumimoji="1" lang="ja-JP" altLang="en-US" sz="1600" dirty="0"/>
                        <a:t>年目標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100 </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0 </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4" name="正方形/長方形 3"/>
          <p:cNvSpPr/>
          <p:nvPr/>
        </p:nvSpPr>
        <p:spPr>
          <a:xfrm>
            <a:off x="785561" y="6599002"/>
            <a:ext cx="8595506" cy="276999"/>
          </a:xfrm>
          <a:prstGeom prst="rect">
            <a:avLst/>
          </a:prstGeom>
        </p:spPr>
        <p:txBody>
          <a:bodyPr wrap="square">
            <a:spAutoFit/>
          </a:bodyPr>
          <a:lstStyle/>
          <a:p>
            <a:r>
              <a:rPr lang="ja-JP" altLang="en-US" sz="1200" dirty="0"/>
              <a:t>資源エネルギー庁</a:t>
            </a:r>
            <a:r>
              <a:rPr lang="en-US" altLang="ja-JP" sz="1200" dirty="0"/>
              <a:t>『</a:t>
            </a:r>
            <a:r>
              <a:rPr lang="ja-JP" altLang="en-US" sz="1200" dirty="0"/>
              <a:t>自動車の“脱炭素化”のいま～日本の戦略は？電動車はどのくらい売れている？</a:t>
            </a:r>
            <a:r>
              <a:rPr lang="en-US" altLang="ja-JP" sz="1200" dirty="0"/>
              <a:t>』</a:t>
            </a:r>
            <a:r>
              <a:rPr lang="ja-JP" altLang="en-US" sz="1200" dirty="0"/>
              <a:t>（</a:t>
            </a:r>
            <a:r>
              <a:rPr lang="en-US" altLang="ja-JP" sz="1200" dirty="0"/>
              <a:t>2022</a:t>
            </a:r>
            <a:r>
              <a:rPr lang="ja-JP" altLang="en-US" sz="1200" dirty="0"/>
              <a:t>年</a:t>
            </a:r>
            <a:r>
              <a:rPr lang="en-US" altLang="ja-JP" sz="1200" dirty="0"/>
              <a:t>10</a:t>
            </a:r>
            <a:r>
              <a:rPr lang="ja-JP" altLang="en-US" sz="1200" dirty="0"/>
              <a:t>月）</a:t>
            </a:r>
          </a:p>
        </p:txBody>
      </p:sp>
      <p:sp>
        <p:nvSpPr>
          <p:cNvPr id="7" name="角丸四角形 6"/>
          <p:cNvSpPr/>
          <p:nvPr/>
        </p:nvSpPr>
        <p:spPr>
          <a:xfrm>
            <a:off x="1843087" y="1285875"/>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8" name="グループ化 7"/>
          <p:cNvGrpSpPr/>
          <p:nvPr/>
        </p:nvGrpSpPr>
        <p:grpSpPr>
          <a:xfrm>
            <a:off x="1895682" y="1401384"/>
            <a:ext cx="809210" cy="352425"/>
            <a:chOff x="191330" y="1323974"/>
            <a:chExt cx="809210" cy="352425"/>
          </a:xfrm>
        </p:grpSpPr>
        <p:pic>
          <p:nvPicPr>
            <p:cNvPr id="19" name="図 18"/>
            <p:cNvPicPr>
              <a:picLocks noChangeAspect="1"/>
            </p:cNvPicPr>
            <p:nvPr/>
          </p:nvPicPr>
          <p:blipFill>
            <a:blip r:embed="rId2"/>
            <a:stretch>
              <a:fillRect/>
            </a:stretch>
          </p:blipFill>
          <p:spPr>
            <a:xfrm>
              <a:off x="191330" y="1323974"/>
              <a:ext cx="152400" cy="352425"/>
            </a:xfrm>
            <a:prstGeom prst="rect">
              <a:avLst/>
            </a:prstGeom>
          </p:spPr>
        </p:pic>
        <p:pic>
          <p:nvPicPr>
            <p:cNvPr id="20" name="図 19"/>
            <p:cNvPicPr>
              <a:picLocks noChangeAspect="1"/>
            </p:cNvPicPr>
            <p:nvPr/>
          </p:nvPicPr>
          <p:blipFill>
            <a:blip r:embed="rId2"/>
            <a:stretch>
              <a:fillRect/>
            </a:stretch>
          </p:blipFill>
          <p:spPr>
            <a:xfrm>
              <a:off x="848140" y="1323974"/>
              <a:ext cx="152400" cy="352425"/>
            </a:xfrm>
            <a:prstGeom prst="rect">
              <a:avLst/>
            </a:prstGeom>
          </p:spPr>
        </p:pic>
        <p:cxnSp>
          <p:nvCxnSpPr>
            <p:cNvPr id="21" name="直線コネクタ 20"/>
            <p:cNvCxnSpPr>
              <a:stCxn id="19" idx="3"/>
              <a:endCxn id="20"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1" name="カギ線コネクタ 10"/>
          <p:cNvCxnSpPr>
            <a:stCxn id="15" idx="1"/>
          </p:cNvCxnSpPr>
          <p:nvPr/>
        </p:nvCxnSpPr>
        <p:spPr>
          <a:xfrm rot="10800000" flipV="1">
            <a:off x="1962357" y="1921185"/>
            <a:ext cx="82370" cy="237100"/>
          </a:xfrm>
          <a:prstGeom prst="bentConnector2">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カギ線コネクタ 11"/>
          <p:cNvCxnSpPr/>
          <p:nvPr/>
        </p:nvCxnSpPr>
        <p:spPr>
          <a:xfrm rot="16200000" flipH="1">
            <a:off x="1981782" y="2488120"/>
            <a:ext cx="469375" cy="167636"/>
          </a:xfrm>
          <a:prstGeom prst="bentConnector3">
            <a:avLst>
              <a:gd name="adj1" fmla="val 5356"/>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438642" y="2136001"/>
            <a:ext cx="260574" cy="434203"/>
          </a:xfrm>
          <a:prstGeom prst="rect">
            <a:avLst/>
          </a:prstGeom>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sz="900" dirty="0"/>
              <a:t>水素</a:t>
            </a:r>
            <a:endParaRPr kumimoji="1" lang="en-US" altLang="ja-JP" sz="900" dirty="0"/>
          </a:p>
          <a:p>
            <a:pPr algn="ctr"/>
            <a:r>
              <a:rPr kumimoji="1" lang="ja-JP" altLang="en-US" sz="900" dirty="0"/>
              <a:t>タンク</a:t>
            </a:r>
          </a:p>
        </p:txBody>
      </p:sp>
      <p:cxnSp>
        <p:nvCxnSpPr>
          <p:cNvPr id="14" name="カギ線コネクタ 13"/>
          <p:cNvCxnSpPr/>
          <p:nvPr/>
        </p:nvCxnSpPr>
        <p:spPr>
          <a:xfrm rot="16200000" flipV="1">
            <a:off x="2472007" y="2001676"/>
            <a:ext cx="214814" cy="53835"/>
          </a:xfrm>
          <a:prstGeom prst="bentConnector3">
            <a:avLst>
              <a:gd name="adj1" fmla="val 103209"/>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2044727" y="1796839"/>
            <a:ext cx="498240" cy="2486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900" dirty="0"/>
              <a:t>ﾊﾞｯﾃﾘ</a:t>
            </a:r>
            <a:endParaRPr kumimoji="1" lang="ja-JP" altLang="en-US" sz="900" dirty="0"/>
          </a:p>
        </p:txBody>
      </p:sp>
      <p:grpSp>
        <p:nvGrpSpPr>
          <p:cNvPr id="9" name="グループ化 8"/>
          <p:cNvGrpSpPr/>
          <p:nvPr/>
        </p:nvGrpSpPr>
        <p:grpSpPr>
          <a:xfrm>
            <a:off x="1895682" y="2636043"/>
            <a:ext cx="809210" cy="352425"/>
            <a:chOff x="191330" y="1323974"/>
            <a:chExt cx="809210" cy="352425"/>
          </a:xfrm>
        </p:grpSpPr>
        <p:pic>
          <p:nvPicPr>
            <p:cNvPr id="16" name="図 15"/>
            <p:cNvPicPr>
              <a:picLocks noChangeAspect="1"/>
            </p:cNvPicPr>
            <p:nvPr/>
          </p:nvPicPr>
          <p:blipFill>
            <a:blip r:embed="rId2"/>
            <a:stretch>
              <a:fillRect/>
            </a:stretch>
          </p:blipFill>
          <p:spPr>
            <a:xfrm>
              <a:off x="191330" y="1323974"/>
              <a:ext cx="152400" cy="352425"/>
            </a:xfrm>
            <a:prstGeom prst="rect">
              <a:avLst/>
            </a:prstGeom>
          </p:spPr>
        </p:pic>
        <p:pic>
          <p:nvPicPr>
            <p:cNvPr id="17" name="図 16"/>
            <p:cNvPicPr>
              <a:picLocks noChangeAspect="1"/>
            </p:cNvPicPr>
            <p:nvPr/>
          </p:nvPicPr>
          <p:blipFill>
            <a:blip r:embed="rId2"/>
            <a:stretch>
              <a:fillRect/>
            </a:stretch>
          </p:blipFill>
          <p:spPr>
            <a:xfrm>
              <a:off x="848140" y="1323974"/>
              <a:ext cx="152400" cy="352425"/>
            </a:xfrm>
            <a:prstGeom prst="rect">
              <a:avLst/>
            </a:prstGeom>
          </p:spPr>
        </p:pic>
        <p:cxnSp>
          <p:nvCxnSpPr>
            <p:cNvPr id="18" name="直線コネクタ 17"/>
            <p:cNvCxnSpPr>
              <a:stCxn id="16" idx="3"/>
              <a:endCxn id="17"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 name="正方形/長方形 9"/>
          <p:cNvSpPr/>
          <p:nvPr/>
        </p:nvSpPr>
        <p:spPr>
          <a:xfrm>
            <a:off x="1857582" y="2158285"/>
            <a:ext cx="260574" cy="362250"/>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nvGrpSpPr>
          <p:cNvPr id="24" name="グループ化 23"/>
          <p:cNvGrpSpPr/>
          <p:nvPr/>
        </p:nvGrpSpPr>
        <p:grpSpPr>
          <a:xfrm>
            <a:off x="4467230" y="1290637"/>
            <a:ext cx="914400" cy="1790700"/>
            <a:chOff x="133350" y="1181100"/>
            <a:chExt cx="914400" cy="1790700"/>
          </a:xfrm>
        </p:grpSpPr>
        <p:sp>
          <p:nvSpPr>
            <p:cNvPr id="25" name="角丸四角形 24"/>
            <p:cNvSpPr/>
            <p:nvPr/>
          </p:nvSpPr>
          <p:spPr>
            <a:xfrm>
              <a:off x="133350" y="1181100"/>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26" name="グループ化 25"/>
            <p:cNvGrpSpPr/>
            <p:nvPr/>
          </p:nvGrpSpPr>
          <p:grpSpPr>
            <a:xfrm>
              <a:off x="185945" y="1296609"/>
              <a:ext cx="809210" cy="352425"/>
              <a:chOff x="191330" y="1323974"/>
              <a:chExt cx="809210" cy="352425"/>
            </a:xfrm>
          </p:grpSpPr>
          <p:pic>
            <p:nvPicPr>
              <p:cNvPr id="37" name="図 36"/>
              <p:cNvPicPr>
                <a:picLocks noChangeAspect="1"/>
              </p:cNvPicPr>
              <p:nvPr/>
            </p:nvPicPr>
            <p:blipFill>
              <a:blip r:embed="rId2"/>
              <a:stretch>
                <a:fillRect/>
              </a:stretch>
            </p:blipFill>
            <p:spPr>
              <a:xfrm>
                <a:off x="191330" y="1323974"/>
                <a:ext cx="152400" cy="352425"/>
              </a:xfrm>
              <a:prstGeom prst="rect">
                <a:avLst/>
              </a:prstGeom>
            </p:spPr>
          </p:pic>
          <p:pic>
            <p:nvPicPr>
              <p:cNvPr id="38" name="図 37"/>
              <p:cNvPicPr>
                <a:picLocks noChangeAspect="1"/>
              </p:cNvPicPr>
              <p:nvPr/>
            </p:nvPicPr>
            <p:blipFill>
              <a:blip r:embed="rId2"/>
              <a:stretch>
                <a:fillRect/>
              </a:stretch>
            </p:blipFill>
            <p:spPr>
              <a:xfrm>
                <a:off x="848140" y="1323974"/>
                <a:ext cx="152400" cy="352425"/>
              </a:xfrm>
              <a:prstGeom prst="rect">
                <a:avLst/>
              </a:prstGeom>
            </p:spPr>
          </p:pic>
          <p:cxnSp>
            <p:nvCxnSpPr>
              <p:cNvPr id="39" name="直線コネクタ 38"/>
              <p:cNvCxnSpPr>
                <a:stCxn id="37" idx="3"/>
                <a:endCxn id="38"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p:cNvGrpSpPr/>
            <p:nvPr/>
          </p:nvGrpSpPr>
          <p:grpSpPr>
            <a:xfrm>
              <a:off x="185945" y="2531268"/>
              <a:ext cx="809210" cy="352425"/>
              <a:chOff x="191330" y="1323974"/>
              <a:chExt cx="809210" cy="352425"/>
            </a:xfrm>
          </p:grpSpPr>
          <p:pic>
            <p:nvPicPr>
              <p:cNvPr id="34" name="図 33"/>
              <p:cNvPicPr>
                <a:picLocks noChangeAspect="1"/>
              </p:cNvPicPr>
              <p:nvPr/>
            </p:nvPicPr>
            <p:blipFill>
              <a:blip r:embed="rId2"/>
              <a:stretch>
                <a:fillRect/>
              </a:stretch>
            </p:blipFill>
            <p:spPr>
              <a:xfrm>
                <a:off x="191330" y="1323974"/>
                <a:ext cx="152400" cy="352425"/>
              </a:xfrm>
              <a:prstGeom prst="rect">
                <a:avLst/>
              </a:prstGeom>
            </p:spPr>
          </p:pic>
          <p:pic>
            <p:nvPicPr>
              <p:cNvPr id="35" name="図 34"/>
              <p:cNvPicPr>
                <a:picLocks noChangeAspect="1"/>
              </p:cNvPicPr>
              <p:nvPr/>
            </p:nvPicPr>
            <p:blipFill>
              <a:blip r:embed="rId2"/>
              <a:stretch>
                <a:fillRect/>
              </a:stretch>
            </p:blipFill>
            <p:spPr>
              <a:xfrm>
                <a:off x="848140" y="1323974"/>
                <a:ext cx="152400" cy="352425"/>
              </a:xfrm>
              <a:prstGeom prst="rect">
                <a:avLst/>
              </a:prstGeom>
            </p:spPr>
          </p:pic>
          <p:cxnSp>
            <p:nvCxnSpPr>
              <p:cNvPr id="36" name="直線コネクタ 35"/>
              <p:cNvCxnSpPr>
                <a:stCxn id="34" idx="3"/>
                <a:endCxn id="35"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8" name="カギ線コネクタ 27"/>
            <p:cNvCxnSpPr>
              <a:stCxn id="32" idx="1"/>
            </p:cNvCxnSpPr>
            <p:nvPr/>
          </p:nvCxnSpPr>
          <p:spPr>
            <a:xfrm rot="10800000" flipV="1">
              <a:off x="252620" y="1816410"/>
              <a:ext cx="82370" cy="237100"/>
            </a:xfrm>
            <a:prstGeom prst="bentConnector2">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カギ線コネクタ 28"/>
            <p:cNvCxnSpPr/>
            <p:nvPr/>
          </p:nvCxnSpPr>
          <p:spPr>
            <a:xfrm rot="16200000" flipH="1">
              <a:off x="265273" y="2336960"/>
              <a:ext cx="497206" cy="181924"/>
            </a:xfrm>
            <a:prstGeom prst="bentConnector3">
              <a:avLst>
                <a:gd name="adj1" fmla="val 498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728905" y="1992620"/>
              <a:ext cx="260574" cy="496858"/>
            </a:xfrm>
            <a:prstGeom prst="rect">
              <a:avLst/>
            </a:prstGeom>
            <a:solidFill>
              <a:srgbClr val="FF99FF"/>
            </a:solidFill>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sz="900" dirty="0"/>
                <a:t>エンジン</a:t>
              </a:r>
            </a:p>
          </p:txBody>
        </p:sp>
        <p:cxnSp>
          <p:nvCxnSpPr>
            <p:cNvPr id="31" name="カギ線コネクタ 30"/>
            <p:cNvCxnSpPr/>
            <p:nvPr/>
          </p:nvCxnSpPr>
          <p:spPr>
            <a:xfrm rot="10800000" flipV="1">
              <a:off x="837998" y="1816408"/>
              <a:ext cx="166267" cy="3"/>
            </a:xfrm>
            <a:prstGeom prst="bentConnector3">
              <a:avLst>
                <a:gd name="adj1" fmla="val 50000"/>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334990" y="1692064"/>
              <a:ext cx="498240" cy="2486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900" dirty="0"/>
                <a:t>ﾊﾞｯﾃﾘ</a:t>
              </a:r>
              <a:endParaRPr kumimoji="1" lang="ja-JP" altLang="en-US" sz="900" dirty="0"/>
            </a:p>
          </p:txBody>
        </p:sp>
        <p:sp>
          <p:nvSpPr>
            <p:cNvPr id="33" name="正方形/長方形 32"/>
            <p:cNvSpPr/>
            <p:nvPr/>
          </p:nvSpPr>
          <p:spPr>
            <a:xfrm>
              <a:off x="147845" y="2053510"/>
              <a:ext cx="260574" cy="362250"/>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sp>
        <p:nvSpPr>
          <p:cNvPr id="40" name="台形 39"/>
          <p:cNvSpPr/>
          <p:nvPr/>
        </p:nvSpPr>
        <p:spPr>
          <a:xfrm rot="16200000">
            <a:off x="5321476" y="1887846"/>
            <a:ext cx="119062" cy="762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476465" y="1676874"/>
            <a:ext cx="159029" cy="1223963"/>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コンセント（外部給電）</a:t>
            </a:r>
          </a:p>
        </p:txBody>
      </p:sp>
      <p:cxnSp>
        <p:nvCxnSpPr>
          <p:cNvPr id="42" name="カギ線コネクタ 41"/>
          <p:cNvCxnSpPr/>
          <p:nvPr/>
        </p:nvCxnSpPr>
        <p:spPr>
          <a:xfrm flipV="1">
            <a:off x="4787527" y="2312580"/>
            <a:ext cx="282019" cy="1"/>
          </a:xfrm>
          <a:prstGeom prst="bentConnector3">
            <a:avLst>
              <a:gd name="adj1"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5247910" y="1925945"/>
            <a:ext cx="162" cy="18046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4" name="グループ化 43"/>
          <p:cNvGrpSpPr/>
          <p:nvPr/>
        </p:nvGrpSpPr>
        <p:grpSpPr>
          <a:xfrm>
            <a:off x="3077776" y="1285875"/>
            <a:ext cx="914400" cy="1790700"/>
            <a:chOff x="133350" y="1181100"/>
            <a:chExt cx="914400" cy="1790700"/>
          </a:xfrm>
        </p:grpSpPr>
        <p:sp>
          <p:nvSpPr>
            <p:cNvPr id="45" name="角丸四角形 44"/>
            <p:cNvSpPr/>
            <p:nvPr/>
          </p:nvSpPr>
          <p:spPr>
            <a:xfrm>
              <a:off x="133350" y="1181100"/>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46" name="グループ化 45"/>
            <p:cNvGrpSpPr/>
            <p:nvPr/>
          </p:nvGrpSpPr>
          <p:grpSpPr>
            <a:xfrm>
              <a:off x="185945" y="1296609"/>
              <a:ext cx="809210" cy="352425"/>
              <a:chOff x="191330" y="1323974"/>
              <a:chExt cx="809210" cy="352425"/>
            </a:xfrm>
          </p:grpSpPr>
          <p:pic>
            <p:nvPicPr>
              <p:cNvPr id="56" name="図 55"/>
              <p:cNvPicPr>
                <a:picLocks noChangeAspect="1"/>
              </p:cNvPicPr>
              <p:nvPr/>
            </p:nvPicPr>
            <p:blipFill>
              <a:blip r:embed="rId2"/>
              <a:stretch>
                <a:fillRect/>
              </a:stretch>
            </p:blipFill>
            <p:spPr>
              <a:xfrm>
                <a:off x="191330" y="1323974"/>
                <a:ext cx="152400" cy="352425"/>
              </a:xfrm>
              <a:prstGeom prst="rect">
                <a:avLst/>
              </a:prstGeom>
            </p:spPr>
          </p:pic>
          <p:pic>
            <p:nvPicPr>
              <p:cNvPr id="57" name="図 56"/>
              <p:cNvPicPr>
                <a:picLocks noChangeAspect="1"/>
              </p:cNvPicPr>
              <p:nvPr/>
            </p:nvPicPr>
            <p:blipFill>
              <a:blip r:embed="rId2"/>
              <a:stretch>
                <a:fillRect/>
              </a:stretch>
            </p:blipFill>
            <p:spPr>
              <a:xfrm>
                <a:off x="848140" y="1323974"/>
                <a:ext cx="152400" cy="352425"/>
              </a:xfrm>
              <a:prstGeom prst="rect">
                <a:avLst/>
              </a:prstGeom>
            </p:spPr>
          </p:pic>
          <p:cxnSp>
            <p:nvCxnSpPr>
              <p:cNvPr id="58" name="直線コネクタ 57"/>
              <p:cNvCxnSpPr>
                <a:stCxn id="56" idx="3"/>
                <a:endCxn id="57"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7" name="グループ化 46"/>
            <p:cNvGrpSpPr/>
            <p:nvPr/>
          </p:nvGrpSpPr>
          <p:grpSpPr>
            <a:xfrm>
              <a:off x="185945" y="2531268"/>
              <a:ext cx="809210" cy="352425"/>
              <a:chOff x="191330" y="1323974"/>
              <a:chExt cx="809210" cy="352425"/>
            </a:xfrm>
          </p:grpSpPr>
          <p:pic>
            <p:nvPicPr>
              <p:cNvPr id="53" name="図 52"/>
              <p:cNvPicPr>
                <a:picLocks noChangeAspect="1"/>
              </p:cNvPicPr>
              <p:nvPr/>
            </p:nvPicPr>
            <p:blipFill>
              <a:blip r:embed="rId2"/>
              <a:stretch>
                <a:fillRect/>
              </a:stretch>
            </p:blipFill>
            <p:spPr>
              <a:xfrm>
                <a:off x="191330" y="1323974"/>
                <a:ext cx="152400" cy="352425"/>
              </a:xfrm>
              <a:prstGeom prst="rect">
                <a:avLst/>
              </a:prstGeom>
            </p:spPr>
          </p:pic>
          <p:pic>
            <p:nvPicPr>
              <p:cNvPr id="54" name="図 53"/>
              <p:cNvPicPr>
                <a:picLocks noChangeAspect="1"/>
              </p:cNvPicPr>
              <p:nvPr/>
            </p:nvPicPr>
            <p:blipFill>
              <a:blip r:embed="rId2"/>
              <a:stretch>
                <a:fillRect/>
              </a:stretch>
            </p:blipFill>
            <p:spPr>
              <a:xfrm>
                <a:off x="848140" y="1323974"/>
                <a:ext cx="152400" cy="352425"/>
              </a:xfrm>
              <a:prstGeom prst="rect">
                <a:avLst/>
              </a:prstGeom>
            </p:spPr>
          </p:pic>
          <p:cxnSp>
            <p:nvCxnSpPr>
              <p:cNvPr id="55" name="直線コネクタ 54"/>
              <p:cNvCxnSpPr>
                <a:stCxn id="53" idx="3"/>
                <a:endCxn id="54"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48" name="カギ線コネクタ 47"/>
            <p:cNvCxnSpPr>
              <a:stCxn id="51" idx="1"/>
            </p:cNvCxnSpPr>
            <p:nvPr/>
          </p:nvCxnSpPr>
          <p:spPr>
            <a:xfrm rot="10800000" flipV="1">
              <a:off x="252620" y="1816410"/>
              <a:ext cx="82370" cy="237100"/>
            </a:xfrm>
            <a:prstGeom prst="bentConnector2">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カギ線コネクタ 48"/>
            <p:cNvCxnSpPr/>
            <p:nvPr/>
          </p:nvCxnSpPr>
          <p:spPr>
            <a:xfrm rot="16200000" flipH="1">
              <a:off x="265273" y="2336960"/>
              <a:ext cx="497206" cy="181924"/>
            </a:xfrm>
            <a:prstGeom prst="bentConnector3">
              <a:avLst>
                <a:gd name="adj1" fmla="val 498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カギ線コネクタ 49"/>
            <p:cNvCxnSpPr/>
            <p:nvPr/>
          </p:nvCxnSpPr>
          <p:spPr>
            <a:xfrm rot="10800000" flipV="1">
              <a:off x="837998" y="1816408"/>
              <a:ext cx="166267" cy="3"/>
            </a:xfrm>
            <a:prstGeom prst="bentConnector3">
              <a:avLst>
                <a:gd name="adj1" fmla="val 50000"/>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334990" y="1692064"/>
              <a:ext cx="498240" cy="2486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900" dirty="0"/>
                <a:t>ﾊﾞｯﾃﾘ</a:t>
              </a:r>
              <a:endParaRPr kumimoji="1" lang="ja-JP" altLang="en-US" sz="900" dirty="0"/>
            </a:p>
          </p:txBody>
        </p:sp>
        <p:sp>
          <p:nvSpPr>
            <p:cNvPr id="52" name="正方形/長方形 51"/>
            <p:cNvSpPr/>
            <p:nvPr/>
          </p:nvSpPr>
          <p:spPr>
            <a:xfrm>
              <a:off x="147845" y="2053510"/>
              <a:ext cx="260574" cy="362250"/>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sp>
        <p:nvSpPr>
          <p:cNvPr id="59" name="台形 58"/>
          <p:cNvSpPr/>
          <p:nvPr/>
        </p:nvSpPr>
        <p:spPr>
          <a:xfrm rot="16200000">
            <a:off x="3932022" y="1883084"/>
            <a:ext cx="119062" cy="762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4087011" y="1672112"/>
            <a:ext cx="159029" cy="1223963"/>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コンセント（外部給電）</a:t>
            </a:r>
          </a:p>
        </p:txBody>
      </p:sp>
      <p:grpSp>
        <p:nvGrpSpPr>
          <p:cNvPr id="61" name="グループ化 60"/>
          <p:cNvGrpSpPr/>
          <p:nvPr/>
        </p:nvGrpSpPr>
        <p:grpSpPr>
          <a:xfrm>
            <a:off x="7319569" y="1285875"/>
            <a:ext cx="914400" cy="1790700"/>
            <a:chOff x="133350" y="1181100"/>
            <a:chExt cx="914400" cy="1790700"/>
          </a:xfrm>
        </p:grpSpPr>
        <p:sp>
          <p:nvSpPr>
            <p:cNvPr id="62" name="角丸四角形 61"/>
            <p:cNvSpPr/>
            <p:nvPr/>
          </p:nvSpPr>
          <p:spPr>
            <a:xfrm>
              <a:off x="133350" y="1181100"/>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63" name="グループ化 62"/>
            <p:cNvGrpSpPr/>
            <p:nvPr/>
          </p:nvGrpSpPr>
          <p:grpSpPr>
            <a:xfrm>
              <a:off x="185945" y="1296609"/>
              <a:ext cx="809210" cy="352425"/>
              <a:chOff x="191330" y="1323974"/>
              <a:chExt cx="809210" cy="352425"/>
            </a:xfrm>
          </p:grpSpPr>
          <p:pic>
            <p:nvPicPr>
              <p:cNvPr id="74" name="図 73"/>
              <p:cNvPicPr>
                <a:picLocks noChangeAspect="1"/>
              </p:cNvPicPr>
              <p:nvPr/>
            </p:nvPicPr>
            <p:blipFill>
              <a:blip r:embed="rId2"/>
              <a:stretch>
                <a:fillRect/>
              </a:stretch>
            </p:blipFill>
            <p:spPr>
              <a:xfrm>
                <a:off x="191330" y="1323974"/>
                <a:ext cx="152400" cy="352425"/>
              </a:xfrm>
              <a:prstGeom prst="rect">
                <a:avLst/>
              </a:prstGeom>
            </p:spPr>
          </p:pic>
          <p:pic>
            <p:nvPicPr>
              <p:cNvPr id="75" name="図 74"/>
              <p:cNvPicPr>
                <a:picLocks noChangeAspect="1"/>
              </p:cNvPicPr>
              <p:nvPr/>
            </p:nvPicPr>
            <p:blipFill>
              <a:blip r:embed="rId2"/>
              <a:stretch>
                <a:fillRect/>
              </a:stretch>
            </p:blipFill>
            <p:spPr>
              <a:xfrm>
                <a:off x="848140" y="1323974"/>
                <a:ext cx="152400" cy="352425"/>
              </a:xfrm>
              <a:prstGeom prst="rect">
                <a:avLst/>
              </a:prstGeom>
            </p:spPr>
          </p:pic>
          <p:cxnSp>
            <p:nvCxnSpPr>
              <p:cNvPr id="76" name="直線コネクタ 75"/>
              <p:cNvCxnSpPr>
                <a:stCxn id="74" idx="3"/>
                <a:endCxn id="75"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4" name="グループ化 63"/>
            <p:cNvGrpSpPr/>
            <p:nvPr/>
          </p:nvGrpSpPr>
          <p:grpSpPr>
            <a:xfrm>
              <a:off x="185945" y="2531268"/>
              <a:ext cx="809210" cy="352425"/>
              <a:chOff x="191330" y="1323974"/>
              <a:chExt cx="809210" cy="352425"/>
            </a:xfrm>
          </p:grpSpPr>
          <p:pic>
            <p:nvPicPr>
              <p:cNvPr id="71" name="図 70"/>
              <p:cNvPicPr>
                <a:picLocks noChangeAspect="1"/>
              </p:cNvPicPr>
              <p:nvPr/>
            </p:nvPicPr>
            <p:blipFill>
              <a:blip r:embed="rId2"/>
              <a:stretch>
                <a:fillRect/>
              </a:stretch>
            </p:blipFill>
            <p:spPr>
              <a:xfrm>
                <a:off x="191330" y="1323974"/>
                <a:ext cx="152400" cy="352425"/>
              </a:xfrm>
              <a:prstGeom prst="rect">
                <a:avLst/>
              </a:prstGeom>
            </p:spPr>
          </p:pic>
          <p:pic>
            <p:nvPicPr>
              <p:cNvPr id="72" name="図 71"/>
              <p:cNvPicPr>
                <a:picLocks noChangeAspect="1"/>
              </p:cNvPicPr>
              <p:nvPr/>
            </p:nvPicPr>
            <p:blipFill>
              <a:blip r:embed="rId2"/>
              <a:stretch>
                <a:fillRect/>
              </a:stretch>
            </p:blipFill>
            <p:spPr>
              <a:xfrm>
                <a:off x="848140" y="1323974"/>
                <a:ext cx="152400" cy="352425"/>
              </a:xfrm>
              <a:prstGeom prst="rect">
                <a:avLst/>
              </a:prstGeom>
            </p:spPr>
          </p:pic>
          <p:cxnSp>
            <p:nvCxnSpPr>
              <p:cNvPr id="73" name="直線コネクタ 72"/>
              <p:cNvCxnSpPr>
                <a:stCxn id="71" idx="3"/>
                <a:endCxn id="72"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65" name="カギ線コネクタ 64"/>
            <p:cNvCxnSpPr>
              <a:stCxn id="69" idx="1"/>
            </p:cNvCxnSpPr>
            <p:nvPr/>
          </p:nvCxnSpPr>
          <p:spPr>
            <a:xfrm rot="10800000" flipV="1">
              <a:off x="252620" y="1816410"/>
              <a:ext cx="82370" cy="237100"/>
            </a:xfrm>
            <a:prstGeom prst="bentConnector2">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カギ線コネクタ 65"/>
            <p:cNvCxnSpPr/>
            <p:nvPr/>
          </p:nvCxnSpPr>
          <p:spPr>
            <a:xfrm rot="16200000" flipH="1">
              <a:off x="265273" y="2336960"/>
              <a:ext cx="497206" cy="181924"/>
            </a:xfrm>
            <a:prstGeom prst="bentConnector3">
              <a:avLst>
                <a:gd name="adj1" fmla="val 498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728905" y="1992620"/>
              <a:ext cx="260574" cy="496858"/>
            </a:xfrm>
            <a:prstGeom prst="rect">
              <a:avLst/>
            </a:prstGeom>
            <a:solidFill>
              <a:srgbClr val="FF99FF"/>
            </a:solidFill>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sz="900" dirty="0"/>
                <a:t>エンジン</a:t>
              </a:r>
            </a:p>
          </p:txBody>
        </p:sp>
        <p:cxnSp>
          <p:nvCxnSpPr>
            <p:cNvPr id="68" name="カギ線コネクタ 67"/>
            <p:cNvCxnSpPr/>
            <p:nvPr/>
          </p:nvCxnSpPr>
          <p:spPr>
            <a:xfrm rot="16200000" flipV="1">
              <a:off x="792694" y="1863461"/>
              <a:ext cx="183565" cy="83442"/>
            </a:xfrm>
            <a:prstGeom prst="bentConnector3">
              <a:avLst>
                <a:gd name="adj1" fmla="val 94106"/>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334990" y="1692064"/>
              <a:ext cx="498240" cy="2486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900" dirty="0"/>
                <a:t>ﾊﾞｯﾃﾘ</a:t>
              </a:r>
              <a:endParaRPr kumimoji="1" lang="ja-JP" altLang="en-US" sz="900" dirty="0"/>
            </a:p>
          </p:txBody>
        </p:sp>
        <p:sp>
          <p:nvSpPr>
            <p:cNvPr id="70" name="正方形/長方形 69"/>
            <p:cNvSpPr/>
            <p:nvPr/>
          </p:nvSpPr>
          <p:spPr>
            <a:xfrm>
              <a:off x="147845" y="2053510"/>
              <a:ext cx="260574" cy="362250"/>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grpSp>
        <p:nvGrpSpPr>
          <p:cNvPr id="78" name="グループ化 77"/>
          <p:cNvGrpSpPr/>
          <p:nvPr/>
        </p:nvGrpSpPr>
        <p:grpSpPr>
          <a:xfrm>
            <a:off x="5927304" y="1285875"/>
            <a:ext cx="914400" cy="1790700"/>
            <a:chOff x="133350" y="1181100"/>
            <a:chExt cx="914400" cy="1790700"/>
          </a:xfrm>
        </p:grpSpPr>
        <p:sp>
          <p:nvSpPr>
            <p:cNvPr id="79" name="角丸四角形 78"/>
            <p:cNvSpPr/>
            <p:nvPr/>
          </p:nvSpPr>
          <p:spPr>
            <a:xfrm>
              <a:off x="133350" y="1181100"/>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80" name="グループ化 79"/>
            <p:cNvGrpSpPr/>
            <p:nvPr/>
          </p:nvGrpSpPr>
          <p:grpSpPr>
            <a:xfrm>
              <a:off x="185945" y="1296609"/>
              <a:ext cx="809210" cy="352425"/>
              <a:chOff x="191330" y="1323974"/>
              <a:chExt cx="809210" cy="352425"/>
            </a:xfrm>
          </p:grpSpPr>
          <p:pic>
            <p:nvPicPr>
              <p:cNvPr id="91" name="図 90"/>
              <p:cNvPicPr>
                <a:picLocks noChangeAspect="1"/>
              </p:cNvPicPr>
              <p:nvPr/>
            </p:nvPicPr>
            <p:blipFill>
              <a:blip r:embed="rId2"/>
              <a:stretch>
                <a:fillRect/>
              </a:stretch>
            </p:blipFill>
            <p:spPr>
              <a:xfrm>
                <a:off x="191330" y="1323974"/>
                <a:ext cx="152400" cy="352425"/>
              </a:xfrm>
              <a:prstGeom prst="rect">
                <a:avLst/>
              </a:prstGeom>
            </p:spPr>
          </p:pic>
          <p:pic>
            <p:nvPicPr>
              <p:cNvPr id="92" name="図 91"/>
              <p:cNvPicPr>
                <a:picLocks noChangeAspect="1"/>
              </p:cNvPicPr>
              <p:nvPr/>
            </p:nvPicPr>
            <p:blipFill>
              <a:blip r:embed="rId2"/>
              <a:stretch>
                <a:fillRect/>
              </a:stretch>
            </p:blipFill>
            <p:spPr>
              <a:xfrm>
                <a:off x="848140" y="1323974"/>
                <a:ext cx="152400" cy="352425"/>
              </a:xfrm>
              <a:prstGeom prst="rect">
                <a:avLst/>
              </a:prstGeom>
            </p:spPr>
          </p:pic>
          <p:cxnSp>
            <p:nvCxnSpPr>
              <p:cNvPr id="93" name="直線コネクタ 92"/>
              <p:cNvCxnSpPr>
                <a:stCxn id="91" idx="3"/>
                <a:endCxn id="92"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1" name="グループ化 80"/>
            <p:cNvGrpSpPr/>
            <p:nvPr/>
          </p:nvGrpSpPr>
          <p:grpSpPr>
            <a:xfrm>
              <a:off x="185945" y="2531268"/>
              <a:ext cx="809210" cy="352425"/>
              <a:chOff x="191330" y="1323974"/>
              <a:chExt cx="809210" cy="352425"/>
            </a:xfrm>
          </p:grpSpPr>
          <p:pic>
            <p:nvPicPr>
              <p:cNvPr id="88" name="図 87"/>
              <p:cNvPicPr>
                <a:picLocks noChangeAspect="1"/>
              </p:cNvPicPr>
              <p:nvPr/>
            </p:nvPicPr>
            <p:blipFill>
              <a:blip r:embed="rId2"/>
              <a:stretch>
                <a:fillRect/>
              </a:stretch>
            </p:blipFill>
            <p:spPr>
              <a:xfrm>
                <a:off x="191330" y="1323974"/>
                <a:ext cx="152400" cy="352425"/>
              </a:xfrm>
              <a:prstGeom prst="rect">
                <a:avLst/>
              </a:prstGeom>
            </p:spPr>
          </p:pic>
          <p:pic>
            <p:nvPicPr>
              <p:cNvPr id="89" name="図 88"/>
              <p:cNvPicPr>
                <a:picLocks noChangeAspect="1"/>
              </p:cNvPicPr>
              <p:nvPr/>
            </p:nvPicPr>
            <p:blipFill>
              <a:blip r:embed="rId2"/>
              <a:stretch>
                <a:fillRect/>
              </a:stretch>
            </p:blipFill>
            <p:spPr>
              <a:xfrm>
                <a:off x="848140" y="1323974"/>
                <a:ext cx="152400" cy="352425"/>
              </a:xfrm>
              <a:prstGeom prst="rect">
                <a:avLst/>
              </a:prstGeom>
            </p:spPr>
          </p:pic>
          <p:cxnSp>
            <p:nvCxnSpPr>
              <p:cNvPr id="90" name="直線コネクタ 89"/>
              <p:cNvCxnSpPr>
                <a:stCxn id="88" idx="3"/>
                <a:endCxn id="89"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82" name="カギ線コネクタ 81"/>
            <p:cNvCxnSpPr>
              <a:stCxn id="86" idx="1"/>
            </p:cNvCxnSpPr>
            <p:nvPr/>
          </p:nvCxnSpPr>
          <p:spPr>
            <a:xfrm rot="10800000" flipV="1">
              <a:off x="252620" y="1816410"/>
              <a:ext cx="82370" cy="237100"/>
            </a:xfrm>
            <a:prstGeom prst="bentConnector2">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3" name="カギ線コネクタ 82"/>
            <p:cNvCxnSpPr/>
            <p:nvPr/>
          </p:nvCxnSpPr>
          <p:spPr>
            <a:xfrm rot="16200000" flipH="1">
              <a:off x="265273" y="2336960"/>
              <a:ext cx="497206" cy="181924"/>
            </a:xfrm>
            <a:prstGeom prst="bentConnector3">
              <a:avLst>
                <a:gd name="adj1" fmla="val 498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4" name="正方形/長方形 83"/>
            <p:cNvSpPr/>
            <p:nvPr/>
          </p:nvSpPr>
          <p:spPr>
            <a:xfrm>
              <a:off x="728905" y="1992620"/>
              <a:ext cx="260574" cy="496858"/>
            </a:xfrm>
            <a:prstGeom prst="rect">
              <a:avLst/>
            </a:prstGeom>
            <a:solidFill>
              <a:srgbClr val="FF99FF"/>
            </a:solidFill>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sz="900" dirty="0"/>
                <a:t>エンジン</a:t>
              </a:r>
            </a:p>
          </p:txBody>
        </p:sp>
        <p:cxnSp>
          <p:nvCxnSpPr>
            <p:cNvPr id="85" name="カギ線コネクタ 84"/>
            <p:cNvCxnSpPr/>
            <p:nvPr/>
          </p:nvCxnSpPr>
          <p:spPr>
            <a:xfrm rot="16200000" flipV="1">
              <a:off x="792694" y="1863461"/>
              <a:ext cx="183565" cy="83442"/>
            </a:xfrm>
            <a:prstGeom prst="bentConnector3">
              <a:avLst>
                <a:gd name="adj1" fmla="val 94106"/>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86" name="正方形/長方形 85"/>
            <p:cNvSpPr/>
            <p:nvPr/>
          </p:nvSpPr>
          <p:spPr>
            <a:xfrm>
              <a:off x="334990" y="1692064"/>
              <a:ext cx="498240" cy="2486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900" dirty="0"/>
                <a:t>ﾊﾞｯﾃﾘ</a:t>
              </a:r>
              <a:endParaRPr kumimoji="1" lang="ja-JP" altLang="en-US" sz="900" dirty="0"/>
            </a:p>
          </p:txBody>
        </p:sp>
        <p:sp>
          <p:nvSpPr>
            <p:cNvPr id="87" name="正方形/長方形 86"/>
            <p:cNvSpPr/>
            <p:nvPr/>
          </p:nvSpPr>
          <p:spPr>
            <a:xfrm>
              <a:off x="147845" y="2053510"/>
              <a:ext cx="260574" cy="362250"/>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cxnSp>
        <p:nvCxnSpPr>
          <p:cNvPr id="94" name="直線コネクタ 93"/>
          <p:cNvCxnSpPr/>
          <p:nvPr/>
        </p:nvCxnSpPr>
        <p:spPr>
          <a:xfrm>
            <a:off x="6307830" y="2307908"/>
            <a:ext cx="2150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5" name="グループ化 94"/>
          <p:cNvGrpSpPr/>
          <p:nvPr/>
        </p:nvGrpSpPr>
        <p:grpSpPr>
          <a:xfrm>
            <a:off x="8605869" y="1285875"/>
            <a:ext cx="914400" cy="1790700"/>
            <a:chOff x="133350" y="1181100"/>
            <a:chExt cx="914400" cy="1790700"/>
          </a:xfrm>
        </p:grpSpPr>
        <p:sp>
          <p:nvSpPr>
            <p:cNvPr id="96" name="角丸四角形 95"/>
            <p:cNvSpPr/>
            <p:nvPr/>
          </p:nvSpPr>
          <p:spPr>
            <a:xfrm>
              <a:off x="133350" y="1181100"/>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97" name="グループ化 96"/>
            <p:cNvGrpSpPr/>
            <p:nvPr/>
          </p:nvGrpSpPr>
          <p:grpSpPr>
            <a:xfrm>
              <a:off x="185945" y="1296609"/>
              <a:ext cx="809210" cy="352425"/>
              <a:chOff x="191330" y="1323974"/>
              <a:chExt cx="809210" cy="352425"/>
            </a:xfrm>
          </p:grpSpPr>
          <p:pic>
            <p:nvPicPr>
              <p:cNvPr id="105" name="図 104"/>
              <p:cNvPicPr>
                <a:picLocks noChangeAspect="1"/>
              </p:cNvPicPr>
              <p:nvPr/>
            </p:nvPicPr>
            <p:blipFill>
              <a:blip r:embed="rId2"/>
              <a:stretch>
                <a:fillRect/>
              </a:stretch>
            </p:blipFill>
            <p:spPr>
              <a:xfrm>
                <a:off x="191330" y="1323974"/>
                <a:ext cx="152400" cy="352425"/>
              </a:xfrm>
              <a:prstGeom prst="rect">
                <a:avLst/>
              </a:prstGeom>
            </p:spPr>
          </p:pic>
          <p:pic>
            <p:nvPicPr>
              <p:cNvPr id="106" name="図 105"/>
              <p:cNvPicPr>
                <a:picLocks noChangeAspect="1"/>
              </p:cNvPicPr>
              <p:nvPr/>
            </p:nvPicPr>
            <p:blipFill>
              <a:blip r:embed="rId2"/>
              <a:stretch>
                <a:fillRect/>
              </a:stretch>
            </p:blipFill>
            <p:spPr>
              <a:xfrm>
                <a:off x="848140" y="1323974"/>
                <a:ext cx="152400" cy="352425"/>
              </a:xfrm>
              <a:prstGeom prst="rect">
                <a:avLst/>
              </a:prstGeom>
            </p:spPr>
          </p:pic>
          <p:cxnSp>
            <p:nvCxnSpPr>
              <p:cNvPr id="107" name="直線コネクタ 106"/>
              <p:cNvCxnSpPr>
                <a:stCxn id="105" idx="3"/>
                <a:endCxn id="106"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8" name="グループ化 97"/>
            <p:cNvGrpSpPr/>
            <p:nvPr/>
          </p:nvGrpSpPr>
          <p:grpSpPr>
            <a:xfrm>
              <a:off x="185945" y="2531268"/>
              <a:ext cx="809210" cy="352425"/>
              <a:chOff x="191330" y="1323974"/>
              <a:chExt cx="809210" cy="352425"/>
            </a:xfrm>
          </p:grpSpPr>
          <p:pic>
            <p:nvPicPr>
              <p:cNvPr id="102" name="図 101"/>
              <p:cNvPicPr>
                <a:picLocks noChangeAspect="1"/>
              </p:cNvPicPr>
              <p:nvPr/>
            </p:nvPicPr>
            <p:blipFill>
              <a:blip r:embed="rId2"/>
              <a:stretch>
                <a:fillRect/>
              </a:stretch>
            </p:blipFill>
            <p:spPr>
              <a:xfrm>
                <a:off x="191330" y="1323974"/>
                <a:ext cx="152400" cy="352425"/>
              </a:xfrm>
              <a:prstGeom prst="rect">
                <a:avLst/>
              </a:prstGeom>
            </p:spPr>
          </p:pic>
          <p:pic>
            <p:nvPicPr>
              <p:cNvPr id="103" name="図 102"/>
              <p:cNvPicPr>
                <a:picLocks noChangeAspect="1"/>
              </p:cNvPicPr>
              <p:nvPr/>
            </p:nvPicPr>
            <p:blipFill>
              <a:blip r:embed="rId2"/>
              <a:stretch>
                <a:fillRect/>
              </a:stretch>
            </p:blipFill>
            <p:spPr>
              <a:xfrm>
                <a:off x="848140" y="1323974"/>
                <a:ext cx="152400" cy="352425"/>
              </a:xfrm>
              <a:prstGeom prst="rect">
                <a:avLst/>
              </a:prstGeom>
            </p:spPr>
          </p:pic>
          <p:cxnSp>
            <p:nvCxnSpPr>
              <p:cNvPr id="104" name="直線コネクタ 103"/>
              <p:cNvCxnSpPr>
                <a:stCxn id="102" idx="3"/>
                <a:endCxn id="103"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99" name="カギ線コネクタ 98"/>
            <p:cNvCxnSpPr/>
            <p:nvPr/>
          </p:nvCxnSpPr>
          <p:spPr>
            <a:xfrm rot="16200000" flipH="1">
              <a:off x="246505" y="2337474"/>
              <a:ext cx="497206" cy="181924"/>
            </a:xfrm>
            <a:prstGeom prst="bentConnector3">
              <a:avLst>
                <a:gd name="adj1" fmla="val 498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正方形/長方形 99"/>
            <p:cNvSpPr/>
            <p:nvPr/>
          </p:nvSpPr>
          <p:spPr>
            <a:xfrm>
              <a:off x="728905" y="1992620"/>
              <a:ext cx="260574" cy="496858"/>
            </a:xfrm>
            <a:prstGeom prst="rect">
              <a:avLst/>
            </a:prstGeom>
            <a:solidFill>
              <a:srgbClr val="FF99FF"/>
            </a:solidFill>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sz="900" dirty="0"/>
                <a:t>エンジン</a:t>
              </a:r>
            </a:p>
          </p:txBody>
        </p:sp>
        <p:sp>
          <p:nvSpPr>
            <p:cNvPr id="101" name="正方形/長方形 100"/>
            <p:cNvSpPr/>
            <p:nvPr/>
          </p:nvSpPr>
          <p:spPr>
            <a:xfrm>
              <a:off x="174684" y="1923266"/>
              <a:ext cx="260574" cy="532042"/>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cxnSp>
        <p:nvCxnSpPr>
          <p:cNvPr id="108" name="直線コネクタ 107"/>
          <p:cNvCxnSpPr/>
          <p:nvPr/>
        </p:nvCxnSpPr>
        <p:spPr>
          <a:xfrm>
            <a:off x="8986395" y="2307908"/>
            <a:ext cx="2150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002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9906" y="196334"/>
            <a:ext cx="6139822" cy="461665"/>
          </a:xfrm>
          <a:prstGeom prst="rect">
            <a:avLst/>
          </a:prstGeom>
        </p:spPr>
        <p:txBody>
          <a:bodyPr wrap="none">
            <a:spAutoFit/>
          </a:bodyPr>
          <a:lstStyle/>
          <a:p>
            <a:r>
              <a:rPr lang="ja-JP" altLang="en-US" sz="2400" b="1" dirty="0"/>
              <a:t>２．固定発生源での大気汚染物質の測定方法</a:t>
            </a:r>
            <a:endParaRPr lang="en-US" altLang="ja-JP" sz="2400" b="1" dirty="0"/>
          </a:p>
        </p:txBody>
      </p:sp>
      <p:sp>
        <p:nvSpPr>
          <p:cNvPr id="3" name="正方形/長方形 2"/>
          <p:cNvSpPr/>
          <p:nvPr/>
        </p:nvSpPr>
        <p:spPr>
          <a:xfrm>
            <a:off x="289906" y="851445"/>
            <a:ext cx="9172161" cy="1938992"/>
          </a:xfrm>
          <a:prstGeom prst="rect">
            <a:avLst/>
          </a:prstGeom>
        </p:spPr>
        <p:txBody>
          <a:bodyPr wrap="square">
            <a:spAutoFit/>
          </a:bodyPr>
          <a:lstStyle/>
          <a:p>
            <a:r>
              <a:rPr lang="ja-JP" altLang="en-US" sz="2400" dirty="0"/>
              <a:t>　工場・事業場の固定発生源において大気汚染物質の削減効果を自ら、また公的立場から測定する必要があります。そこで測定方法は</a:t>
            </a:r>
            <a:r>
              <a:rPr lang="en-US" altLang="ja-JP" sz="2400" dirty="0"/>
              <a:t>JIS</a:t>
            </a:r>
            <a:r>
              <a:rPr lang="ja-JP" altLang="en-US" sz="2400" dirty="0"/>
              <a:t>（日本産業規格）によって定められています。</a:t>
            </a:r>
            <a:endParaRPr lang="en-US" altLang="ja-JP" sz="2400" dirty="0"/>
          </a:p>
          <a:p>
            <a:r>
              <a:rPr lang="ja-JP" altLang="en-US" sz="2400" dirty="0"/>
              <a:t>　最近のごみ焼却炉では多成分を自動的に分析する装置が主流となっています。</a:t>
            </a:r>
            <a:endParaRPr lang="en-US" altLang="ja-JP" sz="2400" dirty="0"/>
          </a:p>
        </p:txBody>
      </p:sp>
      <p:graphicFrame>
        <p:nvGraphicFramePr>
          <p:cNvPr id="4" name="表 3"/>
          <p:cNvGraphicFramePr>
            <a:graphicFrameLocks noGrp="1"/>
          </p:cNvGraphicFramePr>
          <p:nvPr>
            <p:extLst>
              <p:ext uri="{D42A27DB-BD31-4B8C-83A1-F6EECF244321}">
                <p14:modId xmlns:p14="http://schemas.microsoft.com/office/powerpoint/2010/main" val="2828167363"/>
              </p:ext>
            </p:extLst>
          </p:nvPr>
        </p:nvGraphicFramePr>
        <p:xfrm>
          <a:off x="490219" y="3434443"/>
          <a:ext cx="8925561" cy="3328636"/>
        </p:xfrm>
        <a:graphic>
          <a:graphicData uri="http://schemas.openxmlformats.org/drawingml/2006/table">
            <a:tbl>
              <a:tblPr firstRow="1" bandRow="1">
                <a:tableStyleId>{5940675A-B579-460E-94D1-54222C63F5DA}</a:tableStyleId>
              </a:tblPr>
              <a:tblGrid>
                <a:gridCol w="991729">
                  <a:extLst>
                    <a:ext uri="{9D8B030D-6E8A-4147-A177-3AD203B41FA5}">
                      <a16:colId xmlns:a16="http://schemas.microsoft.com/office/drawing/2014/main" xmlns="" val="20000"/>
                    </a:ext>
                  </a:extLst>
                </a:gridCol>
                <a:gridCol w="991729">
                  <a:extLst>
                    <a:ext uri="{9D8B030D-6E8A-4147-A177-3AD203B41FA5}">
                      <a16:colId xmlns:a16="http://schemas.microsoft.com/office/drawing/2014/main" xmlns="" val="20001"/>
                    </a:ext>
                  </a:extLst>
                </a:gridCol>
                <a:gridCol w="991729">
                  <a:extLst>
                    <a:ext uri="{9D8B030D-6E8A-4147-A177-3AD203B41FA5}">
                      <a16:colId xmlns:a16="http://schemas.microsoft.com/office/drawing/2014/main" xmlns="" val="20002"/>
                    </a:ext>
                  </a:extLst>
                </a:gridCol>
                <a:gridCol w="991729">
                  <a:extLst>
                    <a:ext uri="{9D8B030D-6E8A-4147-A177-3AD203B41FA5}">
                      <a16:colId xmlns:a16="http://schemas.microsoft.com/office/drawing/2014/main" xmlns="" val="20003"/>
                    </a:ext>
                  </a:extLst>
                </a:gridCol>
                <a:gridCol w="991729">
                  <a:extLst>
                    <a:ext uri="{9D8B030D-6E8A-4147-A177-3AD203B41FA5}">
                      <a16:colId xmlns:a16="http://schemas.microsoft.com/office/drawing/2014/main" xmlns="" val="20004"/>
                    </a:ext>
                  </a:extLst>
                </a:gridCol>
                <a:gridCol w="991729">
                  <a:extLst>
                    <a:ext uri="{9D8B030D-6E8A-4147-A177-3AD203B41FA5}">
                      <a16:colId xmlns:a16="http://schemas.microsoft.com/office/drawing/2014/main" xmlns="" val="20005"/>
                    </a:ext>
                  </a:extLst>
                </a:gridCol>
                <a:gridCol w="991729">
                  <a:extLst>
                    <a:ext uri="{9D8B030D-6E8A-4147-A177-3AD203B41FA5}">
                      <a16:colId xmlns:a16="http://schemas.microsoft.com/office/drawing/2014/main" xmlns="" val="20006"/>
                    </a:ext>
                  </a:extLst>
                </a:gridCol>
                <a:gridCol w="991729">
                  <a:extLst>
                    <a:ext uri="{9D8B030D-6E8A-4147-A177-3AD203B41FA5}">
                      <a16:colId xmlns:a16="http://schemas.microsoft.com/office/drawing/2014/main" xmlns="" val="20007"/>
                    </a:ext>
                  </a:extLst>
                </a:gridCol>
                <a:gridCol w="991729">
                  <a:extLst>
                    <a:ext uri="{9D8B030D-6E8A-4147-A177-3AD203B41FA5}">
                      <a16:colId xmlns:a16="http://schemas.microsoft.com/office/drawing/2014/main" xmlns="" val="20008"/>
                    </a:ext>
                  </a:extLst>
                </a:gridCol>
              </a:tblGrid>
              <a:tr h="832159">
                <a:tc gridSpan="3">
                  <a:txBody>
                    <a:bodyPr/>
                    <a:lstStyle/>
                    <a:p>
                      <a:pPr algn="ctr"/>
                      <a:endParaRPr kumimoji="1" lang="ja-JP" altLang="en-US" dirty="0"/>
                    </a:p>
                  </a:txBody>
                  <a:tcPr anchor="ctr"/>
                </a:tc>
                <a:tc hMerge="1">
                  <a:txBody>
                    <a:bodyPr/>
                    <a:lstStyle/>
                    <a:p>
                      <a:endParaRPr kumimoji="1" lang="ja-JP" altLang="en-US"/>
                    </a:p>
                  </a:txBody>
                  <a:tcPr/>
                </a:tc>
                <a:tc hMerge="1">
                  <a:txBody>
                    <a:bodyPr/>
                    <a:lstStyle/>
                    <a:p>
                      <a:endParaRPr kumimoji="1" lang="ja-JP" altLang="en-US" dirty="0"/>
                    </a:p>
                  </a:txBody>
                  <a:tcPr/>
                </a:tc>
                <a:tc>
                  <a:txBody>
                    <a:bodyPr/>
                    <a:lstStyle/>
                    <a:p>
                      <a:pPr algn="ctr"/>
                      <a:r>
                        <a:rPr kumimoji="1" lang="en-US" altLang="ja-JP" sz="2400" dirty="0"/>
                        <a:t>NO</a:t>
                      </a:r>
                      <a:r>
                        <a:rPr kumimoji="1" lang="ja-JP" altLang="en-US" sz="2400" dirty="0"/>
                        <a:t>ｘ</a:t>
                      </a:r>
                    </a:p>
                  </a:txBody>
                  <a:tcPr anchor="ctr"/>
                </a:tc>
                <a:tc>
                  <a:txBody>
                    <a:bodyPr/>
                    <a:lstStyle/>
                    <a:p>
                      <a:pPr algn="ctr"/>
                      <a:r>
                        <a:rPr kumimoji="1" lang="en-US" altLang="ja-JP" sz="2400" dirty="0"/>
                        <a:t>SO</a:t>
                      </a:r>
                      <a:r>
                        <a:rPr kumimoji="1" lang="en-US" altLang="ja-JP" sz="2400" baseline="-25000" dirty="0"/>
                        <a:t>2</a:t>
                      </a:r>
                      <a:endParaRPr kumimoji="1" lang="ja-JP" altLang="en-US" sz="2400" baseline="-25000" dirty="0"/>
                    </a:p>
                  </a:txBody>
                  <a:tcPr anchor="ctr"/>
                </a:tc>
                <a:tc>
                  <a:txBody>
                    <a:bodyPr/>
                    <a:lstStyle/>
                    <a:p>
                      <a:pPr algn="ctr"/>
                      <a:r>
                        <a:rPr kumimoji="1" lang="en-US" altLang="ja-JP" sz="2400" dirty="0"/>
                        <a:t>CO</a:t>
                      </a:r>
                      <a:endParaRPr kumimoji="1" lang="ja-JP" altLang="en-US"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CO</a:t>
                      </a:r>
                      <a:r>
                        <a:rPr kumimoji="1" lang="en-US" altLang="ja-JP" sz="2400" baseline="-25000" dirty="0"/>
                        <a:t>2</a:t>
                      </a:r>
                      <a:endParaRPr kumimoji="1" lang="ja-JP" altLang="en-US" sz="2400" baseline="-25000" dirty="0"/>
                    </a:p>
                  </a:txBody>
                  <a:tcPr anchor="ctr"/>
                </a:tc>
                <a:tc>
                  <a:txBody>
                    <a:bodyPr/>
                    <a:lstStyle/>
                    <a:p>
                      <a:pPr algn="ctr"/>
                      <a:r>
                        <a:rPr kumimoji="1" lang="en-US" altLang="ja-JP" sz="2400" dirty="0"/>
                        <a:t>O</a:t>
                      </a:r>
                      <a:r>
                        <a:rPr kumimoji="1" lang="en-US" altLang="ja-JP" sz="2400" baseline="-25000" dirty="0"/>
                        <a:t>2</a:t>
                      </a:r>
                      <a:endParaRPr kumimoji="1" lang="ja-JP" altLang="en-US" sz="2400" baseline="-25000" dirty="0"/>
                    </a:p>
                  </a:txBody>
                  <a:tcPr anchor="ctr"/>
                </a:tc>
                <a:tc>
                  <a:txBody>
                    <a:bodyPr/>
                    <a:lstStyle/>
                    <a:p>
                      <a:pPr algn="ctr"/>
                      <a:r>
                        <a:rPr kumimoji="1" lang="ja-JP" altLang="en-US" sz="2400" dirty="0"/>
                        <a:t>ばいじん</a:t>
                      </a:r>
                    </a:p>
                  </a:txBody>
                  <a:tcPr anchor="ctr"/>
                </a:tc>
                <a:extLst>
                  <a:ext uri="{0D108BD9-81ED-4DB2-BD59-A6C34878D82A}">
                    <a16:rowId xmlns:a16="http://schemas.microsoft.com/office/drawing/2014/main" xmlns="" val="10000"/>
                  </a:ext>
                </a:extLst>
              </a:tr>
              <a:tr h="832159">
                <a:tc>
                  <a:txBody>
                    <a:bodyPr/>
                    <a:lstStyle/>
                    <a:p>
                      <a:pPr algn="ctr"/>
                      <a:r>
                        <a:rPr kumimoji="1" lang="ja-JP" altLang="en-US" dirty="0"/>
                        <a:t>試料吸引</a:t>
                      </a:r>
                    </a:p>
                  </a:txBody>
                  <a:tcPr anchor="ctr"/>
                </a:tc>
                <a:tc>
                  <a:txBody>
                    <a:bodyPr/>
                    <a:lstStyle/>
                    <a:p>
                      <a:pPr algn="ctr"/>
                      <a:r>
                        <a:rPr kumimoji="1" lang="ja-JP" altLang="en-US" dirty="0"/>
                        <a:t>光式分析計</a:t>
                      </a:r>
                    </a:p>
                  </a:txBody>
                  <a:tcPr anchor="ctr"/>
                </a:tc>
                <a:tc>
                  <a:txBody>
                    <a:bodyPr/>
                    <a:lstStyle/>
                    <a:p>
                      <a:pPr algn="ctr"/>
                      <a:r>
                        <a:rPr kumimoji="1" lang="ja-JP" altLang="en-US" dirty="0"/>
                        <a:t>赤外線吸収式</a:t>
                      </a:r>
                    </a:p>
                  </a:txBody>
                  <a:tcPr anchor="ctr"/>
                </a:tc>
                <a:tc>
                  <a:txBody>
                    <a:bodyPr/>
                    <a:lstStyle/>
                    <a:p>
                      <a:pPr algn="ctr"/>
                      <a:r>
                        <a:rPr kumimoji="1" lang="ja-JP" altLang="en-US" dirty="0"/>
                        <a:t>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〇</a:t>
                      </a:r>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xmlns="" val="10001"/>
                  </a:ext>
                </a:extLst>
              </a:tr>
              <a:tr h="832159">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試料非吸引</a:t>
                      </a:r>
                    </a:p>
                  </a:txBody>
                  <a:tcPr anchor="ctr"/>
                </a:tc>
                <a:tc>
                  <a:txBody>
                    <a:bodyPr/>
                    <a:lstStyle/>
                    <a:p>
                      <a:pPr algn="ctr"/>
                      <a:r>
                        <a:rPr kumimoji="1" lang="ja-JP" altLang="en-US" dirty="0"/>
                        <a:t>静電容量式</a:t>
                      </a:r>
                    </a:p>
                  </a:txBody>
                  <a:tcPr anchor="ctr"/>
                </a:tc>
                <a:tc>
                  <a:txBody>
                    <a:bodyPr/>
                    <a:lstStyle/>
                    <a:p>
                      <a:pPr algn="ctr"/>
                      <a:r>
                        <a:rPr kumimoji="1" lang="ja-JP" altLang="en-US" dirty="0"/>
                        <a:t>静電気検出式</a:t>
                      </a:r>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〇</a:t>
                      </a:r>
                    </a:p>
                  </a:txBody>
                  <a:tcPr anchor="ctr"/>
                </a:tc>
                <a:extLst>
                  <a:ext uri="{0D108BD9-81ED-4DB2-BD59-A6C34878D82A}">
                    <a16:rowId xmlns:a16="http://schemas.microsoft.com/office/drawing/2014/main" xmlns="" val="10002"/>
                  </a:ext>
                </a:extLst>
              </a:tr>
              <a:tr h="832159">
                <a:tc vMerge="1">
                  <a:txBody>
                    <a:bodyPr/>
                    <a:lstStyle/>
                    <a:p>
                      <a:pPr algn="ctr"/>
                      <a:endParaRPr kumimoji="1" lang="ja-JP" altLang="en-US" dirty="0"/>
                    </a:p>
                  </a:txBody>
                  <a:tcPr anchor="ctr"/>
                </a:tc>
                <a:tc>
                  <a:txBody>
                    <a:bodyPr/>
                    <a:lstStyle/>
                    <a:p>
                      <a:pPr algn="ctr"/>
                      <a:r>
                        <a:rPr kumimoji="1" lang="ja-JP" altLang="en-US" dirty="0"/>
                        <a:t>波長非分散式</a:t>
                      </a:r>
                    </a:p>
                  </a:txBody>
                  <a:tcPr anchor="ctr"/>
                </a:tc>
                <a:tc>
                  <a:txBody>
                    <a:bodyPr/>
                    <a:lstStyle/>
                    <a:p>
                      <a:pPr algn="ctr"/>
                      <a:r>
                        <a:rPr kumimoji="1" lang="ja-JP" altLang="en-US" dirty="0"/>
                        <a:t>レーザ式</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〇</a:t>
                      </a:r>
                    </a:p>
                  </a:txBody>
                  <a:tcPr anchor="ctr"/>
                </a:tc>
                <a:tc>
                  <a:txBody>
                    <a:bodyPr/>
                    <a:lstStyle/>
                    <a:p>
                      <a:pPr algn="ctr"/>
                      <a:endParaRPr kumimoji="1" lang="ja-JP" altLang="en-US" dirty="0"/>
                    </a:p>
                  </a:txBody>
                  <a:tcPr anchor="ctr"/>
                </a:tc>
                <a:extLst>
                  <a:ext uri="{0D108BD9-81ED-4DB2-BD59-A6C34878D82A}">
                    <a16:rowId xmlns:a16="http://schemas.microsoft.com/office/drawing/2014/main" xmlns="" val="10003"/>
                  </a:ext>
                </a:extLst>
              </a:tr>
            </a:tbl>
          </a:graphicData>
        </a:graphic>
      </p:graphicFrame>
      <p:sp>
        <p:nvSpPr>
          <p:cNvPr id="5" name="テキスト ボックス 4"/>
          <p:cNvSpPr txBox="1"/>
          <p:nvPr/>
        </p:nvSpPr>
        <p:spPr>
          <a:xfrm>
            <a:off x="490219" y="2983883"/>
            <a:ext cx="3299301" cy="369332"/>
          </a:xfrm>
          <a:prstGeom prst="rect">
            <a:avLst/>
          </a:prstGeom>
          <a:noFill/>
        </p:spPr>
        <p:txBody>
          <a:bodyPr wrap="none" rtlCol="0">
            <a:spAutoFit/>
          </a:bodyPr>
          <a:lstStyle/>
          <a:p>
            <a:r>
              <a:rPr lang="ja-JP" altLang="en-US" dirty="0"/>
              <a:t>表　排ガス中各成分の測定原理</a:t>
            </a:r>
            <a:endParaRPr kumimoji="1" lang="ja-JP" altLang="en-US" dirty="0"/>
          </a:p>
        </p:txBody>
      </p:sp>
      <p:sp>
        <p:nvSpPr>
          <p:cNvPr id="6" name="スライド番号プレースホルダー 5"/>
          <p:cNvSpPr>
            <a:spLocks noGrp="1"/>
          </p:cNvSpPr>
          <p:nvPr>
            <p:ph type="sldNum" sz="quarter" idx="12"/>
          </p:nvPr>
        </p:nvSpPr>
        <p:spPr/>
        <p:txBody>
          <a:bodyPr/>
          <a:lstStyle/>
          <a:p>
            <a:fld id="{F4E51B1D-ED1D-40B2-9CF3-B72F1A890864}" type="slidenum">
              <a:rPr kumimoji="1" lang="ja-JP" altLang="en-US" smtClean="0"/>
              <a:t>26</a:t>
            </a:fld>
            <a:endParaRPr kumimoji="1" lang="ja-JP" altLang="en-US"/>
          </a:p>
        </p:txBody>
      </p:sp>
    </p:spTree>
    <p:extLst>
      <p:ext uri="{BB962C8B-B14F-4D97-AF65-F5344CB8AC3E}">
        <p14:creationId xmlns:p14="http://schemas.microsoft.com/office/powerpoint/2010/main" val="3545154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7986" y="164324"/>
            <a:ext cx="4623382" cy="461665"/>
          </a:xfrm>
          <a:prstGeom prst="rect">
            <a:avLst/>
          </a:prstGeom>
        </p:spPr>
        <p:txBody>
          <a:bodyPr wrap="none">
            <a:spAutoFit/>
          </a:bodyPr>
          <a:lstStyle/>
          <a:p>
            <a:r>
              <a:rPr lang="ja-JP" altLang="en-US" sz="2400" b="1" dirty="0"/>
              <a:t>３．環境中の汚染物質の監視技術</a:t>
            </a:r>
            <a:endParaRPr lang="en-US" altLang="ja-JP" sz="2400" b="1" dirty="0"/>
          </a:p>
        </p:txBody>
      </p:sp>
      <p:sp>
        <p:nvSpPr>
          <p:cNvPr id="4" name="正方形/長方形 3"/>
          <p:cNvSpPr/>
          <p:nvPr/>
        </p:nvSpPr>
        <p:spPr>
          <a:xfrm>
            <a:off x="205287" y="759705"/>
            <a:ext cx="9172161" cy="461665"/>
          </a:xfrm>
          <a:prstGeom prst="rect">
            <a:avLst/>
          </a:prstGeom>
        </p:spPr>
        <p:txBody>
          <a:bodyPr wrap="square">
            <a:spAutoFit/>
          </a:bodyPr>
          <a:lstStyle/>
          <a:p>
            <a:r>
              <a:rPr lang="en-US" altLang="ja-JP" sz="2400" dirty="0"/>
              <a:t>3-1.</a:t>
            </a:r>
            <a:r>
              <a:rPr lang="ja-JP" altLang="en-US" sz="2400" dirty="0"/>
              <a:t>大気環境常時監視の流れ</a:t>
            </a:r>
            <a:endParaRPr lang="en-US" altLang="ja-JP" sz="2400" dirty="0"/>
          </a:p>
        </p:txBody>
      </p:sp>
      <p:sp>
        <p:nvSpPr>
          <p:cNvPr id="3" name="スライド番号プレースホルダー 2"/>
          <p:cNvSpPr>
            <a:spLocks noGrp="1"/>
          </p:cNvSpPr>
          <p:nvPr>
            <p:ph type="sldNum" sz="quarter" idx="12"/>
          </p:nvPr>
        </p:nvSpPr>
        <p:spPr>
          <a:xfrm>
            <a:off x="6996113" y="6356353"/>
            <a:ext cx="2228850" cy="252892"/>
          </a:xfrm>
        </p:spPr>
        <p:txBody>
          <a:bodyPr/>
          <a:lstStyle/>
          <a:p>
            <a:fld id="{F4E51B1D-ED1D-40B2-9CF3-B72F1A890864}" type="slidenum">
              <a:rPr kumimoji="1" lang="ja-JP" altLang="en-US" smtClean="0"/>
              <a:t>27</a:t>
            </a:fld>
            <a:endParaRPr kumimoji="1" lang="ja-JP" altLang="en-US"/>
          </a:p>
        </p:txBody>
      </p:sp>
      <p:sp>
        <p:nvSpPr>
          <p:cNvPr id="6" name="正方形/長方形 5"/>
          <p:cNvSpPr/>
          <p:nvPr/>
        </p:nvSpPr>
        <p:spPr>
          <a:xfrm>
            <a:off x="205287" y="1355086"/>
            <a:ext cx="9172161" cy="5170646"/>
          </a:xfrm>
          <a:prstGeom prst="rect">
            <a:avLst/>
          </a:prstGeom>
        </p:spPr>
        <p:txBody>
          <a:bodyPr wrap="square">
            <a:spAutoFit/>
          </a:bodyPr>
          <a:lstStyle/>
          <a:p>
            <a:r>
              <a:rPr lang="ja-JP" altLang="en-US" sz="2200" dirty="0"/>
              <a:t>１）常時監視のスタート</a:t>
            </a:r>
            <a:endParaRPr lang="en-US" altLang="ja-JP" sz="2200" dirty="0"/>
          </a:p>
          <a:p>
            <a:endParaRPr lang="en-US" altLang="ja-JP" sz="2200" dirty="0"/>
          </a:p>
          <a:p>
            <a:r>
              <a:rPr lang="ja-JP" altLang="en-US" sz="2200" dirty="0"/>
              <a:t>　</a:t>
            </a:r>
            <a:r>
              <a:rPr lang="en-US" altLang="ja-JP" sz="2200" dirty="0"/>
              <a:t>1962</a:t>
            </a:r>
            <a:r>
              <a:rPr lang="ja-JP" altLang="en-US" sz="2200" dirty="0"/>
              <a:t>年（昭和</a:t>
            </a:r>
            <a:r>
              <a:rPr lang="en-US" altLang="ja-JP" sz="2200" dirty="0"/>
              <a:t>37</a:t>
            </a:r>
            <a:r>
              <a:rPr lang="ja-JP" altLang="en-US" sz="2200" dirty="0"/>
              <a:t>年）にばい煙の排出の規制等に関する法律が制定され、公害が甚大な指定地域の常時監視と緊急時の措置が地方公共団体に義務付けられました。汚染状況の把握は、昭和</a:t>
            </a:r>
            <a:r>
              <a:rPr lang="en-US" altLang="ja-JP" sz="2200" dirty="0"/>
              <a:t>42</a:t>
            </a:r>
            <a:r>
              <a:rPr lang="ja-JP" altLang="en-US" sz="2200" dirty="0"/>
              <a:t>年までは</a:t>
            </a:r>
            <a:r>
              <a:rPr lang="en-US" altLang="ja-JP" sz="2200" dirty="0"/>
              <a:t>1</a:t>
            </a:r>
            <a:r>
              <a:rPr lang="ja-JP" altLang="en-US" sz="2200" dirty="0"/>
              <a:t>か月単位で試料を採取し測定されていました。昭和</a:t>
            </a:r>
            <a:r>
              <a:rPr lang="en-US" altLang="ja-JP" sz="2200" dirty="0"/>
              <a:t>42</a:t>
            </a:r>
            <a:r>
              <a:rPr lang="ja-JP" altLang="en-US" sz="2200" dirty="0"/>
              <a:t>年には</a:t>
            </a:r>
            <a:r>
              <a:rPr lang="en-US" altLang="ja-JP" sz="2200" dirty="0"/>
              <a:t>1</a:t>
            </a:r>
            <a:r>
              <a:rPr lang="ja-JP" altLang="en-US" sz="2200" dirty="0"/>
              <a:t>時間ごとのデータを自動的に測定する局での測定が開始されました。</a:t>
            </a:r>
            <a:endParaRPr lang="en-US" altLang="ja-JP" sz="2200" dirty="0"/>
          </a:p>
          <a:p>
            <a:endParaRPr lang="en-US" altLang="ja-JP" sz="2200" dirty="0"/>
          </a:p>
          <a:p>
            <a:r>
              <a:rPr lang="ja-JP" altLang="en-US" sz="2200" dirty="0"/>
              <a:t>　 </a:t>
            </a:r>
            <a:r>
              <a:rPr lang="en-US" altLang="ja-JP" sz="2200" dirty="0"/>
              <a:t>1970</a:t>
            </a:r>
            <a:r>
              <a:rPr lang="ja-JP" altLang="en-US" sz="2200" dirty="0"/>
              <a:t>年（昭和</a:t>
            </a:r>
            <a:r>
              <a:rPr lang="en-US" altLang="ja-JP" sz="2200" dirty="0"/>
              <a:t>45</a:t>
            </a:r>
            <a:r>
              <a:rPr lang="ja-JP" altLang="en-US" sz="2200" dirty="0"/>
              <a:t>年）には大気汚染防止法が改正されました。指定地域が廃止され、地方公共団体が一般大気環境局と自動車排気ガス局を設置して常時監視を行うことが義務付けられました。その目的は、地域における大気汚染状況、発生源の状況及び高濃度地域の把握、汚染防止対策の効果の把握等を行うとともに、全国的な汚染動向、汚染に係る経年変化等を把握し、もって国民の健康の保護及び生活環境の保全を図ることです。これ以降、自動測定局が全国で拡大し、平成</a:t>
            </a:r>
            <a:r>
              <a:rPr lang="en-US" altLang="ja-JP" sz="2200" dirty="0"/>
              <a:t>10</a:t>
            </a:r>
            <a:r>
              <a:rPr lang="ja-JP" altLang="en-US" sz="2200" dirty="0"/>
              <a:t>年代には</a:t>
            </a:r>
            <a:r>
              <a:rPr lang="en-US" altLang="ja-JP" sz="2200" dirty="0"/>
              <a:t>2000</a:t>
            </a:r>
            <a:r>
              <a:rPr lang="ja-JP" altLang="en-US" sz="2200" dirty="0"/>
              <a:t>局ほどとなりました。</a:t>
            </a:r>
            <a:endParaRPr lang="en-US" altLang="ja-JP" sz="2200" dirty="0"/>
          </a:p>
        </p:txBody>
      </p:sp>
    </p:spTree>
    <p:extLst>
      <p:ext uri="{BB962C8B-B14F-4D97-AF65-F5344CB8AC3E}">
        <p14:creationId xmlns:p14="http://schemas.microsoft.com/office/powerpoint/2010/main" val="4071105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28</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1067128743"/>
              </p:ext>
            </p:extLst>
          </p:nvPr>
        </p:nvGraphicFramePr>
        <p:xfrm>
          <a:off x="379516" y="686437"/>
          <a:ext cx="9146968" cy="6035040"/>
        </p:xfrm>
        <a:graphic>
          <a:graphicData uri="http://schemas.openxmlformats.org/drawingml/2006/table">
            <a:tbl>
              <a:tblPr firstRow="1" bandRow="1">
                <a:tableStyleId>{5940675A-B579-460E-94D1-54222C63F5DA}</a:tableStyleId>
              </a:tblPr>
              <a:tblGrid>
                <a:gridCol w="1451929">
                  <a:extLst>
                    <a:ext uri="{9D8B030D-6E8A-4147-A177-3AD203B41FA5}">
                      <a16:colId xmlns:a16="http://schemas.microsoft.com/office/drawing/2014/main" xmlns="" val="20000"/>
                    </a:ext>
                  </a:extLst>
                </a:gridCol>
                <a:gridCol w="7695039">
                  <a:extLst>
                    <a:ext uri="{9D8B030D-6E8A-4147-A177-3AD203B41FA5}">
                      <a16:colId xmlns:a16="http://schemas.microsoft.com/office/drawing/2014/main" xmlns="" val="20001"/>
                    </a:ext>
                  </a:extLst>
                </a:gridCol>
              </a:tblGrid>
              <a:tr h="634390">
                <a:tc>
                  <a:txBody>
                    <a:bodyPr/>
                    <a:lstStyle/>
                    <a:p>
                      <a:r>
                        <a:rPr kumimoji="1" lang="ja-JP" altLang="en-US" sz="1800" dirty="0"/>
                        <a:t>１９６２年</a:t>
                      </a:r>
                      <a:endParaRPr kumimoji="1" lang="en-US" altLang="ja-JP" sz="1800" dirty="0"/>
                    </a:p>
                    <a:p>
                      <a:r>
                        <a:rPr kumimoji="1" lang="ja-JP" altLang="en-US" sz="1800" dirty="0"/>
                        <a:t>（昭和３７年）</a:t>
                      </a:r>
                    </a:p>
                  </a:txBody>
                  <a:tcPr/>
                </a:tc>
                <a:tc>
                  <a:txBody>
                    <a:bodyPr/>
                    <a:lstStyle/>
                    <a:p>
                      <a:r>
                        <a:rPr kumimoji="1" lang="ja-JP" altLang="en-US" sz="1800" dirty="0" err="1"/>
                        <a:t>ばい</a:t>
                      </a:r>
                      <a:r>
                        <a:rPr kumimoji="1" lang="ja-JP" altLang="en-US" sz="1800" dirty="0"/>
                        <a:t>煙の排出の規制等に関する法律制定（指定地域の常時監視及び緊急時の措置が地方公共団体に義務付け）</a:t>
                      </a:r>
                    </a:p>
                  </a:txBody>
                  <a:tcPr/>
                </a:tc>
                <a:extLst>
                  <a:ext uri="{0D108BD9-81ED-4DB2-BD59-A6C34878D82A}">
                    <a16:rowId xmlns:a16="http://schemas.microsoft.com/office/drawing/2014/main" xmlns="" val="10000"/>
                  </a:ext>
                </a:extLst>
              </a:tr>
              <a:tr h="634390">
                <a:tc>
                  <a:txBody>
                    <a:bodyPr/>
                    <a:lstStyle/>
                    <a:p>
                      <a:r>
                        <a:rPr kumimoji="1" lang="ja-JP" altLang="en-US" sz="1800" dirty="0"/>
                        <a:t>１９６５年</a:t>
                      </a:r>
                      <a:endParaRPr kumimoji="1" lang="en-US" altLang="ja-JP" sz="1800" dirty="0"/>
                    </a:p>
                    <a:p>
                      <a:r>
                        <a:rPr kumimoji="1" lang="ja-JP" altLang="en-US" sz="1800" dirty="0"/>
                        <a:t>（昭和４０年）</a:t>
                      </a:r>
                    </a:p>
                  </a:txBody>
                  <a:tcPr/>
                </a:tc>
                <a:tc>
                  <a:txBody>
                    <a:bodyPr/>
                    <a:lstStyle/>
                    <a:p>
                      <a:r>
                        <a:rPr kumimoji="1" lang="ja-JP" altLang="en-US" sz="1800" dirty="0"/>
                        <a:t>国設大気汚染測定所の設置が始まる</a:t>
                      </a:r>
                    </a:p>
                  </a:txBody>
                  <a:tcPr/>
                </a:tc>
                <a:extLst>
                  <a:ext uri="{0D108BD9-81ED-4DB2-BD59-A6C34878D82A}">
                    <a16:rowId xmlns:a16="http://schemas.microsoft.com/office/drawing/2014/main" xmlns="" val="10001"/>
                  </a:ext>
                </a:extLst>
              </a:tr>
              <a:tr h="634390">
                <a:tc>
                  <a:txBody>
                    <a:bodyPr/>
                    <a:lstStyle/>
                    <a:p>
                      <a:r>
                        <a:rPr kumimoji="1" lang="ja-JP" altLang="en-US" sz="1800" dirty="0"/>
                        <a:t>１９６７年</a:t>
                      </a:r>
                      <a:endParaRPr kumimoji="1" lang="en-US" altLang="ja-JP" sz="1800" dirty="0"/>
                    </a:p>
                    <a:p>
                      <a:r>
                        <a:rPr kumimoji="1" lang="ja-JP" altLang="en-US" sz="1800" dirty="0"/>
                        <a:t>（昭和４２年）</a:t>
                      </a:r>
                    </a:p>
                  </a:txBody>
                  <a:tcPr/>
                </a:tc>
                <a:tc>
                  <a:txBody>
                    <a:bodyPr/>
                    <a:lstStyle/>
                    <a:p>
                      <a:r>
                        <a:rPr kumimoji="1" lang="ja-JP" altLang="en-US" sz="1800" dirty="0"/>
                        <a:t>公害対策基本法制定（環境基準の設定）　</a:t>
                      </a:r>
                      <a:endParaRPr kumimoji="1" lang="ja-JP" altLang="en-US" sz="1800" dirty="0">
                        <a:solidFill>
                          <a:schemeClr val="accent1">
                            <a:lumMod val="75000"/>
                          </a:schemeClr>
                        </a:solidFill>
                      </a:endParaRPr>
                    </a:p>
                  </a:txBody>
                  <a:tcPr/>
                </a:tc>
                <a:extLst>
                  <a:ext uri="{0D108BD9-81ED-4DB2-BD59-A6C34878D82A}">
                    <a16:rowId xmlns:a16="http://schemas.microsoft.com/office/drawing/2014/main" xmlns="" val="10002"/>
                  </a:ext>
                </a:extLst>
              </a:tr>
              <a:tr h="634390">
                <a:tc>
                  <a:txBody>
                    <a:bodyPr/>
                    <a:lstStyle/>
                    <a:p>
                      <a:r>
                        <a:rPr kumimoji="1" lang="ja-JP" altLang="en-US" sz="1800" dirty="0"/>
                        <a:t>１９６８年</a:t>
                      </a:r>
                      <a:endParaRPr kumimoji="1" lang="en-US" altLang="ja-JP" sz="1800" dirty="0"/>
                    </a:p>
                    <a:p>
                      <a:r>
                        <a:rPr kumimoji="1" lang="ja-JP" altLang="en-US" sz="1800" dirty="0"/>
                        <a:t>（昭和４３年）</a:t>
                      </a:r>
                    </a:p>
                  </a:txBody>
                  <a:tcPr/>
                </a:tc>
                <a:tc>
                  <a:txBody>
                    <a:bodyPr/>
                    <a:lstStyle/>
                    <a:p>
                      <a:r>
                        <a:rPr kumimoji="1" lang="ja-JP" altLang="en-US" sz="1800" dirty="0"/>
                        <a:t>大気汚染防止法制定、</a:t>
                      </a:r>
                      <a:r>
                        <a:rPr kumimoji="1" lang="ja-JP" altLang="en-US" sz="1800" dirty="0" err="1"/>
                        <a:t>ばい</a:t>
                      </a:r>
                      <a:r>
                        <a:rPr kumimoji="1" lang="ja-JP" altLang="en-US" sz="1800" dirty="0"/>
                        <a:t>煙の排出の規制等に関する法律廃止</a:t>
                      </a:r>
                    </a:p>
                  </a:txBody>
                  <a:tcPr/>
                </a:tc>
                <a:extLst>
                  <a:ext uri="{0D108BD9-81ED-4DB2-BD59-A6C34878D82A}">
                    <a16:rowId xmlns:a16="http://schemas.microsoft.com/office/drawing/2014/main" xmlns="" val="10003"/>
                  </a:ext>
                </a:extLst>
              </a:tr>
              <a:tr h="634390">
                <a:tc>
                  <a:txBody>
                    <a:bodyPr/>
                    <a:lstStyle/>
                    <a:p>
                      <a:r>
                        <a:rPr kumimoji="1" lang="ja-JP" altLang="en-US" sz="1800" dirty="0"/>
                        <a:t>１９７０年</a:t>
                      </a:r>
                      <a:endParaRPr kumimoji="1" lang="en-US" altLang="ja-JP" sz="1800" dirty="0"/>
                    </a:p>
                    <a:p>
                      <a:r>
                        <a:rPr kumimoji="1" lang="ja-JP" altLang="en-US" sz="1800" dirty="0"/>
                        <a:t>（昭和４５年）</a:t>
                      </a:r>
                    </a:p>
                  </a:txBody>
                  <a:tcPr/>
                </a:tc>
                <a:tc>
                  <a:txBody>
                    <a:bodyPr/>
                    <a:lstStyle/>
                    <a:p>
                      <a:r>
                        <a:rPr kumimoji="1" lang="ja-JP" altLang="en-US" sz="1800" dirty="0"/>
                        <a:t>大気汚染防止法改正（第</a:t>
                      </a:r>
                      <a:r>
                        <a:rPr kumimoji="1" lang="en-US" altLang="ja-JP" sz="1800" dirty="0"/>
                        <a:t>22</a:t>
                      </a:r>
                      <a:r>
                        <a:rPr kumimoji="1" lang="ja-JP" altLang="en-US" sz="1800" dirty="0"/>
                        <a:t>条で常時監視の義務付け。指定地域の廃止）</a:t>
                      </a:r>
                      <a:endParaRPr kumimoji="1" lang="en-US" altLang="ja-JP" sz="1800" dirty="0"/>
                    </a:p>
                  </a:txBody>
                  <a:tcPr/>
                </a:tc>
                <a:extLst>
                  <a:ext uri="{0D108BD9-81ED-4DB2-BD59-A6C34878D82A}">
                    <a16:rowId xmlns:a16="http://schemas.microsoft.com/office/drawing/2014/main" xmlns="" val="10004"/>
                  </a:ext>
                </a:extLst>
              </a:tr>
              <a:tr h="634390">
                <a:tc>
                  <a:txBody>
                    <a:bodyPr/>
                    <a:lstStyle/>
                    <a:p>
                      <a:r>
                        <a:rPr kumimoji="1" lang="ja-JP" altLang="en-US" sz="1800" dirty="0"/>
                        <a:t>１９８０年</a:t>
                      </a:r>
                      <a:endParaRPr kumimoji="1" lang="en-US" altLang="ja-JP" sz="1800" dirty="0"/>
                    </a:p>
                    <a:p>
                      <a:r>
                        <a:rPr kumimoji="1" lang="ja-JP" altLang="en-US" sz="1800" dirty="0"/>
                        <a:t>（昭和５５年）</a:t>
                      </a:r>
                    </a:p>
                  </a:txBody>
                  <a:tcPr/>
                </a:tc>
                <a:tc>
                  <a:txBody>
                    <a:bodyPr/>
                    <a:lstStyle/>
                    <a:p>
                      <a:r>
                        <a:rPr kumimoji="1" lang="ja-JP" altLang="en-US" sz="1800" dirty="0"/>
                        <a:t>環境大気常時監視マニュアル発行 </a:t>
                      </a:r>
                    </a:p>
                  </a:txBody>
                  <a:tcPr/>
                </a:tc>
                <a:extLst>
                  <a:ext uri="{0D108BD9-81ED-4DB2-BD59-A6C34878D82A}">
                    <a16:rowId xmlns:a16="http://schemas.microsoft.com/office/drawing/2014/main" xmlns="" val="10005"/>
                  </a:ext>
                </a:extLst>
              </a:tr>
              <a:tr h="634390">
                <a:tc>
                  <a:txBody>
                    <a:bodyPr/>
                    <a:lstStyle/>
                    <a:p>
                      <a:r>
                        <a:rPr kumimoji="1" lang="ja-JP" altLang="en-US" sz="1800" dirty="0"/>
                        <a:t>１９９３年</a:t>
                      </a:r>
                      <a:endParaRPr kumimoji="1" lang="en-US" altLang="ja-JP" sz="1800" dirty="0"/>
                    </a:p>
                    <a:p>
                      <a:r>
                        <a:rPr kumimoji="1" lang="ja-JP" altLang="en-US" sz="1800" dirty="0"/>
                        <a:t>（平成５年）</a:t>
                      </a:r>
                    </a:p>
                  </a:txBody>
                  <a:tcPr/>
                </a:tc>
                <a:tc>
                  <a:txBody>
                    <a:bodyPr/>
                    <a:lstStyle/>
                    <a:p>
                      <a:r>
                        <a:rPr kumimoji="1" lang="ja-JP" altLang="en-US" sz="1800" dirty="0"/>
                        <a:t>環境基本法制定（公害対策基本法の改正）（環境基準の設定）</a:t>
                      </a:r>
                    </a:p>
                  </a:txBody>
                  <a:tcPr/>
                </a:tc>
                <a:extLst>
                  <a:ext uri="{0D108BD9-81ED-4DB2-BD59-A6C34878D82A}">
                    <a16:rowId xmlns:a16="http://schemas.microsoft.com/office/drawing/2014/main" xmlns="" val="10006"/>
                  </a:ext>
                </a:extLst>
              </a:tr>
              <a:tr h="901502">
                <a:tc>
                  <a:txBody>
                    <a:bodyPr/>
                    <a:lstStyle/>
                    <a:p>
                      <a:r>
                        <a:rPr kumimoji="1" lang="ja-JP" altLang="en-US" sz="1800" dirty="0"/>
                        <a:t>１９９６年</a:t>
                      </a:r>
                      <a:endParaRPr kumimoji="1" lang="en-US" altLang="ja-JP" sz="1800" dirty="0"/>
                    </a:p>
                    <a:p>
                      <a:r>
                        <a:rPr kumimoji="1" lang="ja-JP" altLang="en-US" sz="1800" dirty="0"/>
                        <a:t>（平成８年） </a:t>
                      </a:r>
                    </a:p>
                  </a:txBody>
                  <a:tcPr/>
                </a:tc>
                <a:tc>
                  <a:txBody>
                    <a:bodyPr/>
                    <a:lstStyle/>
                    <a:p>
                      <a:r>
                        <a:rPr kumimoji="1" lang="ja-JP" altLang="en-US" sz="1800" dirty="0"/>
                        <a:t>環境基準の一部改正（二酸化硫黄、二酸化窒素及び光化学オキシダントの乾式測定法の導入） </a:t>
                      </a:r>
                      <a:endParaRPr kumimoji="1" lang="en-US" altLang="ja-JP" sz="1800" dirty="0"/>
                    </a:p>
                    <a:p>
                      <a:r>
                        <a:rPr kumimoji="1" lang="ja-JP" altLang="en-US" sz="1800" dirty="0"/>
                        <a:t>大気汚染物質広域監視システム（そらまめ君）運用開始 </a:t>
                      </a:r>
                    </a:p>
                  </a:txBody>
                  <a:tcPr/>
                </a:tc>
                <a:extLst>
                  <a:ext uri="{0D108BD9-81ED-4DB2-BD59-A6C34878D82A}">
                    <a16:rowId xmlns:a16="http://schemas.microsoft.com/office/drawing/2014/main" xmlns="" val="10007"/>
                  </a:ext>
                </a:extLst>
              </a:tr>
              <a:tr h="634390">
                <a:tc>
                  <a:txBody>
                    <a:bodyPr/>
                    <a:lstStyle/>
                    <a:p>
                      <a:r>
                        <a:rPr kumimoji="1" lang="ja-JP" altLang="en-US" sz="1800" dirty="0"/>
                        <a:t>２０００年</a:t>
                      </a:r>
                      <a:endParaRPr kumimoji="1" lang="en-US" altLang="ja-JP" sz="1800" dirty="0"/>
                    </a:p>
                    <a:p>
                      <a:r>
                        <a:rPr kumimoji="1" lang="ja-JP" altLang="en-US" sz="1800" dirty="0"/>
                        <a:t>（平成１２年）</a:t>
                      </a:r>
                    </a:p>
                  </a:txBody>
                  <a:tcPr/>
                </a:tc>
                <a:tc>
                  <a:txBody>
                    <a:bodyPr/>
                    <a:lstStyle/>
                    <a:p>
                      <a:r>
                        <a:rPr kumimoji="1" lang="ja-JP" altLang="en-US" sz="1800" dirty="0"/>
                        <a:t>そらまめ君ホームページ上での提供開始 </a:t>
                      </a:r>
                    </a:p>
                  </a:txBody>
                  <a:tcPr/>
                </a:tc>
                <a:extLst>
                  <a:ext uri="{0D108BD9-81ED-4DB2-BD59-A6C34878D82A}">
                    <a16:rowId xmlns:a16="http://schemas.microsoft.com/office/drawing/2014/main" xmlns="" val="10008"/>
                  </a:ext>
                </a:extLst>
              </a:tr>
            </a:tbl>
          </a:graphicData>
        </a:graphic>
      </p:graphicFrame>
      <p:sp>
        <p:nvSpPr>
          <p:cNvPr id="4" name="正方形/長方形 3"/>
          <p:cNvSpPr/>
          <p:nvPr/>
        </p:nvSpPr>
        <p:spPr>
          <a:xfrm>
            <a:off x="289166" y="134542"/>
            <a:ext cx="3108543" cy="369332"/>
          </a:xfrm>
          <a:prstGeom prst="rect">
            <a:avLst/>
          </a:prstGeom>
        </p:spPr>
        <p:txBody>
          <a:bodyPr wrap="none">
            <a:spAutoFit/>
          </a:bodyPr>
          <a:lstStyle/>
          <a:p>
            <a:r>
              <a:rPr lang="ja-JP" altLang="en-US" dirty="0"/>
              <a:t>表　大気環境常時監視の流れ</a:t>
            </a:r>
          </a:p>
        </p:txBody>
      </p:sp>
    </p:spTree>
    <p:extLst>
      <p:ext uri="{BB962C8B-B14F-4D97-AF65-F5344CB8AC3E}">
        <p14:creationId xmlns:p14="http://schemas.microsoft.com/office/powerpoint/2010/main" val="948032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29</a:t>
            </a:fld>
            <a:endParaRPr kumimoji="1" lang="ja-JP" altLang="en-US"/>
          </a:p>
        </p:txBody>
      </p:sp>
      <p:sp>
        <p:nvSpPr>
          <p:cNvPr id="6" name="正方形/長方形 5"/>
          <p:cNvSpPr/>
          <p:nvPr/>
        </p:nvSpPr>
        <p:spPr>
          <a:xfrm>
            <a:off x="26401" y="0"/>
            <a:ext cx="9853198" cy="7540526"/>
          </a:xfrm>
          <a:prstGeom prst="rect">
            <a:avLst/>
          </a:prstGeom>
        </p:spPr>
        <p:txBody>
          <a:bodyPr wrap="square">
            <a:spAutoFit/>
          </a:bodyPr>
          <a:lstStyle/>
          <a:p>
            <a:r>
              <a:rPr lang="ja-JP" altLang="en-US" sz="2200" dirty="0"/>
              <a:t>２）測定局</a:t>
            </a:r>
            <a:endParaRPr lang="en-US" altLang="ja-JP" sz="2200" dirty="0"/>
          </a:p>
          <a:p>
            <a:endParaRPr lang="en-US" altLang="ja-JP" sz="2200" dirty="0"/>
          </a:p>
          <a:p>
            <a:r>
              <a:rPr lang="ja-JP" altLang="en-US" sz="2200" dirty="0"/>
              <a:t>　測定局には、大気中の汚染物質を自動で測定する装置に加え、風向風速などの気象条件も測定し、現象の把握に活用されています。</a:t>
            </a:r>
            <a:endParaRPr lang="en-US" altLang="ja-JP" sz="2200" dirty="0"/>
          </a:p>
          <a:p>
            <a:endParaRPr lang="en-US" altLang="ja-JP" sz="2200" dirty="0"/>
          </a:p>
          <a:p>
            <a:r>
              <a:rPr lang="ja-JP" altLang="en-US" sz="2200" dirty="0"/>
              <a:t>　住宅地などの一般的な生活空間における大気汚染の状況を把握するため設置された</a:t>
            </a:r>
            <a:r>
              <a:rPr lang="zh-TW" altLang="en-US" sz="2200" dirty="0">
                <a:latin typeface="ＭＳ Ｐゴシック" panose="020B0600070205080204" pitchFamily="50" charset="-128"/>
                <a:ea typeface="ＭＳ Ｐゴシック" panose="020B0600070205080204" pitchFamily="50" charset="-128"/>
              </a:rPr>
              <a:t>一般環境大気測定局（一般局）</a:t>
            </a:r>
            <a:r>
              <a:rPr lang="ja-JP" altLang="en-US" sz="2200" dirty="0"/>
              <a:t>と、自動車排出ガスの影響による大気汚染の状況を把握するため、道路周辺に配置する自動車排出ガス測定局（自排局）を設置することとなっています。</a:t>
            </a:r>
            <a:endParaRPr lang="en-US" altLang="ja-JP" sz="2200" dirty="0"/>
          </a:p>
          <a:p>
            <a:endParaRPr lang="en-US" altLang="ja-JP" sz="2200" dirty="0"/>
          </a:p>
          <a:p>
            <a:r>
              <a:rPr lang="ja-JP" altLang="en-US" sz="2200" dirty="0"/>
              <a:t>　測定局をどこに配置するかについては、次のことを配慮することとなっています。</a:t>
            </a:r>
            <a:endParaRPr lang="en-US" altLang="ja-JP" sz="2200" dirty="0"/>
          </a:p>
          <a:p>
            <a:endParaRPr lang="en-US" altLang="ja-JP" sz="2200" dirty="0"/>
          </a:p>
          <a:p>
            <a:r>
              <a:rPr lang="ja-JP" altLang="en-US" sz="2200" dirty="0"/>
              <a:t>ア．全国的視点から必要な測定局数の算定 </a:t>
            </a:r>
          </a:p>
          <a:p>
            <a:r>
              <a:rPr lang="ja-JP" altLang="en-US" sz="2200" dirty="0"/>
              <a:t>　① 人口及び可住地面積による算定 </a:t>
            </a:r>
          </a:p>
          <a:p>
            <a:r>
              <a:rPr lang="ja-JP" altLang="en-US" sz="2200" dirty="0"/>
              <a:t>　② 環境濃度レベルに対応した測定局数の調整 </a:t>
            </a:r>
          </a:p>
          <a:p>
            <a:r>
              <a:rPr lang="ja-JP" altLang="en-US" sz="2200" dirty="0"/>
              <a:t>　③ 測定項目の特性に対応した測定局数の調整</a:t>
            </a:r>
          </a:p>
          <a:p>
            <a:endParaRPr lang="en-US" altLang="ja-JP" sz="2200" dirty="0"/>
          </a:p>
          <a:p>
            <a:r>
              <a:rPr lang="ja-JP" altLang="en-US" sz="2200" dirty="0"/>
              <a:t>　</a:t>
            </a:r>
            <a:endParaRPr lang="en-US" altLang="ja-JP" sz="2200" dirty="0"/>
          </a:p>
          <a:p>
            <a:endParaRPr lang="en-US" altLang="ja-JP" sz="2200" dirty="0"/>
          </a:p>
          <a:p>
            <a:endParaRPr lang="en-US" altLang="ja-JP" sz="2200" dirty="0"/>
          </a:p>
          <a:p>
            <a:endParaRPr lang="en-US" altLang="ja-JP" sz="2200" dirty="0"/>
          </a:p>
          <a:p>
            <a:endParaRPr lang="en-US" altLang="ja-JP" sz="2200" dirty="0"/>
          </a:p>
        </p:txBody>
      </p:sp>
    </p:spTree>
    <p:extLst>
      <p:ext uri="{BB962C8B-B14F-4D97-AF65-F5344CB8AC3E}">
        <p14:creationId xmlns:p14="http://schemas.microsoft.com/office/powerpoint/2010/main" val="2338014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90177" y="264067"/>
            <a:ext cx="8925646" cy="1446550"/>
          </a:xfrm>
          <a:prstGeom prst="rect">
            <a:avLst/>
          </a:prstGeom>
        </p:spPr>
        <p:txBody>
          <a:bodyPr wrap="square">
            <a:spAutoFit/>
          </a:bodyPr>
          <a:lstStyle/>
          <a:p>
            <a:r>
              <a:rPr lang="ja-JP" altLang="en-US" sz="4400" dirty="0"/>
              <a:t>大気汚染の対策から地球環境の保全へ</a:t>
            </a:r>
            <a:endParaRPr lang="en-US" altLang="ja-JP" sz="4400" dirty="0"/>
          </a:p>
        </p:txBody>
      </p:sp>
      <p:sp>
        <p:nvSpPr>
          <p:cNvPr id="4" name="正方形/長方形 3"/>
          <p:cNvSpPr/>
          <p:nvPr/>
        </p:nvSpPr>
        <p:spPr>
          <a:xfrm>
            <a:off x="366919" y="1817695"/>
            <a:ext cx="9172161" cy="4893647"/>
          </a:xfrm>
          <a:prstGeom prst="rect">
            <a:avLst/>
          </a:prstGeom>
        </p:spPr>
        <p:txBody>
          <a:bodyPr wrap="square">
            <a:spAutoFit/>
          </a:bodyPr>
          <a:lstStyle/>
          <a:p>
            <a:r>
              <a:rPr lang="ja-JP" altLang="en-US" sz="2400" dirty="0"/>
              <a:t>　高度経済成長期に発生した公害問題はどのように解決されたのか大気汚染を例に見ていきましょう。</a:t>
            </a:r>
            <a:endParaRPr lang="en-US" altLang="ja-JP" sz="2400" dirty="0"/>
          </a:p>
          <a:p>
            <a:endParaRPr lang="en-US" altLang="ja-JP" sz="2400" dirty="0"/>
          </a:p>
          <a:p>
            <a:r>
              <a:rPr lang="ja-JP" altLang="en-US" sz="2400" dirty="0"/>
              <a:t>　国が定めた規制を守るためには、汚染物質の排出者が汚染物質を削減し、順守状況を公的な方法で測定することが必要となり、そのための技術が開発されました。</a:t>
            </a:r>
            <a:endParaRPr lang="en-US" altLang="ja-JP" sz="2400" dirty="0"/>
          </a:p>
          <a:p>
            <a:r>
              <a:rPr lang="ja-JP" altLang="en-US" sz="2400" dirty="0"/>
              <a:t>　さらに、大気中の汚染物質の濃度が環境基準を守られていることを常時監視することも必要となりました。</a:t>
            </a:r>
            <a:endParaRPr lang="en-US" altLang="ja-JP" sz="2400" dirty="0"/>
          </a:p>
          <a:p>
            <a:endParaRPr lang="en-US" altLang="ja-JP" sz="2400" dirty="0"/>
          </a:p>
          <a:p>
            <a:r>
              <a:rPr lang="ja-JP" altLang="en-US" sz="2400" dirty="0"/>
              <a:t>　大気汚染物質の対策は、地球温暖化をもたらす温室効果ガスの対策にもつながっています。</a:t>
            </a:r>
            <a:endParaRPr lang="en-US" altLang="ja-JP" sz="2400" dirty="0"/>
          </a:p>
          <a:p>
            <a:endParaRPr lang="ja-JP" altLang="en-US" sz="2400" dirty="0"/>
          </a:p>
          <a:p>
            <a:endParaRPr lang="en-US" altLang="ja-JP" sz="2400" dirty="0"/>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3</a:t>
            </a:fld>
            <a:endParaRPr kumimoji="1" lang="ja-JP" altLang="en-US"/>
          </a:p>
        </p:txBody>
      </p:sp>
    </p:spTree>
    <p:extLst>
      <p:ext uri="{BB962C8B-B14F-4D97-AF65-F5344CB8AC3E}">
        <p14:creationId xmlns:p14="http://schemas.microsoft.com/office/powerpoint/2010/main" val="950675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30</a:t>
            </a:fld>
            <a:endParaRPr kumimoji="1" lang="ja-JP" altLang="en-US"/>
          </a:p>
        </p:txBody>
      </p:sp>
      <p:sp>
        <p:nvSpPr>
          <p:cNvPr id="6" name="正方形/長方形 5"/>
          <p:cNvSpPr/>
          <p:nvPr/>
        </p:nvSpPr>
        <p:spPr>
          <a:xfrm>
            <a:off x="26401" y="0"/>
            <a:ext cx="9853198" cy="6186309"/>
          </a:xfrm>
          <a:prstGeom prst="rect">
            <a:avLst/>
          </a:prstGeom>
        </p:spPr>
        <p:txBody>
          <a:bodyPr wrap="square">
            <a:spAutoFit/>
          </a:bodyPr>
          <a:lstStyle/>
          <a:p>
            <a:endParaRPr lang="en-US" altLang="ja-JP" sz="2200" dirty="0"/>
          </a:p>
          <a:p>
            <a:endParaRPr lang="ja-JP" altLang="en-US" sz="2200" dirty="0"/>
          </a:p>
          <a:p>
            <a:r>
              <a:rPr lang="ja-JP" altLang="en-US" sz="2200" dirty="0"/>
              <a:t>イ． 地域的視点から必要な測定局数の算定 </a:t>
            </a:r>
          </a:p>
          <a:p>
            <a:r>
              <a:rPr lang="ja-JP" altLang="en-US" sz="2200" dirty="0"/>
              <a:t>　① 自然的状況の勘案 </a:t>
            </a:r>
          </a:p>
          <a:p>
            <a:r>
              <a:rPr lang="ja-JP" altLang="en-US" sz="2200" dirty="0"/>
              <a:t>　② 社会的状況の勘案 </a:t>
            </a:r>
          </a:p>
          <a:p>
            <a:r>
              <a:rPr lang="ja-JP" altLang="en-US" sz="2200" dirty="0"/>
              <a:t> 　</a:t>
            </a:r>
            <a:r>
              <a:rPr lang="en-US" altLang="ja-JP" sz="2200" dirty="0"/>
              <a:t>(a) </a:t>
            </a:r>
            <a:r>
              <a:rPr lang="ja-JP" altLang="en-US" sz="2200" dirty="0"/>
              <a:t>大気汚染発生源への対応 </a:t>
            </a:r>
          </a:p>
          <a:p>
            <a:r>
              <a:rPr lang="ja-JP" altLang="en-US" sz="2200" dirty="0"/>
              <a:t> 　</a:t>
            </a:r>
            <a:r>
              <a:rPr lang="en-US" altLang="ja-JP" sz="2200" dirty="0"/>
              <a:t>(b) </a:t>
            </a:r>
            <a:r>
              <a:rPr lang="ja-JP" altLang="en-US" sz="2200" dirty="0"/>
              <a:t>当該都道府県以外からの越境汚染による影響への対応 </a:t>
            </a:r>
          </a:p>
          <a:p>
            <a:r>
              <a:rPr lang="ja-JP" altLang="en-US" sz="2200" dirty="0"/>
              <a:t>　</a:t>
            </a:r>
            <a:r>
              <a:rPr lang="en-US" altLang="ja-JP" sz="2200" dirty="0"/>
              <a:t>(c) </a:t>
            </a:r>
            <a:r>
              <a:rPr lang="ja-JP" altLang="en-US" sz="2200" dirty="0"/>
              <a:t>住民のニーズへの対応</a:t>
            </a:r>
          </a:p>
          <a:p>
            <a:r>
              <a:rPr lang="ja-JP" altLang="en-US" sz="2200" dirty="0"/>
              <a:t>　</a:t>
            </a:r>
            <a:r>
              <a:rPr lang="en-US" altLang="ja-JP" sz="2200" dirty="0"/>
              <a:t>(d) </a:t>
            </a:r>
            <a:r>
              <a:rPr lang="ja-JP" altLang="en-US" sz="2200" dirty="0"/>
              <a:t>規制や計画の履行状況の確認</a:t>
            </a:r>
          </a:p>
          <a:p>
            <a:r>
              <a:rPr lang="ja-JP" altLang="en-US" sz="2200" dirty="0"/>
              <a:t>　</a:t>
            </a:r>
            <a:r>
              <a:rPr lang="en-US" altLang="ja-JP" sz="2200" dirty="0"/>
              <a:t>(e) </a:t>
            </a:r>
            <a:r>
              <a:rPr lang="ja-JP" altLang="en-US" sz="2200" dirty="0"/>
              <a:t>今後の開発の予定 </a:t>
            </a:r>
          </a:p>
          <a:p>
            <a:r>
              <a:rPr lang="ja-JP" altLang="en-US" sz="2200" dirty="0"/>
              <a:t>　</a:t>
            </a:r>
            <a:r>
              <a:rPr lang="en-US" altLang="ja-JP" sz="2200" dirty="0"/>
              <a:t>(f) </a:t>
            </a:r>
            <a:r>
              <a:rPr lang="ja-JP" altLang="en-US" sz="2200" dirty="0"/>
              <a:t>各種調査研究への活用</a:t>
            </a:r>
          </a:p>
          <a:p>
            <a:r>
              <a:rPr lang="ja-JP" altLang="en-US" sz="2200" dirty="0"/>
              <a:t>　③ これまでの経緯の勘案。</a:t>
            </a:r>
            <a:endParaRPr lang="en-US" altLang="ja-JP" sz="2200" dirty="0"/>
          </a:p>
          <a:p>
            <a:r>
              <a:rPr lang="ja-JP" altLang="en-US" sz="2200" dirty="0"/>
              <a:t>　</a:t>
            </a:r>
            <a:endParaRPr lang="en-US" altLang="ja-JP" sz="2200" dirty="0"/>
          </a:p>
          <a:p>
            <a:r>
              <a:rPr lang="ja-JP" altLang="en-US" sz="2200" dirty="0"/>
              <a:t>　</a:t>
            </a:r>
            <a:endParaRPr lang="en-US" altLang="ja-JP" sz="2200" dirty="0"/>
          </a:p>
          <a:p>
            <a:endParaRPr lang="en-US" altLang="ja-JP" sz="2200" dirty="0"/>
          </a:p>
          <a:p>
            <a:endParaRPr lang="en-US" altLang="ja-JP" sz="2200" dirty="0"/>
          </a:p>
          <a:p>
            <a:endParaRPr lang="en-US" altLang="ja-JP" sz="2200" dirty="0"/>
          </a:p>
          <a:p>
            <a:endParaRPr lang="en-US" altLang="ja-JP" sz="2200" dirty="0"/>
          </a:p>
        </p:txBody>
      </p:sp>
    </p:spTree>
    <p:extLst>
      <p:ext uri="{BB962C8B-B14F-4D97-AF65-F5344CB8AC3E}">
        <p14:creationId xmlns:p14="http://schemas.microsoft.com/office/powerpoint/2010/main" val="1588656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31</a:t>
            </a:fld>
            <a:endParaRPr kumimoji="1" lang="ja-JP" altLang="en-US"/>
          </a:p>
        </p:txBody>
      </p:sp>
      <p:sp>
        <p:nvSpPr>
          <p:cNvPr id="6" name="正方形/長方形 5"/>
          <p:cNvSpPr/>
          <p:nvPr/>
        </p:nvSpPr>
        <p:spPr>
          <a:xfrm>
            <a:off x="229759" y="196846"/>
            <a:ext cx="9172161" cy="4832092"/>
          </a:xfrm>
          <a:prstGeom prst="rect">
            <a:avLst/>
          </a:prstGeom>
        </p:spPr>
        <p:txBody>
          <a:bodyPr wrap="square">
            <a:spAutoFit/>
          </a:bodyPr>
          <a:lstStyle/>
          <a:p>
            <a:r>
              <a:rPr lang="ja-JP" altLang="en-US" sz="2200" dirty="0">
                <a:latin typeface="+mn-ea"/>
              </a:rPr>
              <a:t>３）</a:t>
            </a:r>
            <a:r>
              <a:rPr lang="zh-TW" altLang="en-US" sz="2200" dirty="0">
                <a:latin typeface="ＭＳ Ｐゴシック" panose="020B0600070205080204" pitchFamily="50" charset="-128"/>
                <a:ea typeface="ＭＳ Ｐゴシック" panose="020B0600070205080204" pitchFamily="50" charset="-128"/>
              </a:rPr>
              <a:t>大気汚染自動測定機</a:t>
            </a:r>
            <a:endParaRPr lang="en-US" altLang="zh-TW" sz="2200" dirty="0">
              <a:latin typeface="ＭＳ Ｐゴシック" panose="020B0600070205080204" pitchFamily="50" charset="-128"/>
              <a:ea typeface="ＭＳ Ｐゴシック" panose="020B0600070205080204" pitchFamily="50" charset="-128"/>
            </a:endParaRPr>
          </a:p>
          <a:p>
            <a:endParaRPr lang="en-US" altLang="ja-JP" sz="2200" dirty="0"/>
          </a:p>
          <a:p>
            <a:r>
              <a:rPr lang="ja-JP" altLang="en-US" sz="2200" dirty="0"/>
              <a:t>　 測定方法は、法令で定められ、</a:t>
            </a:r>
            <a:r>
              <a:rPr lang="en-US" altLang="ja-JP" sz="2200" dirty="0"/>
              <a:t>1980</a:t>
            </a:r>
            <a:r>
              <a:rPr lang="ja-JP" altLang="en-US" sz="2200" dirty="0"/>
              <a:t>年（昭和</a:t>
            </a:r>
            <a:r>
              <a:rPr lang="en-US" altLang="ja-JP" sz="2200" dirty="0"/>
              <a:t>55</a:t>
            </a:r>
            <a:r>
              <a:rPr lang="ja-JP" altLang="en-US" sz="2200" dirty="0"/>
              <a:t>年）には環境省が環境大気常時監視マニュアルを発行しました。当初の測定方法は、「湿式」が中心で、定期的に反応液などを交換する必要がありました。技術開発によって 蛍光や化学発光によって、液を用いずに測定する「乾式」の方法が開発され、</a:t>
            </a:r>
            <a:r>
              <a:rPr lang="en-US" altLang="ja-JP" sz="2200" dirty="0"/>
              <a:t>1996</a:t>
            </a:r>
            <a:r>
              <a:rPr lang="ja-JP" altLang="en-US" sz="2200" dirty="0"/>
              <a:t>年（平成</a:t>
            </a:r>
            <a:r>
              <a:rPr lang="en-US" altLang="ja-JP" sz="2200" dirty="0"/>
              <a:t>8</a:t>
            </a:r>
            <a:r>
              <a:rPr lang="ja-JP" altLang="en-US" sz="2200" dirty="0"/>
              <a:t>年） には環境基準の一部が改正され、二酸化硫黄、二酸化窒素及び光化学オキシダントの測定方法として、乾式測定法が導入されました。</a:t>
            </a:r>
            <a:endParaRPr lang="en-US" altLang="ja-JP" sz="2200" dirty="0"/>
          </a:p>
          <a:p>
            <a:r>
              <a:rPr lang="ja-JP" altLang="en-US" sz="2200" dirty="0"/>
              <a:t>　</a:t>
            </a:r>
            <a:endParaRPr lang="en-US" altLang="ja-JP" sz="2200" dirty="0"/>
          </a:p>
          <a:p>
            <a:r>
              <a:rPr lang="ja-JP" altLang="en-US" sz="2200" dirty="0"/>
              <a:t>　</a:t>
            </a:r>
            <a:endParaRPr lang="en-US" altLang="ja-JP" sz="2200" dirty="0"/>
          </a:p>
          <a:p>
            <a:endParaRPr lang="en-US" altLang="ja-JP" sz="2200" dirty="0"/>
          </a:p>
          <a:p>
            <a:endParaRPr lang="en-US" altLang="ja-JP" sz="2200" dirty="0"/>
          </a:p>
          <a:p>
            <a:endParaRPr lang="en-US" altLang="ja-JP" sz="2200" dirty="0"/>
          </a:p>
          <a:p>
            <a:endParaRPr lang="en-US" altLang="ja-JP" sz="2200" dirty="0"/>
          </a:p>
        </p:txBody>
      </p:sp>
    </p:spTree>
    <p:extLst>
      <p:ext uri="{BB962C8B-B14F-4D97-AF65-F5344CB8AC3E}">
        <p14:creationId xmlns:p14="http://schemas.microsoft.com/office/powerpoint/2010/main" val="3284314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32</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1374475625"/>
              </p:ext>
            </p:extLst>
          </p:nvPr>
        </p:nvGraphicFramePr>
        <p:xfrm>
          <a:off x="392114" y="786341"/>
          <a:ext cx="8932860" cy="1751904"/>
        </p:xfrm>
        <a:graphic>
          <a:graphicData uri="http://schemas.openxmlformats.org/drawingml/2006/table">
            <a:tbl>
              <a:tblPr firstRow="1" bandRow="1">
                <a:tableStyleId>{5940675A-B579-460E-94D1-54222C63F5DA}</a:tableStyleId>
              </a:tblPr>
              <a:tblGrid>
                <a:gridCol w="1683430">
                  <a:extLst>
                    <a:ext uri="{9D8B030D-6E8A-4147-A177-3AD203B41FA5}">
                      <a16:colId xmlns:a16="http://schemas.microsoft.com/office/drawing/2014/main" xmlns="" val="20000"/>
                    </a:ext>
                  </a:extLst>
                </a:gridCol>
                <a:gridCol w="3624715">
                  <a:extLst>
                    <a:ext uri="{9D8B030D-6E8A-4147-A177-3AD203B41FA5}">
                      <a16:colId xmlns:a16="http://schemas.microsoft.com/office/drawing/2014/main" xmlns="" val="20001"/>
                    </a:ext>
                  </a:extLst>
                </a:gridCol>
                <a:gridCol w="3624715">
                  <a:extLst>
                    <a:ext uri="{9D8B030D-6E8A-4147-A177-3AD203B41FA5}">
                      <a16:colId xmlns:a16="http://schemas.microsoft.com/office/drawing/2014/main" xmlns="" val="20002"/>
                    </a:ext>
                  </a:extLst>
                </a:gridCol>
              </a:tblGrid>
              <a:tr h="431104">
                <a:tc>
                  <a:txBody>
                    <a:bodyPr/>
                    <a:lstStyle/>
                    <a:p>
                      <a:endParaRPr kumimoji="1" lang="ja-JP" altLang="en-US" sz="1800" dirty="0">
                        <a:latin typeface="+mn-ea"/>
                        <a:ea typeface="+mn-ea"/>
                      </a:endParaRPr>
                    </a:p>
                  </a:txBody>
                  <a:tcPr/>
                </a:tc>
                <a:tc>
                  <a:txBody>
                    <a:bodyPr/>
                    <a:lstStyle/>
                    <a:p>
                      <a:r>
                        <a:rPr kumimoji="1" lang="ja-JP" altLang="en-US" sz="1800" dirty="0">
                          <a:latin typeface="+mn-ea"/>
                          <a:ea typeface="+mn-ea"/>
                        </a:rPr>
                        <a:t>湿式</a:t>
                      </a:r>
                    </a:p>
                  </a:txBody>
                  <a:tcPr/>
                </a:tc>
                <a:tc>
                  <a:txBody>
                    <a:bodyPr/>
                    <a:lstStyle/>
                    <a:p>
                      <a:r>
                        <a:rPr kumimoji="1" lang="ja-JP" altLang="en-US" sz="1800" dirty="0">
                          <a:latin typeface="+mn-ea"/>
                          <a:ea typeface="+mn-ea"/>
                        </a:rPr>
                        <a:t>乾式</a:t>
                      </a:r>
                    </a:p>
                  </a:txBody>
                  <a:tcPr/>
                </a:tc>
                <a:extLst>
                  <a:ext uri="{0D108BD9-81ED-4DB2-BD59-A6C34878D82A}">
                    <a16:rowId xmlns:a16="http://schemas.microsoft.com/office/drawing/2014/main" xmlns=""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dirty="0">
                          <a:latin typeface="ＭＳ Ｐゴシック" panose="020B0600070205080204" pitchFamily="50" charset="-128"/>
                          <a:ea typeface="ＭＳ Ｐゴシック" panose="020B0600070205080204" pitchFamily="50" charset="-128"/>
                        </a:rPr>
                        <a:t>二酸化硫黄</a:t>
                      </a:r>
                      <a:endParaRPr kumimoji="1" lang="ja-JP" altLang="en-US" sz="1800" dirty="0">
                        <a:latin typeface="ＭＳ Ｐゴシック" panose="020B0600070205080204" pitchFamily="50" charset="-128"/>
                        <a:ea typeface="ＭＳ Ｐゴシック" panose="020B0600070205080204" pitchFamily="50" charset="-128"/>
                      </a:endParaRPr>
                    </a:p>
                  </a:txBody>
                  <a:tcPr/>
                </a:tc>
                <a:tc>
                  <a:txBody>
                    <a:bodyPr/>
                    <a:lstStyle/>
                    <a:p>
                      <a:r>
                        <a:rPr kumimoji="1" lang="zh-TW" altLang="en-US" sz="1800" dirty="0">
                          <a:latin typeface="ＭＳ Ｐゴシック" panose="020B0600070205080204" pitchFamily="50" charset="-128"/>
                          <a:ea typeface="ＭＳ Ｐゴシック" panose="020B0600070205080204" pitchFamily="50" charset="-128"/>
                        </a:rPr>
                        <a:t>溶液導電率法</a:t>
                      </a:r>
                      <a:endParaRPr kumimoji="1" lang="ja-JP" altLang="en-US" sz="1800" dirty="0">
                        <a:latin typeface="ＭＳ Ｐゴシック" panose="020B0600070205080204" pitchFamily="50" charset="-128"/>
                        <a:ea typeface="ＭＳ Ｐゴシック" panose="020B0600070205080204" pitchFamily="50" charset="-128"/>
                      </a:endParaRPr>
                    </a:p>
                  </a:txBody>
                  <a:tcPr/>
                </a:tc>
                <a:tc>
                  <a:txBody>
                    <a:bodyPr/>
                    <a:lstStyle/>
                    <a:p>
                      <a:r>
                        <a:rPr kumimoji="1" lang="ja-JP" altLang="en-US" sz="1800" dirty="0">
                          <a:latin typeface="+mn-ea"/>
                          <a:ea typeface="+mn-ea"/>
                        </a:rPr>
                        <a:t>紫外線蛍光法</a:t>
                      </a:r>
                    </a:p>
                  </a:txBody>
                  <a:tcPr/>
                </a:tc>
                <a:extLst>
                  <a:ext uri="{0D108BD9-81ED-4DB2-BD59-A6C34878D82A}">
                    <a16:rowId xmlns:a16="http://schemas.microsoft.com/office/drawing/2014/main" xmlns="" val="10001"/>
                  </a:ext>
                </a:extLst>
              </a:tr>
              <a:tr h="370840">
                <a:tc>
                  <a:txBody>
                    <a:bodyPr/>
                    <a:lstStyle/>
                    <a:p>
                      <a:r>
                        <a:rPr kumimoji="1" lang="ja-JP" altLang="en-US" sz="1800" dirty="0">
                          <a:latin typeface="+mn-ea"/>
                          <a:ea typeface="+mn-ea"/>
                        </a:rPr>
                        <a:t>窒素酸化物</a:t>
                      </a:r>
                    </a:p>
                  </a:txBody>
                  <a:tcPr/>
                </a:tc>
                <a:tc>
                  <a:txBody>
                    <a:bodyPr/>
                    <a:lstStyle/>
                    <a:p>
                      <a:r>
                        <a:rPr kumimoji="1" lang="ja-JP" altLang="en-US" sz="1600" dirty="0">
                          <a:latin typeface="+mn-ea"/>
                          <a:ea typeface="+mn-ea"/>
                        </a:rPr>
                        <a:t>ザルツマン試薬を用いる吸光光度法</a:t>
                      </a:r>
                    </a:p>
                  </a:txBody>
                  <a:tcPr/>
                </a:tc>
                <a:tc>
                  <a:txBody>
                    <a:bodyPr/>
                    <a:lstStyle/>
                    <a:p>
                      <a:r>
                        <a:rPr kumimoji="1" lang="ja-JP" altLang="en-US" sz="1600" dirty="0">
                          <a:latin typeface="+mn-ea"/>
                          <a:ea typeface="+mn-ea"/>
                        </a:rPr>
                        <a:t>オゾンを用いる化学発光法</a:t>
                      </a:r>
                    </a:p>
                  </a:txBody>
                  <a:tcPr/>
                </a:tc>
                <a:extLst>
                  <a:ext uri="{0D108BD9-81ED-4DB2-BD59-A6C34878D82A}">
                    <a16:rowId xmlns:a16="http://schemas.microsoft.com/office/drawing/2014/main" xmlns="" val="10002"/>
                  </a:ext>
                </a:extLst>
              </a:tr>
              <a:tr h="370840">
                <a:tc>
                  <a:txBody>
                    <a:bodyPr/>
                    <a:lstStyle/>
                    <a:p>
                      <a:r>
                        <a:rPr kumimoji="1" lang="ja-JP" altLang="en-US" sz="1800" dirty="0">
                          <a:latin typeface="+mn-ea"/>
                          <a:ea typeface="+mn-ea"/>
                        </a:rPr>
                        <a:t>オキシダント</a:t>
                      </a:r>
                    </a:p>
                  </a:txBody>
                  <a:tcPr/>
                </a:tc>
                <a:tc>
                  <a:txBody>
                    <a:bodyPr/>
                    <a:lstStyle/>
                    <a:p>
                      <a:r>
                        <a:rPr kumimoji="1" lang="ja-JP" altLang="en-US" sz="1600" dirty="0">
                          <a:latin typeface="+mn-ea"/>
                          <a:ea typeface="+mn-ea"/>
                        </a:rPr>
                        <a:t>中性ヨウ化カリウムを用いる吸光光度法、電量法によるオキシダント測定機</a:t>
                      </a:r>
                    </a:p>
                  </a:txBody>
                  <a:tcPr/>
                </a:tc>
                <a:tc>
                  <a:txBody>
                    <a:bodyPr/>
                    <a:lstStyle/>
                    <a:p>
                      <a:r>
                        <a:rPr kumimoji="1" lang="ja-JP" altLang="en-US" sz="1600" dirty="0">
                          <a:latin typeface="+mn-ea"/>
                          <a:ea typeface="+mn-ea"/>
                        </a:rPr>
                        <a:t>紫外線吸収法、エチレンを用いた化学発光法</a:t>
                      </a:r>
                    </a:p>
                  </a:txBody>
                  <a:tcPr/>
                </a:tc>
                <a:extLst>
                  <a:ext uri="{0D108BD9-81ED-4DB2-BD59-A6C34878D82A}">
                    <a16:rowId xmlns:a16="http://schemas.microsoft.com/office/drawing/2014/main" xmlns="" val="10003"/>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1154585108"/>
              </p:ext>
            </p:extLst>
          </p:nvPr>
        </p:nvGraphicFramePr>
        <p:xfrm>
          <a:off x="392113" y="2767319"/>
          <a:ext cx="8932861" cy="3519149"/>
        </p:xfrm>
        <a:graphic>
          <a:graphicData uri="http://schemas.openxmlformats.org/drawingml/2006/table">
            <a:tbl>
              <a:tblPr firstRow="1" bandRow="1">
                <a:tableStyleId>{5940675A-B579-460E-94D1-54222C63F5DA}</a:tableStyleId>
              </a:tblPr>
              <a:tblGrid>
                <a:gridCol w="1901144">
                  <a:extLst>
                    <a:ext uri="{9D8B030D-6E8A-4147-A177-3AD203B41FA5}">
                      <a16:colId xmlns:a16="http://schemas.microsoft.com/office/drawing/2014/main" xmlns="" val="20000"/>
                    </a:ext>
                  </a:extLst>
                </a:gridCol>
                <a:gridCol w="7031717">
                  <a:extLst>
                    <a:ext uri="{9D8B030D-6E8A-4147-A177-3AD203B41FA5}">
                      <a16:colId xmlns:a16="http://schemas.microsoft.com/office/drawing/2014/main" xmlns="" val="20001"/>
                    </a:ext>
                  </a:extLst>
                </a:gridCol>
              </a:tblGrid>
              <a:tr h="324467">
                <a:tc>
                  <a:txBody>
                    <a:bodyPr/>
                    <a:lstStyle/>
                    <a:p>
                      <a:r>
                        <a:rPr kumimoji="1" lang="zh-TW" altLang="en-US" sz="1600" dirty="0">
                          <a:latin typeface="ＭＳ Ｐゴシック" panose="020B0600070205080204" pitchFamily="50" charset="-128"/>
                          <a:ea typeface="ＭＳ Ｐゴシック" panose="020B0600070205080204" pitchFamily="50" charset="-128"/>
                        </a:rPr>
                        <a:t>浮遊粒子状物質</a:t>
                      </a:r>
                      <a:endParaRPr kumimoji="1" lang="ja-JP" altLang="en-US" sz="1600" dirty="0">
                        <a:latin typeface="ＭＳ Ｐゴシック" panose="020B0600070205080204" pitchFamily="50" charset="-128"/>
                        <a:ea typeface="ＭＳ Ｐゴシック" panose="020B0600070205080204" pitchFamily="50" charset="-128"/>
                      </a:endParaRPr>
                    </a:p>
                  </a:txBody>
                  <a:tcPr/>
                </a:tc>
                <a:tc>
                  <a:txBody>
                    <a:bodyPr/>
                    <a:lstStyle/>
                    <a:p>
                      <a:r>
                        <a:rPr kumimoji="1" lang="ja-JP" altLang="en-US" sz="1600" dirty="0"/>
                        <a:t>光散乱法、圧電天びん法、ベータ線吸収法</a:t>
                      </a:r>
                    </a:p>
                  </a:txBody>
                  <a:tcPr/>
                </a:tc>
                <a:extLst>
                  <a:ext uri="{0D108BD9-81ED-4DB2-BD59-A6C34878D82A}">
                    <a16:rowId xmlns:a16="http://schemas.microsoft.com/office/drawing/2014/main" xmlns="" val="10000"/>
                  </a:ext>
                </a:extLst>
              </a:tr>
              <a:tr h="681983">
                <a:tc>
                  <a:txBody>
                    <a:bodyPr/>
                    <a:lstStyle/>
                    <a:p>
                      <a:r>
                        <a:rPr kumimoji="1" lang="zh-TW" altLang="en-US" sz="1600" dirty="0">
                          <a:latin typeface="ＭＳ Ｐゴシック" panose="020B0600070205080204" pitchFamily="50" charset="-128"/>
                          <a:ea typeface="ＭＳ Ｐゴシック" panose="020B0600070205080204" pitchFamily="50" charset="-128"/>
                        </a:rPr>
                        <a:t>微小粒子状物質</a:t>
                      </a:r>
                      <a:endParaRPr kumimoji="1" lang="ja-JP" altLang="en-US" sz="1600" dirty="0">
                        <a:latin typeface="ＭＳ Ｐゴシック" panose="020B0600070205080204" pitchFamily="50" charset="-128"/>
                        <a:ea typeface="ＭＳ Ｐゴシック" panose="020B0600070205080204" pitchFamily="50" charset="-128"/>
                      </a:endParaRPr>
                    </a:p>
                  </a:txBody>
                  <a:tcPr/>
                </a:tc>
                <a:tc>
                  <a:txBody>
                    <a:bodyPr/>
                    <a:lstStyle/>
                    <a:p>
                      <a:r>
                        <a:rPr kumimoji="1" lang="ja-JP" altLang="en-US" sz="1600" dirty="0"/>
                        <a:t>フィルター捕集</a:t>
                      </a:r>
                      <a:r>
                        <a:rPr kumimoji="1" lang="en-US" altLang="ja-JP" sz="1600" dirty="0"/>
                        <a:t>-</a:t>
                      </a:r>
                      <a:r>
                        <a:rPr kumimoji="1" lang="ja-JP" altLang="en-US" sz="1600" dirty="0"/>
                        <a:t>質量法（標準測定法）</a:t>
                      </a:r>
                      <a:endParaRPr kumimoji="1" lang="en-US" altLang="ja-JP" sz="1600" dirty="0"/>
                    </a:p>
                    <a:p>
                      <a:r>
                        <a:rPr kumimoji="1" lang="ja-JP" altLang="en-US" sz="1600" dirty="0"/>
                        <a:t>ベータ線吸収法、フィルター振動法、光散乱法</a:t>
                      </a:r>
                    </a:p>
                  </a:txBody>
                  <a:tcPr/>
                </a:tc>
                <a:extLst>
                  <a:ext uri="{0D108BD9-81ED-4DB2-BD59-A6C34878D82A}">
                    <a16:rowId xmlns:a16="http://schemas.microsoft.com/office/drawing/2014/main" xmlns="" val="10001"/>
                  </a:ext>
                </a:extLst>
              </a:tr>
              <a:tr h="416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一酸化炭素</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600" dirty="0">
                          <a:latin typeface="ＭＳ Ｐゴシック" panose="020B0600070205080204" pitchFamily="50" charset="-128"/>
                          <a:ea typeface="ＭＳ Ｐゴシック" panose="020B0600070205080204" pitchFamily="50" charset="-128"/>
                        </a:rPr>
                        <a:t>非分散型赤外分析計</a:t>
                      </a:r>
                      <a:endParaRPr kumimoji="1" lang="ja-JP" altLang="en-US" sz="16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xmlns="" val="10002"/>
                  </a:ext>
                </a:extLst>
              </a:tr>
              <a:tr h="416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炭化水素</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非メタン炭化水素測定方式（直接法）</a:t>
                      </a:r>
                    </a:p>
                  </a:txBody>
                  <a:tcPr/>
                </a:tc>
                <a:extLst>
                  <a:ext uri="{0D108BD9-81ED-4DB2-BD59-A6C34878D82A}">
                    <a16:rowId xmlns:a16="http://schemas.microsoft.com/office/drawing/2014/main" xmlns="" val="10003"/>
                  </a:ext>
                </a:extLst>
              </a:tr>
              <a:tr h="416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風向、風速</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600" dirty="0">
                          <a:latin typeface="ＭＳ Ｐゴシック" panose="020B0600070205080204" pitchFamily="50" charset="-128"/>
                          <a:ea typeface="ＭＳ Ｐゴシック" panose="020B0600070205080204" pitchFamily="50" charset="-128"/>
                        </a:rPr>
                        <a:t>風車型風向風速計</a:t>
                      </a:r>
                      <a:r>
                        <a:rPr kumimoji="1" lang="ja-JP" altLang="en-US" sz="1600" dirty="0" err="1">
                          <a:latin typeface="ＭＳ Ｐゴシック" panose="020B0600070205080204" pitchFamily="50" charset="-128"/>
                          <a:ea typeface="ＭＳ Ｐゴシック" panose="020B0600070205080204" pitchFamily="50" charset="-128"/>
                        </a:rPr>
                        <a:t>、</a:t>
                      </a:r>
                      <a:r>
                        <a:rPr kumimoji="1" lang="zh-TW" altLang="en-US" sz="1600" dirty="0">
                          <a:latin typeface="ＭＳ Ｐゴシック" panose="020B0600070205080204" pitchFamily="50" charset="-128"/>
                          <a:ea typeface="ＭＳ Ｐゴシック" panose="020B0600070205080204" pitchFamily="50" charset="-128"/>
                        </a:rPr>
                        <a:t>超音波式風向風速計</a:t>
                      </a:r>
                      <a:endParaRPr kumimoji="1" lang="ja-JP" altLang="en-US" sz="16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xmlns="" val="10004"/>
                  </a:ext>
                </a:extLst>
              </a:tr>
              <a:tr h="416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温度、湿度</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600" dirty="0">
                          <a:latin typeface="ＭＳ Ｐゴシック" panose="020B0600070205080204" pitchFamily="50" charset="-128"/>
                          <a:ea typeface="ＭＳ Ｐゴシック" panose="020B0600070205080204" pitchFamily="50" charset="-128"/>
                        </a:rPr>
                        <a:t>電気抵抗型温度計</a:t>
                      </a:r>
                      <a:r>
                        <a:rPr kumimoji="1" lang="ja-JP" altLang="en-US" sz="1600" dirty="0" err="1">
                          <a:latin typeface="ＭＳ Ｐゴシック" panose="020B0600070205080204" pitchFamily="50" charset="-128"/>
                          <a:ea typeface="ＭＳ Ｐゴシック" panose="020B0600070205080204" pitchFamily="50" charset="-128"/>
                        </a:rPr>
                        <a:t>、</a:t>
                      </a:r>
                      <a:r>
                        <a:rPr kumimoji="1" lang="ja-JP" altLang="en-US" sz="1600" dirty="0"/>
                        <a:t>静電容量式湿度計 など</a:t>
                      </a:r>
                    </a:p>
                  </a:txBody>
                  <a:tcPr/>
                </a:tc>
                <a:extLst>
                  <a:ext uri="{0D108BD9-81ED-4DB2-BD59-A6C34878D82A}">
                    <a16:rowId xmlns:a16="http://schemas.microsoft.com/office/drawing/2014/main" xmlns="" val="10005"/>
                  </a:ext>
                </a:extLst>
              </a:tr>
              <a:tr h="416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日射、放射</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熱電堆の起電力、受感部の上下の温度差を 熱電堆の起電力によって測定</a:t>
                      </a:r>
                    </a:p>
                  </a:txBody>
                  <a:tcPr/>
                </a:tc>
                <a:extLst>
                  <a:ext uri="{0D108BD9-81ED-4DB2-BD59-A6C34878D82A}">
                    <a16:rowId xmlns:a16="http://schemas.microsoft.com/office/drawing/2014/main" xmlns="" val="10006"/>
                  </a:ext>
                </a:extLst>
              </a:tr>
              <a:tr h="416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雨量</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転倒</a:t>
                      </a:r>
                      <a:r>
                        <a:rPr kumimoji="1" lang="ja-JP" altLang="en-US" sz="1600" dirty="0" err="1"/>
                        <a:t>ます</a:t>
                      </a:r>
                      <a:r>
                        <a:rPr kumimoji="1" lang="ja-JP" altLang="en-US" sz="1600" dirty="0"/>
                        <a:t>型雨量計</a:t>
                      </a:r>
                    </a:p>
                  </a:txBody>
                  <a:tcPr/>
                </a:tc>
                <a:extLst>
                  <a:ext uri="{0D108BD9-81ED-4DB2-BD59-A6C34878D82A}">
                    <a16:rowId xmlns:a16="http://schemas.microsoft.com/office/drawing/2014/main" xmlns="" val="10007"/>
                  </a:ext>
                </a:extLst>
              </a:tr>
            </a:tbl>
          </a:graphicData>
        </a:graphic>
      </p:graphicFrame>
      <p:sp>
        <p:nvSpPr>
          <p:cNvPr id="5" name="正方形/長方形 4"/>
          <p:cNvSpPr/>
          <p:nvPr/>
        </p:nvSpPr>
        <p:spPr>
          <a:xfrm>
            <a:off x="392113" y="6413700"/>
            <a:ext cx="6122189" cy="307777"/>
          </a:xfrm>
          <a:prstGeom prst="rect">
            <a:avLst/>
          </a:prstGeom>
        </p:spPr>
        <p:txBody>
          <a:bodyPr wrap="none">
            <a:spAutoFit/>
          </a:bodyPr>
          <a:lstStyle/>
          <a:p>
            <a:r>
              <a:rPr lang="ja-JP" altLang="en-US" sz="1400" dirty="0"/>
              <a:t>環境大気常時監視マニュアル　第 ６ 版　平成</a:t>
            </a:r>
            <a:r>
              <a:rPr lang="en-US" altLang="ja-JP" sz="1400" dirty="0"/>
              <a:t>22</a:t>
            </a:r>
            <a:r>
              <a:rPr lang="ja-JP" altLang="en-US" sz="1400" dirty="0"/>
              <a:t>年３月　環境省 水・大気環境局</a:t>
            </a:r>
          </a:p>
        </p:txBody>
      </p:sp>
      <p:sp>
        <p:nvSpPr>
          <p:cNvPr id="6" name="正方形/長方形 5"/>
          <p:cNvSpPr/>
          <p:nvPr/>
        </p:nvSpPr>
        <p:spPr>
          <a:xfrm>
            <a:off x="230383" y="187935"/>
            <a:ext cx="3942105" cy="369332"/>
          </a:xfrm>
          <a:prstGeom prst="rect">
            <a:avLst/>
          </a:prstGeom>
        </p:spPr>
        <p:txBody>
          <a:bodyPr wrap="none">
            <a:spAutoFit/>
          </a:bodyPr>
          <a:lstStyle/>
          <a:p>
            <a:r>
              <a:rPr lang="ja-JP" altLang="en-US" dirty="0"/>
              <a:t>表　法令で定められた大気環境測定法</a:t>
            </a:r>
          </a:p>
        </p:txBody>
      </p:sp>
    </p:spTree>
    <p:extLst>
      <p:ext uri="{BB962C8B-B14F-4D97-AF65-F5344CB8AC3E}">
        <p14:creationId xmlns:p14="http://schemas.microsoft.com/office/powerpoint/2010/main" val="2585182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33</a:t>
            </a:fld>
            <a:endParaRPr kumimoji="1" lang="ja-JP" altLang="en-US"/>
          </a:p>
        </p:txBody>
      </p:sp>
      <p:sp>
        <p:nvSpPr>
          <p:cNvPr id="6" name="正方形/長方形 5"/>
          <p:cNvSpPr/>
          <p:nvPr/>
        </p:nvSpPr>
        <p:spPr>
          <a:xfrm>
            <a:off x="0" y="227326"/>
            <a:ext cx="9172161" cy="2800767"/>
          </a:xfrm>
          <a:prstGeom prst="rect">
            <a:avLst/>
          </a:prstGeom>
        </p:spPr>
        <p:txBody>
          <a:bodyPr wrap="square">
            <a:spAutoFit/>
          </a:bodyPr>
          <a:lstStyle/>
          <a:p>
            <a:endParaRPr lang="en-US" altLang="ja-JP" sz="2200" dirty="0"/>
          </a:p>
          <a:p>
            <a:r>
              <a:rPr lang="ja-JP" altLang="en-US" sz="2200" dirty="0"/>
              <a:t>　 </a:t>
            </a:r>
            <a:endParaRPr lang="en-US" altLang="ja-JP" sz="2200" dirty="0"/>
          </a:p>
          <a:p>
            <a:r>
              <a:rPr lang="ja-JP" altLang="en-US" sz="2200" dirty="0"/>
              <a:t>　</a:t>
            </a:r>
            <a:endParaRPr lang="en-US" altLang="ja-JP" sz="2200" dirty="0"/>
          </a:p>
          <a:p>
            <a:r>
              <a:rPr lang="ja-JP" altLang="en-US" sz="2200" dirty="0"/>
              <a:t>　</a:t>
            </a:r>
            <a:endParaRPr lang="en-US" altLang="ja-JP" sz="2200" dirty="0"/>
          </a:p>
          <a:p>
            <a:endParaRPr lang="en-US" altLang="ja-JP" sz="2200" dirty="0"/>
          </a:p>
          <a:p>
            <a:endParaRPr lang="en-US" altLang="ja-JP" sz="2200" dirty="0"/>
          </a:p>
          <a:p>
            <a:endParaRPr lang="en-US" altLang="ja-JP" sz="2200" dirty="0"/>
          </a:p>
          <a:p>
            <a:endParaRPr lang="en-US" altLang="ja-JP" sz="2200" dirty="0"/>
          </a:p>
        </p:txBody>
      </p:sp>
      <p:sp>
        <p:nvSpPr>
          <p:cNvPr id="4" name="正方形/長方形 3"/>
          <p:cNvSpPr/>
          <p:nvPr/>
        </p:nvSpPr>
        <p:spPr>
          <a:xfrm>
            <a:off x="182880" y="227326"/>
            <a:ext cx="9172161" cy="6247864"/>
          </a:xfrm>
          <a:prstGeom prst="rect">
            <a:avLst/>
          </a:prstGeom>
        </p:spPr>
        <p:txBody>
          <a:bodyPr wrap="square">
            <a:spAutoFit/>
          </a:bodyPr>
          <a:lstStyle/>
          <a:p>
            <a:r>
              <a:rPr lang="ja-JP" altLang="en-US" sz="2200" dirty="0"/>
              <a:t>４）大気汚染常時監視システム</a:t>
            </a:r>
            <a:endParaRPr lang="en-US" altLang="ja-JP" sz="2200" dirty="0"/>
          </a:p>
          <a:p>
            <a:endParaRPr lang="en-US" altLang="ja-JP" sz="2200" dirty="0"/>
          </a:p>
          <a:p>
            <a:r>
              <a:rPr lang="ja-JP" altLang="en-US" sz="2200" dirty="0"/>
              <a:t>　 </a:t>
            </a:r>
            <a:r>
              <a:rPr lang="ja-JP" altLang="en-US" sz="2200" dirty="0">
                <a:latin typeface="+mn-ea"/>
              </a:rPr>
              <a:t>全国の自治体は、数十に及ぶ測定局の</a:t>
            </a:r>
            <a:r>
              <a:rPr lang="en-US" altLang="ja-JP" sz="2200" dirty="0">
                <a:latin typeface="+mn-ea"/>
              </a:rPr>
              <a:t>1</a:t>
            </a:r>
            <a:r>
              <a:rPr lang="ja-JP" altLang="en-US" sz="2200" dirty="0">
                <a:latin typeface="+mn-ea"/>
              </a:rPr>
              <a:t>時間ごとのデータを収集し、処理する必要があります。データの収集の方法として、当初は無線が用いられましたが、通信技術の発展とともに、現在ではインターネット回線が活用されています。また関係するハード、およびソフトウエアの進歩により、大気汚染状況をリアルタイムで地域住民に周知することも可能となりました。大気汚染常時監視システム は、自治体ごとに構築、運営されていますが、</a:t>
            </a:r>
            <a:r>
              <a:rPr lang="en-US" altLang="ja-JP" sz="2200" dirty="0">
                <a:latin typeface="+mn-ea"/>
              </a:rPr>
              <a:t>1996</a:t>
            </a:r>
            <a:r>
              <a:rPr lang="ja-JP" altLang="en-US" sz="2200" dirty="0">
                <a:latin typeface="+mn-ea"/>
              </a:rPr>
              <a:t>年</a:t>
            </a:r>
            <a:endParaRPr lang="en-US" altLang="ja-JP" sz="2200" dirty="0">
              <a:latin typeface="+mn-ea"/>
            </a:endParaRPr>
          </a:p>
          <a:p>
            <a:r>
              <a:rPr lang="ja-JP" altLang="en-US" sz="2200" dirty="0">
                <a:latin typeface="+mn-ea"/>
              </a:rPr>
              <a:t>（平成</a:t>
            </a:r>
            <a:r>
              <a:rPr lang="en-US" altLang="ja-JP" sz="2200" dirty="0">
                <a:latin typeface="+mn-ea"/>
              </a:rPr>
              <a:t>8</a:t>
            </a:r>
            <a:r>
              <a:rPr lang="ja-JP" altLang="en-US" sz="2200" dirty="0">
                <a:latin typeface="+mn-ea"/>
              </a:rPr>
              <a:t>年） には、環境省が全国の大気汚染物質の監視システム（そらまめ君）を運用開始し、</a:t>
            </a:r>
            <a:r>
              <a:rPr lang="en-US" altLang="ja-JP" sz="2200" dirty="0">
                <a:latin typeface="+mn-ea"/>
              </a:rPr>
              <a:t>2000</a:t>
            </a:r>
            <a:r>
              <a:rPr lang="ja-JP" altLang="en-US" sz="2200" dirty="0">
                <a:latin typeface="+mn-ea"/>
              </a:rPr>
              <a:t>年（平成</a:t>
            </a:r>
            <a:r>
              <a:rPr lang="en-US" altLang="ja-JP" sz="2200" dirty="0">
                <a:latin typeface="+mn-ea"/>
              </a:rPr>
              <a:t>12</a:t>
            </a:r>
            <a:r>
              <a:rPr lang="ja-JP" altLang="en-US" sz="2200" dirty="0">
                <a:latin typeface="+mn-ea"/>
              </a:rPr>
              <a:t>年）には「そらまめ君」ホームページが開設され、全国の状況をリアルタイムで確認できるようになりました。</a:t>
            </a:r>
            <a:endParaRPr lang="en-US" altLang="ja-JP" sz="2200" dirty="0">
              <a:latin typeface="+mn-ea"/>
            </a:endParaRPr>
          </a:p>
          <a:p>
            <a:endParaRPr lang="en-US" altLang="ja-JP" sz="2200" dirty="0">
              <a:latin typeface="+mn-ea"/>
            </a:endParaRPr>
          </a:p>
          <a:p>
            <a:r>
              <a:rPr lang="ja-JP" altLang="en-US" sz="2200" dirty="0">
                <a:latin typeface="+mn-ea"/>
              </a:rPr>
              <a:t>環境省大気汚染物質広域監視システム（そらまめくん） </a:t>
            </a:r>
            <a:endParaRPr lang="en-US" altLang="ja-JP" sz="2200" dirty="0">
              <a:latin typeface="+mn-ea"/>
            </a:endParaRPr>
          </a:p>
          <a:p>
            <a:r>
              <a:rPr lang="ja-JP" altLang="en-US" sz="2200" dirty="0">
                <a:latin typeface="+mn-ea"/>
              </a:rPr>
              <a:t>　</a:t>
            </a:r>
            <a:r>
              <a:rPr lang="en-US" altLang="ja-JP" sz="2200" dirty="0">
                <a:latin typeface="+mn-ea"/>
              </a:rPr>
              <a:t>https://soramame.env.go.jp/</a:t>
            </a:r>
            <a:endParaRPr lang="ja-JP" altLang="en-US" sz="2200" dirty="0">
              <a:latin typeface="+mn-ea"/>
            </a:endParaRPr>
          </a:p>
          <a:p>
            <a:endParaRPr lang="ja-JP" altLang="en-US" sz="2400" dirty="0"/>
          </a:p>
          <a:p>
            <a:endParaRPr lang="ja-JP" altLang="en-US" sz="2400" dirty="0"/>
          </a:p>
          <a:p>
            <a:endParaRPr lang="en-US" altLang="ja-JP" sz="2200" dirty="0"/>
          </a:p>
          <a:p>
            <a:endParaRPr lang="en-US" altLang="ja-JP" sz="2200" dirty="0"/>
          </a:p>
        </p:txBody>
      </p:sp>
    </p:spTree>
    <p:extLst>
      <p:ext uri="{BB962C8B-B14F-4D97-AF65-F5344CB8AC3E}">
        <p14:creationId xmlns:p14="http://schemas.microsoft.com/office/powerpoint/2010/main" val="2081352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34</a:t>
            </a:fld>
            <a:endParaRPr kumimoji="1" lang="ja-JP" altLang="en-US"/>
          </a:p>
        </p:txBody>
      </p:sp>
      <p:pic>
        <p:nvPicPr>
          <p:cNvPr id="3" name="図 2"/>
          <p:cNvPicPr>
            <a:picLocks noChangeAspect="1"/>
          </p:cNvPicPr>
          <p:nvPr/>
        </p:nvPicPr>
        <p:blipFill>
          <a:blip r:embed="rId2"/>
          <a:stretch>
            <a:fillRect/>
          </a:stretch>
        </p:blipFill>
        <p:spPr>
          <a:xfrm>
            <a:off x="1836746" y="213360"/>
            <a:ext cx="6232507" cy="6142992"/>
          </a:xfrm>
          <a:prstGeom prst="rect">
            <a:avLst/>
          </a:prstGeom>
        </p:spPr>
      </p:pic>
      <p:sp>
        <p:nvSpPr>
          <p:cNvPr id="4" name="正方形/長方形 3"/>
          <p:cNvSpPr/>
          <p:nvPr/>
        </p:nvSpPr>
        <p:spPr>
          <a:xfrm>
            <a:off x="505744" y="6488668"/>
            <a:ext cx="8398453" cy="369332"/>
          </a:xfrm>
          <a:prstGeom prst="rect">
            <a:avLst/>
          </a:prstGeom>
        </p:spPr>
        <p:txBody>
          <a:bodyPr wrap="none">
            <a:spAutoFit/>
          </a:bodyPr>
          <a:lstStyle/>
          <a:p>
            <a:r>
              <a:rPr lang="ja-JP" altLang="en-US" dirty="0"/>
              <a:t>出典：環境大気常時監視マニュアル　第 </a:t>
            </a:r>
            <a:r>
              <a:rPr lang="en-US" altLang="ja-JP" dirty="0"/>
              <a:t>6</a:t>
            </a:r>
            <a:r>
              <a:rPr lang="ja-JP" altLang="en-US" dirty="0"/>
              <a:t> 版　平成</a:t>
            </a:r>
            <a:r>
              <a:rPr lang="en-US" altLang="ja-JP" dirty="0"/>
              <a:t>22</a:t>
            </a:r>
            <a:r>
              <a:rPr lang="ja-JP" altLang="en-US" dirty="0"/>
              <a:t>年</a:t>
            </a:r>
            <a:r>
              <a:rPr lang="en-US" altLang="ja-JP" dirty="0"/>
              <a:t>3</a:t>
            </a:r>
            <a:r>
              <a:rPr lang="ja-JP" altLang="en-US" dirty="0"/>
              <a:t>月　環境省 水・大気環境局</a:t>
            </a:r>
          </a:p>
        </p:txBody>
      </p:sp>
    </p:spTree>
    <p:extLst>
      <p:ext uri="{BB962C8B-B14F-4D97-AF65-F5344CB8AC3E}">
        <p14:creationId xmlns:p14="http://schemas.microsoft.com/office/powerpoint/2010/main" val="2589306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35</a:t>
            </a:fld>
            <a:endParaRPr kumimoji="1" lang="ja-JP" altLang="en-US"/>
          </a:p>
        </p:txBody>
      </p:sp>
      <p:pic>
        <p:nvPicPr>
          <p:cNvPr id="3" name="図 2"/>
          <p:cNvPicPr>
            <a:picLocks noChangeAspect="1"/>
          </p:cNvPicPr>
          <p:nvPr/>
        </p:nvPicPr>
        <p:blipFill>
          <a:blip r:embed="rId2"/>
          <a:stretch>
            <a:fillRect/>
          </a:stretch>
        </p:blipFill>
        <p:spPr>
          <a:xfrm>
            <a:off x="0" y="644297"/>
            <a:ext cx="9906000" cy="5569406"/>
          </a:xfrm>
          <a:prstGeom prst="rect">
            <a:avLst/>
          </a:prstGeom>
        </p:spPr>
      </p:pic>
      <p:sp>
        <p:nvSpPr>
          <p:cNvPr id="4" name="正方形/長方形 3"/>
          <p:cNvSpPr/>
          <p:nvPr/>
        </p:nvSpPr>
        <p:spPr>
          <a:xfrm>
            <a:off x="358140" y="6356353"/>
            <a:ext cx="6225540" cy="369332"/>
          </a:xfrm>
          <a:prstGeom prst="rect">
            <a:avLst/>
          </a:prstGeom>
        </p:spPr>
        <p:txBody>
          <a:bodyPr wrap="square">
            <a:spAutoFit/>
          </a:bodyPr>
          <a:lstStyle/>
          <a:p>
            <a:r>
              <a:rPr lang="ja-JP" altLang="en-US" dirty="0"/>
              <a:t>環境省大気汚染物質広域監視システム（そらまめくん） </a:t>
            </a:r>
            <a:endParaRPr lang="en-US" altLang="ja-JP" dirty="0"/>
          </a:p>
        </p:txBody>
      </p:sp>
    </p:spTree>
    <p:extLst>
      <p:ext uri="{BB962C8B-B14F-4D97-AF65-F5344CB8AC3E}">
        <p14:creationId xmlns:p14="http://schemas.microsoft.com/office/powerpoint/2010/main" val="3914525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9906" y="196334"/>
            <a:ext cx="4376519" cy="461665"/>
          </a:xfrm>
          <a:prstGeom prst="rect">
            <a:avLst/>
          </a:prstGeom>
        </p:spPr>
        <p:txBody>
          <a:bodyPr wrap="none">
            <a:spAutoFit/>
          </a:bodyPr>
          <a:lstStyle/>
          <a:p>
            <a:r>
              <a:rPr lang="ja-JP" altLang="en-US" sz="2400" b="1" dirty="0"/>
              <a:t>４．拡散モデルとシミュレーション</a:t>
            </a:r>
            <a:endParaRPr lang="en-US" altLang="ja-JP" sz="2400" b="1" dirty="0"/>
          </a:p>
        </p:txBody>
      </p:sp>
      <p:sp>
        <p:nvSpPr>
          <p:cNvPr id="4" name="正方形/長方形 3"/>
          <p:cNvSpPr/>
          <p:nvPr/>
        </p:nvSpPr>
        <p:spPr>
          <a:xfrm>
            <a:off x="366919" y="807720"/>
            <a:ext cx="9172161" cy="1200329"/>
          </a:xfrm>
          <a:prstGeom prst="rect">
            <a:avLst/>
          </a:prstGeom>
        </p:spPr>
        <p:txBody>
          <a:bodyPr wrap="square">
            <a:spAutoFit/>
          </a:bodyPr>
          <a:lstStyle/>
          <a:p>
            <a:r>
              <a:rPr lang="ja-JP" altLang="en-US" sz="2400" dirty="0"/>
              <a:t>　</a:t>
            </a:r>
            <a:endParaRPr lang="en-US" altLang="ja-JP" sz="2400" dirty="0"/>
          </a:p>
          <a:p>
            <a:endParaRPr lang="en-US" altLang="ja-JP" sz="2400" dirty="0"/>
          </a:p>
          <a:p>
            <a:endParaRPr lang="en-US" altLang="ja-JP" sz="2400" dirty="0"/>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36</a:t>
            </a:fld>
            <a:endParaRPr kumimoji="1" lang="ja-JP" altLang="en-US"/>
          </a:p>
        </p:txBody>
      </p:sp>
      <p:sp>
        <p:nvSpPr>
          <p:cNvPr id="5" name="正方形/長方形 4"/>
          <p:cNvSpPr/>
          <p:nvPr/>
        </p:nvSpPr>
        <p:spPr>
          <a:xfrm>
            <a:off x="289906" y="807720"/>
            <a:ext cx="9249174" cy="5847755"/>
          </a:xfrm>
          <a:prstGeom prst="rect">
            <a:avLst/>
          </a:prstGeom>
        </p:spPr>
        <p:txBody>
          <a:bodyPr wrap="square">
            <a:spAutoFit/>
          </a:bodyPr>
          <a:lstStyle/>
          <a:p>
            <a:r>
              <a:rPr lang="ja-JP" altLang="en-US" sz="2200" dirty="0"/>
              <a:t>　汚染物質が発生源の周辺環境でどの程度の濃度になるのかを推定することは、測定局を適正に配置して適切に汚染状況を把握するためにも重要です。</a:t>
            </a:r>
            <a:endParaRPr lang="en-US" altLang="ja-JP" sz="2200" dirty="0"/>
          </a:p>
          <a:p>
            <a:r>
              <a:rPr lang="ja-JP" altLang="en-US" sz="2200" dirty="0"/>
              <a:t>拡散濃度の計算には様々な拡散モデル式が提案されています。</a:t>
            </a:r>
            <a:endParaRPr lang="en-US" altLang="ja-JP" sz="2200" dirty="0"/>
          </a:p>
          <a:p>
            <a:r>
              <a:rPr lang="ja-JP" altLang="en-US" sz="2200" dirty="0"/>
              <a:t>　発生源の煙突の高さなどに加え、風向、風速、日射量などの気象条件、さらに地形も考慮して拡散の程度を推定しています。</a:t>
            </a:r>
            <a:endParaRPr lang="en-US" altLang="ja-JP" sz="2200" dirty="0"/>
          </a:p>
          <a:p>
            <a:endParaRPr lang="en-US" altLang="ja-JP" sz="2200" dirty="0"/>
          </a:p>
          <a:p>
            <a:r>
              <a:rPr lang="ja-JP" altLang="en-US" sz="2200" dirty="0"/>
              <a:t>　大気中に放出された汚染物質は、そのまま拡散するだけではなく、大気の条件によって変質したり複雑に変化する。このような大気中での動態を数学モデル（シミュレーションモデル）を使って表現し、コンピューターで計算することにより、汚染物質の時空間変化を再現することで、汚染状況の予測にもつなげられています。</a:t>
            </a:r>
            <a:endParaRPr lang="en-US" altLang="ja-JP" sz="2200" dirty="0"/>
          </a:p>
          <a:p>
            <a:endParaRPr lang="en-US" altLang="ja-JP" sz="2200" dirty="0"/>
          </a:p>
          <a:p>
            <a:r>
              <a:rPr lang="ja-JP" altLang="en-US" sz="2200" dirty="0"/>
              <a:t>　地域内の発生源からの汚染状況の改善が進む一方、東アジア全体に及ぶ広域的な汚染状況が課題となるなか、シミュレーションによる解析が対策に役立てられました。</a:t>
            </a:r>
            <a:endParaRPr lang="en-US" altLang="ja-JP" sz="2200" dirty="0"/>
          </a:p>
          <a:p>
            <a:r>
              <a:rPr lang="ja-JP" altLang="en-US" sz="2200" dirty="0"/>
              <a:t>　</a:t>
            </a:r>
            <a:endParaRPr lang="en-US" altLang="ja-JP" sz="2200" dirty="0"/>
          </a:p>
          <a:p>
            <a:endParaRPr lang="en-US" altLang="ja-JP" sz="2200" dirty="0"/>
          </a:p>
        </p:txBody>
      </p:sp>
    </p:spTree>
    <p:extLst>
      <p:ext uri="{BB962C8B-B14F-4D97-AF65-F5344CB8AC3E}">
        <p14:creationId xmlns:p14="http://schemas.microsoft.com/office/powerpoint/2010/main" val="960298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9906" y="196334"/>
            <a:ext cx="4036682" cy="1569660"/>
          </a:xfrm>
          <a:prstGeom prst="rect">
            <a:avLst/>
          </a:prstGeom>
        </p:spPr>
        <p:txBody>
          <a:bodyPr wrap="none">
            <a:spAutoFit/>
          </a:bodyPr>
          <a:lstStyle/>
          <a:p>
            <a:r>
              <a:rPr lang="ja-JP" altLang="en-US" sz="2400" b="1" dirty="0"/>
              <a:t>５．対策の効果</a:t>
            </a:r>
            <a:endParaRPr lang="en-US" altLang="ja-JP" sz="2400" b="1" dirty="0"/>
          </a:p>
          <a:p>
            <a:endParaRPr lang="en-US" altLang="ja-JP" sz="2400" b="1" dirty="0"/>
          </a:p>
          <a:p>
            <a:r>
              <a:rPr lang="en-US" altLang="ja-JP" sz="2400" dirty="0"/>
              <a:t>5-1.</a:t>
            </a:r>
            <a:r>
              <a:rPr lang="ja-JP" altLang="en-US" sz="2400" dirty="0" err="1"/>
              <a:t>ばい</a:t>
            </a:r>
            <a:r>
              <a:rPr lang="ja-JP" altLang="en-US" sz="2400" dirty="0"/>
              <a:t>煙年間排出量の推移</a:t>
            </a:r>
            <a:endParaRPr lang="en-US" altLang="ja-JP" sz="2400" b="1" dirty="0"/>
          </a:p>
          <a:p>
            <a:endParaRPr lang="en-US" altLang="ja-JP" sz="2400" b="1" dirty="0"/>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37</a:t>
            </a:fld>
            <a:endParaRPr kumimoji="1" lang="ja-JP" altLang="en-US"/>
          </a:p>
        </p:txBody>
      </p:sp>
      <p:sp>
        <p:nvSpPr>
          <p:cNvPr id="4" name="正方形/長方形 3"/>
          <p:cNvSpPr/>
          <p:nvPr/>
        </p:nvSpPr>
        <p:spPr>
          <a:xfrm>
            <a:off x="83316" y="1665506"/>
            <a:ext cx="9249174" cy="1938992"/>
          </a:xfrm>
          <a:prstGeom prst="rect">
            <a:avLst/>
          </a:prstGeom>
        </p:spPr>
        <p:txBody>
          <a:bodyPr wrap="square">
            <a:spAutoFit/>
          </a:bodyPr>
          <a:lstStyle/>
          <a:p>
            <a:r>
              <a:rPr lang="ja-JP" altLang="en-US" sz="2400" dirty="0"/>
              <a:t>　環境省は、大気汚染防止法に定める「</a:t>
            </a:r>
            <a:r>
              <a:rPr lang="ja-JP" altLang="en-US" sz="2400" dirty="0" err="1"/>
              <a:t>ばい</a:t>
            </a:r>
            <a:r>
              <a:rPr lang="ja-JP" altLang="en-US" sz="2400" dirty="0"/>
              <a:t>煙発生施設」を対象とし、そこから排出される大気汚染物質の排出状況を把握しています。調査結果によると、硫黄酸化物と窒素酸化物の排出量は平成</a:t>
            </a:r>
            <a:r>
              <a:rPr lang="en-US" altLang="ja-JP" sz="2400" dirty="0"/>
              <a:t>10</a:t>
            </a:r>
            <a:r>
              <a:rPr lang="ja-JP" altLang="en-US" sz="2400" dirty="0"/>
              <a:t>年代にいったん増加傾向を示しましたが、その後、ばいじん排出量とともに、減少傾向を示しています。</a:t>
            </a:r>
            <a:endParaRPr lang="en-US" altLang="ja-JP" sz="2400" dirty="0"/>
          </a:p>
        </p:txBody>
      </p:sp>
      <p:sp>
        <p:nvSpPr>
          <p:cNvPr id="5" name="正方形/長方形 4"/>
          <p:cNvSpPr/>
          <p:nvPr/>
        </p:nvSpPr>
        <p:spPr>
          <a:xfrm>
            <a:off x="271834" y="6171686"/>
            <a:ext cx="9357049" cy="369332"/>
          </a:xfrm>
          <a:prstGeom prst="rect">
            <a:avLst/>
          </a:prstGeom>
        </p:spPr>
        <p:txBody>
          <a:bodyPr wrap="none">
            <a:spAutoFit/>
          </a:bodyPr>
          <a:lstStyle/>
          <a:p>
            <a:r>
              <a:rPr lang="ja-JP" altLang="en-US" dirty="0"/>
              <a:t>出典：大気汚染物質排出量総合調査 （令和2年度実績）　　環境省水・大気環境局大気環境課</a:t>
            </a:r>
          </a:p>
        </p:txBody>
      </p:sp>
    </p:spTree>
    <p:extLst>
      <p:ext uri="{BB962C8B-B14F-4D97-AF65-F5344CB8AC3E}">
        <p14:creationId xmlns:p14="http://schemas.microsoft.com/office/powerpoint/2010/main" val="2737268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38</a:t>
            </a:fld>
            <a:endParaRPr kumimoji="1" lang="ja-JP" altLang="en-US"/>
          </a:p>
        </p:txBody>
      </p:sp>
      <p:pic>
        <p:nvPicPr>
          <p:cNvPr id="4" name="図 3"/>
          <p:cNvPicPr>
            <a:picLocks noChangeAspect="1"/>
          </p:cNvPicPr>
          <p:nvPr/>
        </p:nvPicPr>
        <p:blipFill>
          <a:blip r:embed="rId2"/>
          <a:stretch>
            <a:fillRect/>
          </a:stretch>
        </p:blipFill>
        <p:spPr>
          <a:xfrm>
            <a:off x="255429" y="633355"/>
            <a:ext cx="9395142" cy="4731125"/>
          </a:xfrm>
          <a:prstGeom prst="rect">
            <a:avLst/>
          </a:prstGeom>
        </p:spPr>
      </p:pic>
      <p:sp>
        <p:nvSpPr>
          <p:cNvPr id="6" name="正方形/長方形 5"/>
          <p:cNvSpPr/>
          <p:nvPr/>
        </p:nvSpPr>
        <p:spPr>
          <a:xfrm>
            <a:off x="3571051" y="5491084"/>
            <a:ext cx="2763898" cy="369332"/>
          </a:xfrm>
          <a:prstGeom prst="rect">
            <a:avLst/>
          </a:prstGeom>
        </p:spPr>
        <p:txBody>
          <a:bodyPr wrap="none">
            <a:spAutoFit/>
          </a:bodyPr>
          <a:lstStyle/>
          <a:p>
            <a:r>
              <a:rPr lang="ja-JP" altLang="en-US" dirty="0" err="1"/>
              <a:t>ばい</a:t>
            </a:r>
            <a:r>
              <a:rPr lang="ja-JP" altLang="en-US" dirty="0"/>
              <a:t>煙年間排出量の推移 </a:t>
            </a:r>
          </a:p>
        </p:txBody>
      </p:sp>
      <p:sp>
        <p:nvSpPr>
          <p:cNvPr id="7" name="正方形/長方形 6"/>
          <p:cNvSpPr/>
          <p:nvPr/>
        </p:nvSpPr>
        <p:spPr>
          <a:xfrm>
            <a:off x="548951" y="6352145"/>
            <a:ext cx="9357049" cy="369332"/>
          </a:xfrm>
          <a:prstGeom prst="rect">
            <a:avLst/>
          </a:prstGeom>
        </p:spPr>
        <p:txBody>
          <a:bodyPr wrap="none">
            <a:spAutoFit/>
          </a:bodyPr>
          <a:lstStyle/>
          <a:p>
            <a:r>
              <a:rPr lang="ja-JP" altLang="en-US" dirty="0"/>
              <a:t>出典：大気汚染物質排出量総合調査 （令和2年度実績）　　環境省水・大気環境局大気環境課</a:t>
            </a:r>
          </a:p>
        </p:txBody>
      </p:sp>
    </p:spTree>
    <p:extLst>
      <p:ext uri="{BB962C8B-B14F-4D97-AF65-F5344CB8AC3E}">
        <p14:creationId xmlns:p14="http://schemas.microsoft.com/office/powerpoint/2010/main" val="917965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9906" y="196334"/>
            <a:ext cx="4384534" cy="1200329"/>
          </a:xfrm>
          <a:prstGeom prst="rect">
            <a:avLst/>
          </a:prstGeom>
        </p:spPr>
        <p:txBody>
          <a:bodyPr wrap="none">
            <a:spAutoFit/>
          </a:bodyPr>
          <a:lstStyle/>
          <a:p>
            <a:r>
              <a:rPr lang="en-US" altLang="ja-JP" sz="2400" b="1" dirty="0"/>
              <a:t>5-2.</a:t>
            </a:r>
            <a:r>
              <a:rPr lang="ja-JP" altLang="en-US" sz="2400" b="1" dirty="0"/>
              <a:t>大気環境中の濃度の推移～</a:t>
            </a:r>
            <a:endParaRPr lang="en-US" altLang="ja-JP" sz="2400" b="1" dirty="0"/>
          </a:p>
          <a:p>
            <a:endParaRPr lang="en-US" altLang="ja-JP" sz="2400" b="1" dirty="0"/>
          </a:p>
          <a:p>
            <a:r>
              <a:rPr lang="ja-JP" altLang="en-US" sz="2400" b="1" dirty="0"/>
              <a:t>　１）二酸化硫黄</a:t>
            </a:r>
            <a:endParaRPr lang="en-US" altLang="ja-JP" sz="2400" b="1" dirty="0"/>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39</a:t>
            </a:fld>
            <a:endParaRPr kumimoji="1" lang="ja-JP" altLang="en-US"/>
          </a:p>
        </p:txBody>
      </p:sp>
      <p:sp>
        <p:nvSpPr>
          <p:cNvPr id="4" name="正方形/長方形 3"/>
          <p:cNvSpPr/>
          <p:nvPr/>
        </p:nvSpPr>
        <p:spPr>
          <a:xfrm>
            <a:off x="328413" y="1508760"/>
            <a:ext cx="9249174" cy="4893647"/>
          </a:xfrm>
          <a:prstGeom prst="rect">
            <a:avLst/>
          </a:prstGeom>
        </p:spPr>
        <p:txBody>
          <a:bodyPr wrap="square">
            <a:spAutoFit/>
          </a:bodyPr>
          <a:lstStyle/>
          <a:p>
            <a:r>
              <a:rPr lang="ja-JP" altLang="en-US" sz="2400" dirty="0"/>
              <a:t>　硫黄酸化物は、昭和</a:t>
            </a:r>
            <a:r>
              <a:rPr lang="en-US" altLang="ja-JP" sz="2400" dirty="0"/>
              <a:t>44</a:t>
            </a:r>
            <a:r>
              <a:rPr lang="ja-JP" altLang="en-US" sz="2400" dirty="0"/>
              <a:t> 年（</a:t>
            </a:r>
            <a:r>
              <a:rPr lang="en-US" altLang="ja-JP" sz="2400" dirty="0"/>
              <a:t>1969</a:t>
            </a:r>
            <a:r>
              <a:rPr lang="ja-JP" altLang="en-US" sz="2400" dirty="0"/>
              <a:t> 年） に環境基準が設定される</a:t>
            </a:r>
            <a:r>
              <a:rPr lang="en-US" altLang="ja-JP" sz="2400" dirty="0"/>
              <a:t>2</a:t>
            </a:r>
            <a:r>
              <a:rPr lang="ja-JP" altLang="en-US" sz="2400" dirty="0"/>
              <a:t>年前から</a:t>
            </a:r>
            <a:r>
              <a:rPr lang="en-US" altLang="ja-JP" sz="2400" dirty="0"/>
              <a:t>1</a:t>
            </a:r>
            <a:r>
              <a:rPr lang="ja-JP" altLang="en-US" sz="2400" dirty="0"/>
              <a:t>時間ごとの測定と評価が行われていましたが、昭和</a:t>
            </a:r>
            <a:r>
              <a:rPr lang="en-US" altLang="ja-JP" sz="2400" dirty="0"/>
              <a:t>48</a:t>
            </a:r>
            <a:r>
              <a:rPr lang="ja-JP" altLang="en-US" sz="2400" dirty="0"/>
              <a:t> 年（</a:t>
            </a:r>
            <a:r>
              <a:rPr lang="en-US" altLang="ja-JP" sz="2400" dirty="0"/>
              <a:t>1973</a:t>
            </a:r>
            <a:r>
              <a:rPr lang="ja-JP" altLang="en-US" sz="2400" dirty="0"/>
              <a:t>年） の法改正で硫黄酸化物の主成分である二酸化硫黄が測定対象となり、二酸化硫黄としての環境基準が制定されました。</a:t>
            </a:r>
            <a:endParaRPr lang="en-US" altLang="ja-JP" sz="2400" dirty="0"/>
          </a:p>
          <a:p>
            <a:r>
              <a:rPr lang="ja-JP" altLang="en-US" sz="2400" dirty="0"/>
              <a:t>　　昭和</a:t>
            </a:r>
            <a:r>
              <a:rPr lang="en-US" altLang="ja-JP" sz="2400" dirty="0"/>
              <a:t>48</a:t>
            </a:r>
            <a:r>
              <a:rPr lang="ja-JP" altLang="en-US" sz="2400" dirty="0"/>
              <a:t> （</a:t>
            </a:r>
            <a:r>
              <a:rPr lang="en-US" altLang="ja-JP" sz="2400" dirty="0"/>
              <a:t>1973</a:t>
            </a:r>
            <a:r>
              <a:rPr lang="ja-JP" altLang="en-US" sz="2400" dirty="0"/>
              <a:t>） 年度の一般局の環境基準達成率は</a:t>
            </a:r>
            <a:r>
              <a:rPr lang="en-US" altLang="ja-JP" sz="2400" dirty="0"/>
              <a:t>46 </a:t>
            </a:r>
            <a:r>
              <a:rPr lang="ja-JP" altLang="en-US" sz="2400" dirty="0"/>
              <a:t>％でしたが、</a:t>
            </a:r>
            <a:r>
              <a:rPr lang="en-US" altLang="ja-JP" sz="2400" dirty="0"/>
              <a:t>4</a:t>
            </a:r>
            <a:r>
              <a:rPr lang="ja-JP" altLang="en-US" sz="2400" dirty="0"/>
              <a:t>年後の昭和</a:t>
            </a:r>
            <a:r>
              <a:rPr lang="en-US" altLang="ja-JP" sz="2400" dirty="0"/>
              <a:t>52</a:t>
            </a:r>
            <a:r>
              <a:rPr lang="ja-JP" altLang="en-US" sz="2400" dirty="0"/>
              <a:t> （</a:t>
            </a:r>
            <a:r>
              <a:rPr lang="en-US" altLang="ja-JP" sz="2400" dirty="0"/>
              <a:t>1977</a:t>
            </a:r>
            <a:r>
              <a:rPr lang="ja-JP" altLang="en-US" sz="2400" dirty="0"/>
              <a:t>）</a:t>
            </a:r>
            <a:r>
              <a:rPr lang="en-US" altLang="ja-JP" sz="2400" dirty="0"/>
              <a:t> </a:t>
            </a:r>
            <a:r>
              <a:rPr lang="ja-JP" altLang="en-US" sz="2400" dirty="0"/>
              <a:t>年度には</a:t>
            </a:r>
            <a:r>
              <a:rPr lang="en-US" altLang="ja-JP" sz="2400" dirty="0"/>
              <a:t>90 </a:t>
            </a:r>
            <a:r>
              <a:rPr lang="ja-JP" altLang="en-US" sz="2400" dirty="0"/>
              <a:t>％を、</a:t>
            </a:r>
            <a:r>
              <a:rPr lang="en-US" altLang="ja-JP" sz="2400" dirty="0"/>
              <a:t>9</a:t>
            </a:r>
            <a:r>
              <a:rPr lang="ja-JP" altLang="en-US" sz="2400" dirty="0"/>
              <a:t>年後の昭和</a:t>
            </a:r>
            <a:r>
              <a:rPr lang="en-US" altLang="ja-JP" sz="2400" dirty="0"/>
              <a:t>57</a:t>
            </a:r>
            <a:r>
              <a:rPr lang="ja-JP" altLang="en-US" sz="2400" dirty="0"/>
              <a:t> （</a:t>
            </a:r>
            <a:r>
              <a:rPr lang="en-US" altLang="ja-JP" sz="2400" dirty="0"/>
              <a:t>1982</a:t>
            </a:r>
            <a:r>
              <a:rPr lang="ja-JP" altLang="en-US" sz="2400" dirty="0"/>
              <a:t>）年度には</a:t>
            </a:r>
            <a:r>
              <a:rPr lang="en-US" altLang="ja-JP" sz="2400" dirty="0"/>
              <a:t>99</a:t>
            </a:r>
            <a:r>
              <a:rPr lang="ja-JP" altLang="en-US" sz="2400" dirty="0"/>
              <a:t> ％を超えました。</a:t>
            </a:r>
            <a:r>
              <a:rPr lang="en-US" altLang="ja-JP" sz="2400" dirty="0"/>
              <a:t> </a:t>
            </a:r>
            <a:r>
              <a:rPr lang="ja-JP" altLang="en-US" sz="2400" dirty="0"/>
              <a:t>この時期は、法律の規制対象となる固定発生源に排煙脱硫装置の導入が進んだ時期と一致しており、これらの成果が表れたものと考えられます。</a:t>
            </a:r>
            <a:endParaRPr lang="en-US" altLang="ja-JP" sz="2400" dirty="0"/>
          </a:p>
          <a:p>
            <a:r>
              <a:rPr lang="ja-JP" altLang="en-US" sz="2400" dirty="0"/>
              <a:t>　二酸化硫黄濃度の年平均値も年々減少傾向を示しています。</a:t>
            </a:r>
            <a:endParaRPr lang="en-US" altLang="ja-JP" sz="2400" dirty="0"/>
          </a:p>
          <a:p>
            <a:endParaRPr lang="en-US" altLang="ja-JP" sz="2400" dirty="0"/>
          </a:p>
          <a:p>
            <a:r>
              <a:rPr lang="ja-JP" altLang="en-US" sz="2400" dirty="0"/>
              <a:t>　</a:t>
            </a:r>
            <a:endParaRPr lang="en-US" altLang="ja-JP" sz="2400" dirty="0"/>
          </a:p>
          <a:p>
            <a:endParaRPr lang="en-US" altLang="ja-JP" sz="2400" dirty="0"/>
          </a:p>
        </p:txBody>
      </p:sp>
    </p:spTree>
    <p:extLst>
      <p:ext uri="{BB962C8B-B14F-4D97-AF65-F5344CB8AC3E}">
        <p14:creationId xmlns:p14="http://schemas.microsoft.com/office/powerpoint/2010/main" val="1951671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34328" y="504190"/>
            <a:ext cx="8543925" cy="5992495"/>
          </a:xfrm>
        </p:spPr>
        <p:txBody>
          <a:bodyPr>
            <a:normAutofit lnSpcReduction="10000"/>
          </a:bodyPr>
          <a:lstStyle/>
          <a:p>
            <a:pPr marL="0" indent="0">
              <a:buNone/>
            </a:pPr>
            <a:r>
              <a:rPr lang="ja-JP" altLang="en-US" sz="2200" b="1" dirty="0"/>
              <a:t>１．大気汚染物質の削減技術</a:t>
            </a:r>
            <a:endParaRPr lang="en-US" altLang="ja-JP" sz="2200" b="1" dirty="0"/>
          </a:p>
          <a:p>
            <a:pPr marL="0" indent="0">
              <a:buNone/>
            </a:pPr>
            <a:r>
              <a:rPr lang="en-US" altLang="ja-JP" sz="2200" b="1" dirty="0"/>
              <a:t> 1-1.</a:t>
            </a:r>
            <a:r>
              <a:rPr lang="ja-JP" altLang="en-US" sz="2200" b="1" dirty="0"/>
              <a:t>固定発生源の対策</a:t>
            </a:r>
          </a:p>
          <a:p>
            <a:pPr marL="0" indent="0">
              <a:buNone/>
            </a:pPr>
            <a:r>
              <a:rPr lang="ja-JP" altLang="en-US" sz="2200" b="1" dirty="0"/>
              <a:t>　１）硫黄酸化物の除去技術</a:t>
            </a:r>
            <a:endParaRPr lang="en-US" altLang="ja-JP" sz="2200" b="1" dirty="0"/>
          </a:p>
          <a:p>
            <a:pPr marL="0" indent="0">
              <a:buNone/>
            </a:pPr>
            <a:r>
              <a:rPr lang="ja-JP" altLang="en-US" sz="2200" b="1" dirty="0"/>
              <a:t>　２）窒素酸化物の除去技術</a:t>
            </a:r>
            <a:endParaRPr lang="en-US" altLang="ja-JP" sz="2200" b="1" dirty="0"/>
          </a:p>
          <a:p>
            <a:pPr marL="0" indent="0">
              <a:buNone/>
            </a:pPr>
            <a:r>
              <a:rPr lang="ja-JP" altLang="en-US" sz="2200" b="1" dirty="0"/>
              <a:t>　３）ばいじんの除去技術</a:t>
            </a:r>
            <a:endParaRPr lang="en-US" altLang="ja-JP" sz="2200" b="1" dirty="0"/>
          </a:p>
          <a:p>
            <a:pPr marL="0" indent="0">
              <a:buNone/>
            </a:pPr>
            <a:r>
              <a:rPr lang="en-US" altLang="ja-JP" sz="2200" b="1" dirty="0"/>
              <a:t> 1-2.</a:t>
            </a:r>
            <a:r>
              <a:rPr lang="ja-JP" altLang="en-US" sz="2200" b="1" dirty="0"/>
              <a:t>移動発生源の対策</a:t>
            </a:r>
            <a:endParaRPr lang="en-US" altLang="ja-JP" sz="2200" b="1" dirty="0"/>
          </a:p>
          <a:p>
            <a:pPr marL="0" indent="0">
              <a:buNone/>
            </a:pPr>
            <a:r>
              <a:rPr lang="ja-JP" altLang="en-US" sz="2200" b="1" dirty="0"/>
              <a:t>　１）自動車排出ガス規制</a:t>
            </a:r>
            <a:endParaRPr lang="en-US" altLang="ja-JP" sz="2200" b="1" dirty="0"/>
          </a:p>
          <a:p>
            <a:pPr marL="0" indent="0">
              <a:buNone/>
            </a:pPr>
            <a:r>
              <a:rPr lang="ja-JP" altLang="en-US" sz="2200" b="1" dirty="0">
                <a:latin typeface="+mn-ea"/>
              </a:rPr>
              <a:t>　２）低公害車、次世代自動車の普及</a:t>
            </a:r>
            <a:endParaRPr lang="en-US" altLang="ja-JP" sz="2200" b="1" dirty="0">
              <a:latin typeface="+mn-ea"/>
            </a:endParaRPr>
          </a:p>
          <a:p>
            <a:pPr marL="0" indent="0">
              <a:buNone/>
            </a:pPr>
            <a:r>
              <a:rPr lang="ja-JP" altLang="en-US" sz="2200" b="1" dirty="0"/>
              <a:t>２．固定発生源での大気汚染物質の測定方法</a:t>
            </a:r>
            <a:endParaRPr lang="en-US" altLang="ja-JP" sz="2200" b="1" dirty="0"/>
          </a:p>
          <a:p>
            <a:pPr marL="0" indent="0">
              <a:buNone/>
            </a:pPr>
            <a:r>
              <a:rPr lang="ja-JP" altLang="en-US" sz="2200" b="1" dirty="0"/>
              <a:t>３．環境中の汚染物質の監視技術</a:t>
            </a:r>
            <a:endParaRPr lang="en-US" altLang="ja-JP" sz="2200" b="1" dirty="0"/>
          </a:p>
          <a:p>
            <a:pPr marL="0" indent="0">
              <a:buNone/>
            </a:pPr>
            <a:r>
              <a:rPr lang="ja-JP" altLang="en-US" sz="2200" b="1" dirty="0"/>
              <a:t>４．拡散モデルとシミュレーション</a:t>
            </a:r>
            <a:endParaRPr lang="en-US" altLang="ja-JP" sz="2200" b="1" dirty="0"/>
          </a:p>
          <a:p>
            <a:pPr marL="0" indent="0">
              <a:buNone/>
            </a:pPr>
            <a:r>
              <a:rPr lang="ja-JP" altLang="en-US" sz="2000" b="1" dirty="0"/>
              <a:t>５．対策の効果</a:t>
            </a:r>
            <a:endParaRPr lang="en-US" altLang="ja-JP" sz="2000" b="1" dirty="0"/>
          </a:p>
          <a:p>
            <a:pPr marL="0" indent="0">
              <a:buNone/>
            </a:pPr>
            <a:r>
              <a:rPr lang="en-US" altLang="ja-JP" sz="2000" b="1" dirty="0"/>
              <a:t> 5-1.</a:t>
            </a:r>
            <a:r>
              <a:rPr lang="ja-JP" altLang="en-US" sz="2000" b="1" dirty="0" err="1"/>
              <a:t>ばい</a:t>
            </a:r>
            <a:r>
              <a:rPr lang="ja-JP" altLang="en-US" sz="2000" b="1" dirty="0"/>
              <a:t>煙年間排出量の推移</a:t>
            </a:r>
            <a:endParaRPr lang="en-US" altLang="ja-JP" sz="2000" b="1" dirty="0"/>
          </a:p>
          <a:p>
            <a:pPr marL="0" indent="0">
              <a:buNone/>
            </a:pPr>
            <a:r>
              <a:rPr lang="en-US" altLang="ja-JP" sz="2000" b="1" dirty="0"/>
              <a:t> 5-2.</a:t>
            </a:r>
            <a:r>
              <a:rPr lang="ja-JP" altLang="en-US" sz="2000" b="1" dirty="0"/>
              <a:t>大気環境中の濃度の推移</a:t>
            </a:r>
            <a:endParaRPr lang="en-US" altLang="ja-JP" sz="2000" b="1" dirty="0"/>
          </a:p>
          <a:p>
            <a:pPr marL="0" indent="0">
              <a:buNone/>
            </a:pPr>
            <a:r>
              <a:rPr lang="ja-JP" altLang="en-US" sz="2000" b="1" dirty="0"/>
              <a:t>６．環境改善に向けた各主体の役割と貢献</a:t>
            </a:r>
            <a:endParaRPr lang="en-US" altLang="ja-JP" sz="2000" b="1" dirty="0"/>
          </a:p>
          <a:p>
            <a:pPr marL="0" indent="0">
              <a:buNone/>
            </a:pPr>
            <a:endParaRPr lang="en-US" altLang="ja-JP" sz="2000" b="1" dirty="0"/>
          </a:p>
          <a:p>
            <a:pPr marL="0" indent="0">
              <a:buNone/>
            </a:pPr>
            <a:endParaRPr lang="en-US" altLang="ja-JP" sz="2200" b="1" dirty="0"/>
          </a:p>
          <a:p>
            <a:pPr marL="0" indent="0">
              <a:buNone/>
            </a:pPr>
            <a:endParaRPr lang="en-US" altLang="ja-JP" sz="2200" b="1" dirty="0"/>
          </a:p>
          <a:p>
            <a:pPr marL="0" indent="0">
              <a:buNone/>
            </a:pPr>
            <a:endParaRPr lang="en-US" altLang="ja-JP" sz="2200" b="1" dirty="0">
              <a:latin typeface="+mn-ea"/>
            </a:endParaRPr>
          </a:p>
          <a:p>
            <a:pPr marL="0" indent="0">
              <a:buNone/>
            </a:pPr>
            <a:endParaRPr lang="ja-JP" altLang="en-US" sz="2200" b="1" dirty="0"/>
          </a:p>
          <a:p>
            <a:pPr marL="0" indent="0">
              <a:buNone/>
            </a:pPr>
            <a:endParaRPr lang="en-US" altLang="ja-JP" sz="2200" b="1" dirty="0"/>
          </a:p>
          <a:p>
            <a:pPr marL="0" indent="0">
              <a:buNone/>
            </a:pPr>
            <a:endParaRPr lang="en-US" altLang="ja-JP" sz="2200" b="1" dirty="0"/>
          </a:p>
          <a:p>
            <a:pPr marL="0" indent="0">
              <a:buNone/>
            </a:pPr>
            <a:endParaRPr lang="en-US" altLang="ja-JP" sz="2200" b="1" dirty="0"/>
          </a:p>
          <a:p>
            <a:pPr marL="0" indent="0">
              <a:buNone/>
            </a:pPr>
            <a:endParaRPr lang="ja-JP" altLang="en-US" sz="2200" b="1" dirty="0"/>
          </a:p>
          <a:p>
            <a:pPr marL="0" indent="0">
              <a:buNone/>
            </a:pPr>
            <a:endParaRPr lang="en-US" altLang="ja-JP" sz="2200" b="1" dirty="0"/>
          </a:p>
          <a:p>
            <a:endParaRPr kumimoji="1" lang="ja-JP" altLang="en-US" sz="2200" dirty="0"/>
          </a:p>
        </p:txBody>
      </p:sp>
      <p:sp>
        <p:nvSpPr>
          <p:cNvPr id="4" name="スライド番号プレースホルダー 3"/>
          <p:cNvSpPr>
            <a:spLocks noGrp="1"/>
          </p:cNvSpPr>
          <p:nvPr>
            <p:ph type="sldNum" sz="quarter" idx="12"/>
          </p:nvPr>
        </p:nvSpPr>
        <p:spPr/>
        <p:txBody>
          <a:bodyPr/>
          <a:lstStyle/>
          <a:p>
            <a:fld id="{F4E51B1D-ED1D-40B2-9CF3-B72F1A890864}" type="slidenum">
              <a:rPr kumimoji="1" lang="ja-JP" altLang="en-US" smtClean="0"/>
              <a:t>4</a:t>
            </a:fld>
            <a:endParaRPr kumimoji="1" lang="ja-JP" altLang="en-US"/>
          </a:p>
        </p:txBody>
      </p:sp>
    </p:spTree>
    <p:extLst>
      <p:ext uri="{BB962C8B-B14F-4D97-AF65-F5344CB8AC3E}">
        <p14:creationId xmlns:p14="http://schemas.microsoft.com/office/powerpoint/2010/main" val="862373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E51B1D-ED1D-40B2-9CF3-B72F1A890864}" type="slidenum">
              <a:rPr kumimoji="1" lang="ja-JP" altLang="en-US" smtClean="0"/>
              <a:t>40</a:t>
            </a:fld>
            <a:endParaRPr kumimoji="1" lang="ja-JP" altLang="en-US"/>
          </a:p>
        </p:txBody>
      </p:sp>
      <p:sp>
        <p:nvSpPr>
          <p:cNvPr id="5" name="正方形/長方形 4"/>
          <p:cNvSpPr/>
          <p:nvPr/>
        </p:nvSpPr>
        <p:spPr>
          <a:xfrm>
            <a:off x="441960" y="5504071"/>
            <a:ext cx="8783003" cy="400110"/>
          </a:xfrm>
          <a:prstGeom prst="rect">
            <a:avLst/>
          </a:prstGeom>
        </p:spPr>
        <p:txBody>
          <a:bodyPr wrap="squar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ja-JP" altLang="en-US" sz="2000" dirty="0"/>
              <a:t>二酸化硫黄の測定局数と環境基準達成率の推移</a:t>
            </a:r>
          </a:p>
        </p:txBody>
      </p:sp>
      <p:sp>
        <p:nvSpPr>
          <p:cNvPr id="6" name="正方形/長方形 5"/>
          <p:cNvSpPr/>
          <p:nvPr/>
        </p:nvSpPr>
        <p:spPr>
          <a:xfrm>
            <a:off x="190458" y="6382923"/>
            <a:ext cx="10287000" cy="338554"/>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出典：各年度 環境白書、大気汚染物質に係る 常時監視測定結果（報道発表資料） </a:t>
            </a:r>
          </a:p>
        </p:txBody>
      </p:sp>
      <p:pic>
        <p:nvPicPr>
          <p:cNvPr id="8" name="図 7"/>
          <p:cNvPicPr>
            <a:picLocks noChangeAspect="1"/>
          </p:cNvPicPr>
          <p:nvPr/>
        </p:nvPicPr>
        <p:blipFill>
          <a:blip r:embed="rId2"/>
          <a:stretch>
            <a:fillRect/>
          </a:stretch>
        </p:blipFill>
        <p:spPr>
          <a:xfrm>
            <a:off x="190458" y="323977"/>
            <a:ext cx="9461542" cy="5062284"/>
          </a:xfrm>
          <a:prstGeom prst="rect">
            <a:avLst/>
          </a:prstGeom>
        </p:spPr>
      </p:pic>
    </p:spTree>
    <p:extLst>
      <p:ext uri="{BB962C8B-B14F-4D97-AF65-F5344CB8AC3E}">
        <p14:creationId xmlns:p14="http://schemas.microsoft.com/office/powerpoint/2010/main" val="3913682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E51B1D-ED1D-40B2-9CF3-B72F1A890864}" type="slidenum">
              <a:rPr kumimoji="1" lang="ja-JP" altLang="en-US" smtClean="0"/>
              <a:t>41</a:t>
            </a:fld>
            <a:endParaRPr kumimoji="1" lang="ja-JP" altLang="en-US"/>
          </a:p>
        </p:txBody>
      </p:sp>
      <p:sp>
        <p:nvSpPr>
          <p:cNvPr id="5" name="正方形/長方形 4"/>
          <p:cNvSpPr/>
          <p:nvPr/>
        </p:nvSpPr>
        <p:spPr>
          <a:xfrm>
            <a:off x="3070080" y="5242423"/>
            <a:ext cx="4031874" cy="400110"/>
          </a:xfrm>
          <a:prstGeom prst="rect">
            <a:avLst/>
          </a:prstGeom>
        </p:spPr>
        <p:txBody>
          <a:bodyPr wrap="non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ja-JP" altLang="en-US" sz="2000" dirty="0"/>
              <a:t>二酸化硫黄濃度の年平均値の推移</a:t>
            </a:r>
            <a:endParaRPr lang="en-US" altLang="ja-JP" sz="2000" dirty="0"/>
          </a:p>
        </p:txBody>
      </p:sp>
      <p:sp>
        <p:nvSpPr>
          <p:cNvPr id="7" name="正方形/長方形 6"/>
          <p:cNvSpPr/>
          <p:nvPr/>
        </p:nvSpPr>
        <p:spPr>
          <a:xfrm>
            <a:off x="190458" y="6382923"/>
            <a:ext cx="10287000" cy="338554"/>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出典：各年環境白書、大気汚染物質に係る 常時監視測定結果（報道発表資料） </a:t>
            </a:r>
          </a:p>
        </p:txBody>
      </p:sp>
      <p:pic>
        <p:nvPicPr>
          <p:cNvPr id="3" name="図 2"/>
          <p:cNvPicPr>
            <a:picLocks noChangeAspect="1"/>
          </p:cNvPicPr>
          <p:nvPr/>
        </p:nvPicPr>
        <p:blipFill>
          <a:blip r:embed="rId2"/>
          <a:stretch>
            <a:fillRect/>
          </a:stretch>
        </p:blipFill>
        <p:spPr>
          <a:xfrm>
            <a:off x="133017" y="545074"/>
            <a:ext cx="9639965" cy="4448509"/>
          </a:xfrm>
          <a:prstGeom prst="rect">
            <a:avLst/>
          </a:prstGeom>
        </p:spPr>
      </p:pic>
    </p:spTree>
    <p:extLst>
      <p:ext uri="{BB962C8B-B14F-4D97-AF65-F5344CB8AC3E}">
        <p14:creationId xmlns:p14="http://schemas.microsoft.com/office/powerpoint/2010/main" val="3530196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9906" y="196334"/>
            <a:ext cx="2098651" cy="461665"/>
          </a:xfrm>
          <a:prstGeom prst="rect">
            <a:avLst/>
          </a:prstGeom>
        </p:spPr>
        <p:txBody>
          <a:bodyPr wrap="none">
            <a:spAutoFit/>
          </a:bodyPr>
          <a:lstStyle/>
          <a:p>
            <a:r>
              <a:rPr lang="ja-JP" altLang="en-US" sz="2400" b="1" dirty="0"/>
              <a:t>２）窒素酸化物</a:t>
            </a:r>
            <a:endParaRPr lang="en-US" altLang="ja-JP" sz="2400" b="1" dirty="0"/>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42</a:t>
            </a:fld>
            <a:endParaRPr kumimoji="1" lang="ja-JP" altLang="en-US"/>
          </a:p>
        </p:txBody>
      </p:sp>
      <p:sp>
        <p:nvSpPr>
          <p:cNvPr id="4" name="正方形/長方形 3"/>
          <p:cNvSpPr/>
          <p:nvPr/>
        </p:nvSpPr>
        <p:spPr>
          <a:xfrm>
            <a:off x="289906" y="868680"/>
            <a:ext cx="9249174" cy="7109639"/>
          </a:xfrm>
          <a:prstGeom prst="rect">
            <a:avLst/>
          </a:prstGeom>
        </p:spPr>
        <p:txBody>
          <a:bodyPr wrap="square">
            <a:spAutoFit/>
          </a:bodyPr>
          <a:lstStyle/>
          <a:p>
            <a:r>
              <a:rPr lang="ja-JP" altLang="en-US" sz="2400" dirty="0"/>
              <a:t>　昭和</a:t>
            </a:r>
            <a:r>
              <a:rPr lang="en-US" altLang="ja-JP" sz="2400" dirty="0"/>
              <a:t>48</a:t>
            </a:r>
            <a:r>
              <a:rPr lang="ja-JP" altLang="en-US" sz="2400" dirty="0"/>
              <a:t> 年（</a:t>
            </a:r>
            <a:r>
              <a:rPr lang="en-US" altLang="ja-JP" sz="2400" dirty="0"/>
              <a:t>1973</a:t>
            </a:r>
            <a:r>
              <a:rPr lang="ja-JP" altLang="en-US" sz="2400" dirty="0"/>
              <a:t>年） の法改正で窒素酸化物の主成分である二酸化窒素の環境基準が制定されました。</a:t>
            </a:r>
            <a:endParaRPr lang="en-US" altLang="ja-JP" sz="2400" dirty="0"/>
          </a:p>
          <a:p>
            <a:endParaRPr lang="en-US" altLang="ja-JP" sz="2400" dirty="0"/>
          </a:p>
          <a:p>
            <a:r>
              <a:rPr lang="ja-JP" altLang="en-US" sz="2400" dirty="0"/>
              <a:t>　　一般局においては、</a:t>
            </a:r>
            <a:r>
              <a:rPr lang="en-US" altLang="ja-JP" sz="2400" dirty="0"/>
              <a:t> </a:t>
            </a:r>
            <a:r>
              <a:rPr lang="ja-JP" altLang="en-US" sz="2400" dirty="0"/>
              <a:t>測定データが得られた昭和</a:t>
            </a:r>
            <a:r>
              <a:rPr lang="en-US" altLang="ja-JP" sz="2400" dirty="0"/>
              <a:t>52</a:t>
            </a:r>
            <a:r>
              <a:rPr lang="ja-JP" altLang="en-US" sz="2400" dirty="0"/>
              <a:t>年（</a:t>
            </a:r>
            <a:r>
              <a:rPr lang="en-US" altLang="ja-JP" sz="2400" dirty="0"/>
              <a:t>1977</a:t>
            </a:r>
            <a:r>
              <a:rPr lang="ja-JP" altLang="en-US" sz="2400" dirty="0"/>
              <a:t>年）時点で環境基準達成率は</a:t>
            </a:r>
            <a:r>
              <a:rPr lang="en-US" altLang="ja-JP" sz="2400" dirty="0"/>
              <a:t>95 </a:t>
            </a:r>
            <a:r>
              <a:rPr lang="ja-JP" altLang="en-US" sz="2400" dirty="0"/>
              <a:t>％を超えており、平成</a:t>
            </a:r>
            <a:r>
              <a:rPr lang="en-US" altLang="ja-JP" sz="2400" dirty="0"/>
              <a:t>12</a:t>
            </a:r>
            <a:r>
              <a:rPr lang="ja-JP" altLang="en-US" sz="2400" dirty="0"/>
              <a:t>年（</a:t>
            </a:r>
            <a:r>
              <a:rPr lang="en-US" altLang="ja-JP" sz="2400" dirty="0"/>
              <a:t>2000</a:t>
            </a:r>
            <a:r>
              <a:rPr lang="ja-JP" altLang="en-US" sz="2400" dirty="0"/>
              <a:t>年）以降は</a:t>
            </a:r>
            <a:r>
              <a:rPr lang="en-US" altLang="ja-JP" sz="2400" dirty="0"/>
              <a:t>99 </a:t>
            </a:r>
            <a:r>
              <a:rPr lang="ja-JP" altLang="en-US" sz="2400" dirty="0"/>
              <a:t>％から</a:t>
            </a:r>
            <a:r>
              <a:rPr lang="en-US" altLang="ja-JP" sz="2400" dirty="0"/>
              <a:t>100 </a:t>
            </a:r>
            <a:r>
              <a:rPr lang="ja-JP" altLang="en-US" sz="2400" dirty="0"/>
              <a:t>％となっています。</a:t>
            </a:r>
            <a:endParaRPr lang="en-US" altLang="ja-JP" sz="2400" dirty="0"/>
          </a:p>
          <a:p>
            <a:r>
              <a:rPr lang="ja-JP" altLang="en-US" sz="2400" dirty="0"/>
              <a:t>　早期に環境基準を達成した要因としては、固定発生源での燃焼管理や排煙脱硝装置の導入、総量規制の成果と考えられます。</a:t>
            </a:r>
            <a:endParaRPr lang="en-US" altLang="ja-JP" sz="2400" dirty="0"/>
          </a:p>
          <a:p>
            <a:endParaRPr lang="en-US" altLang="ja-JP" sz="2400" dirty="0"/>
          </a:p>
          <a:p>
            <a:r>
              <a:rPr lang="ja-JP" altLang="en-US" sz="2400" dirty="0"/>
              <a:t>　自排局では、</a:t>
            </a:r>
            <a:r>
              <a:rPr lang="en-US" altLang="ja-JP" sz="2400" dirty="0"/>
              <a:t> </a:t>
            </a:r>
            <a:r>
              <a:rPr lang="ja-JP" altLang="en-US" sz="2400" dirty="0"/>
              <a:t>環境基準が制定されてから</a:t>
            </a:r>
            <a:r>
              <a:rPr lang="en-US" altLang="ja-JP" sz="2400" dirty="0"/>
              <a:t>33</a:t>
            </a:r>
            <a:r>
              <a:rPr lang="ja-JP" altLang="en-US" sz="2400" dirty="0"/>
              <a:t>年後の平成</a:t>
            </a:r>
            <a:r>
              <a:rPr lang="en-US" altLang="ja-JP" sz="2400" dirty="0"/>
              <a:t>17</a:t>
            </a:r>
            <a:r>
              <a:rPr lang="ja-JP" altLang="en-US" sz="2400" dirty="0"/>
              <a:t>年（</a:t>
            </a:r>
            <a:r>
              <a:rPr lang="en-US" altLang="ja-JP" sz="2400" dirty="0"/>
              <a:t>2005</a:t>
            </a:r>
            <a:r>
              <a:rPr lang="ja-JP" altLang="en-US" sz="2400" dirty="0"/>
              <a:t>年） に至って環境基準達成率が</a:t>
            </a:r>
            <a:r>
              <a:rPr lang="en-US" altLang="ja-JP" sz="2400" dirty="0"/>
              <a:t>90</a:t>
            </a:r>
            <a:r>
              <a:rPr lang="ja-JP" altLang="en-US" sz="2400" dirty="0"/>
              <a:t> ％を超えました。自動車保有台数の増加は自排局での大気汚染が進む要因でしたが、自動車排出ガス規制や低公害車、次世代自動車の導入促進が効果につながったものと考えられます。</a:t>
            </a:r>
          </a:p>
          <a:p>
            <a:endParaRPr lang="en-US" altLang="ja-JP" sz="2400" dirty="0"/>
          </a:p>
          <a:p>
            <a:r>
              <a:rPr lang="ja-JP" altLang="en-US" sz="2400" dirty="0"/>
              <a:t>　二酸化窒素濃度の年平均値の推移も年々減少傾向を示しています。</a:t>
            </a:r>
            <a:endParaRPr lang="en-US" altLang="ja-JP" sz="2400" dirty="0"/>
          </a:p>
          <a:p>
            <a:endParaRPr lang="en-US" altLang="ja-JP" sz="2400" dirty="0"/>
          </a:p>
          <a:p>
            <a:r>
              <a:rPr lang="ja-JP" altLang="en-US" sz="2400" dirty="0"/>
              <a:t>　</a:t>
            </a:r>
            <a:endParaRPr lang="en-US" altLang="ja-JP" sz="2400" dirty="0"/>
          </a:p>
          <a:p>
            <a:endParaRPr lang="en-US" altLang="ja-JP" sz="2400" dirty="0"/>
          </a:p>
        </p:txBody>
      </p:sp>
    </p:spTree>
    <p:extLst>
      <p:ext uri="{BB962C8B-B14F-4D97-AF65-F5344CB8AC3E}">
        <p14:creationId xmlns:p14="http://schemas.microsoft.com/office/powerpoint/2010/main" val="3596222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43</a:t>
            </a:fld>
            <a:endParaRPr kumimoji="1" lang="ja-JP" altLang="en-US"/>
          </a:p>
        </p:txBody>
      </p:sp>
      <p:sp>
        <p:nvSpPr>
          <p:cNvPr id="3" name="正方形/長方形 2"/>
          <p:cNvSpPr/>
          <p:nvPr/>
        </p:nvSpPr>
        <p:spPr>
          <a:xfrm>
            <a:off x="670560" y="5633691"/>
            <a:ext cx="8191500" cy="400110"/>
          </a:xfrm>
          <a:prstGeom prst="rect">
            <a:avLst/>
          </a:prstGeom>
        </p:spPr>
        <p:txBody>
          <a:bodyPr wrap="squar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ja-JP" altLang="en-US" sz="2000" dirty="0"/>
              <a:t>二酸化窒素の測定局数と環境基準達成率の推移</a:t>
            </a:r>
          </a:p>
        </p:txBody>
      </p:sp>
      <p:sp>
        <p:nvSpPr>
          <p:cNvPr id="6" name="正方形/長方形 5"/>
          <p:cNvSpPr/>
          <p:nvPr/>
        </p:nvSpPr>
        <p:spPr>
          <a:xfrm>
            <a:off x="190458" y="6382923"/>
            <a:ext cx="10287000" cy="338554"/>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出典：各年環境白書、大気汚染物質に係る 常時監視測定結果（報道発表資料） </a:t>
            </a:r>
          </a:p>
        </p:txBody>
      </p:sp>
      <p:pic>
        <p:nvPicPr>
          <p:cNvPr id="5" name="図 4"/>
          <p:cNvPicPr>
            <a:picLocks noChangeAspect="1"/>
          </p:cNvPicPr>
          <p:nvPr/>
        </p:nvPicPr>
        <p:blipFill>
          <a:blip r:embed="rId2"/>
          <a:stretch>
            <a:fillRect/>
          </a:stretch>
        </p:blipFill>
        <p:spPr>
          <a:xfrm>
            <a:off x="258406" y="292322"/>
            <a:ext cx="9480679" cy="5067724"/>
          </a:xfrm>
          <a:prstGeom prst="rect">
            <a:avLst/>
          </a:prstGeom>
        </p:spPr>
      </p:pic>
    </p:spTree>
    <p:extLst>
      <p:ext uri="{BB962C8B-B14F-4D97-AF65-F5344CB8AC3E}">
        <p14:creationId xmlns:p14="http://schemas.microsoft.com/office/powerpoint/2010/main" val="3386017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44</a:t>
            </a:fld>
            <a:endParaRPr kumimoji="1" lang="ja-JP" altLang="en-US"/>
          </a:p>
        </p:txBody>
      </p:sp>
      <p:sp>
        <p:nvSpPr>
          <p:cNvPr id="3" name="正方形/長方形 2"/>
          <p:cNvSpPr/>
          <p:nvPr/>
        </p:nvSpPr>
        <p:spPr>
          <a:xfrm>
            <a:off x="2961784" y="5347454"/>
            <a:ext cx="4031873" cy="400110"/>
          </a:xfrm>
          <a:prstGeom prst="rect">
            <a:avLst/>
          </a:prstGeom>
        </p:spPr>
        <p:txBody>
          <a:bodyPr wrap="none">
            <a:spAutoFit/>
          </a:bodyPr>
          <a:lstStyle/>
          <a:p>
            <a:r>
              <a:rPr lang="ja-JP" altLang="en-US" sz="2000" dirty="0"/>
              <a:t>二酸化窒素濃度の年平均値の推移</a:t>
            </a:r>
          </a:p>
        </p:txBody>
      </p:sp>
      <p:sp>
        <p:nvSpPr>
          <p:cNvPr id="5" name="正方形/長方形 4"/>
          <p:cNvSpPr/>
          <p:nvPr/>
        </p:nvSpPr>
        <p:spPr>
          <a:xfrm>
            <a:off x="190458" y="6382923"/>
            <a:ext cx="10287000" cy="338554"/>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出典：各年環境白書、大気汚染物質に係る 常時監視測定結果（報道発表資料） </a:t>
            </a:r>
          </a:p>
        </p:txBody>
      </p:sp>
      <p:pic>
        <p:nvPicPr>
          <p:cNvPr id="7" name="図 6"/>
          <p:cNvPicPr>
            <a:picLocks noChangeAspect="1"/>
          </p:cNvPicPr>
          <p:nvPr/>
        </p:nvPicPr>
        <p:blipFill>
          <a:blip r:embed="rId2"/>
          <a:stretch>
            <a:fillRect/>
          </a:stretch>
        </p:blipFill>
        <p:spPr>
          <a:xfrm>
            <a:off x="190458" y="603695"/>
            <a:ext cx="9715542" cy="4478402"/>
          </a:xfrm>
          <a:prstGeom prst="rect">
            <a:avLst/>
          </a:prstGeom>
        </p:spPr>
      </p:pic>
    </p:spTree>
    <p:extLst>
      <p:ext uri="{BB962C8B-B14F-4D97-AF65-F5344CB8AC3E}">
        <p14:creationId xmlns:p14="http://schemas.microsoft.com/office/powerpoint/2010/main" val="2503303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2746" y="0"/>
            <a:ext cx="2717411" cy="461665"/>
          </a:xfrm>
          <a:prstGeom prst="rect">
            <a:avLst/>
          </a:prstGeom>
        </p:spPr>
        <p:txBody>
          <a:bodyPr wrap="none">
            <a:spAutoFit/>
          </a:bodyPr>
          <a:lstStyle/>
          <a:p>
            <a:r>
              <a:rPr lang="ja-JP" altLang="en-US" sz="2400" b="1" dirty="0"/>
              <a:t>３）浮遊粒子状物質</a:t>
            </a:r>
            <a:endParaRPr lang="en-US" altLang="ja-JP" sz="2400" b="1" dirty="0"/>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45</a:t>
            </a:fld>
            <a:endParaRPr kumimoji="1" lang="ja-JP" altLang="en-US"/>
          </a:p>
        </p:txBody>
      </p:sp>
      <p:sp>
        <p:nvSpPr>
          <p:cNvPr id="4" name="正方形/長方形 3"/>
          <p:cNvSpPr/>
          <p:nvPr/>
        </p:nvSpPr>
        <p:spPr>
          <a:xfrm>
            <a:off x="328413" y="487025"/>
            <a:ext cx="9249174" cy="6370975"/>
          </a:xfrm>
          <a:prstGeom prst="rect">
            <a:avLst/>
          </a:prstGeom>
        </p:spPr>
        <p:txBody>
          <a:bodyPr wrap="square">
            <a:spAutoFit/>
          </a:bodyPr>
          <a:lstStyle/>
          <a:p>
            <a:r>
              <a:rPr lang="ja-JP" altLang="en-US" sz="2400" dirty="0"/>
              <a:t>　浮遊粒子状物質の環境基準が規定された昭和</a:t>
            </a:r>
            <a:r>
              <a:rPr lang="en-US" altLang="ja-JP" sz="2400" dirty="0"/>
              <a:t>49</a:t>
            </a:r>
            <a:r>
              <a:rPr lang="ja-JP" altLang="en-US" sz="2400" dirty="0"/>
              <a:t> （</a:t>
            </a:r>
            <a:r>
              <a:rPr lang="en-US" altLang="ja-JP" sz="2400" dirty="0"/>
              <a:t>1974</a:t>
            </a:r>
            <a:r>
              <a:rPr lang="ja-JP" altLang="en-US" sz="2400" dirty="0"/>
              <a:t>） 年度の一般局の環境基準達成率は</a:t>
            </a:r>
            <a:r>
              <a:rPr lang="en-US" altLang="ja-JP" sz="2400" dirty="0"/>
              <a:t>18.2 </a:t>
            </a:r>
            <a:r>
              <a:rPr lang="ja-JP" altLang="en-US" sz="2400" dirty="0"/>
              <a:t>％でした。その</a:t>
            </a:r>
            <a:r>
              <a:rPr lang="en-US" altLang="ja-JP" sz="2400" dirty="0"/>
              <a:t>22</a:t>
            </a:r>
            <a:r>
              <a:rPr lang="ja-JP" altLang="en-US" sz="2400" dirty="0"/>
              <a:t>年後の平成</a:t>
            </a:r>
            <a:r>
              <a:rPr lang="en-US" altLang="ja-JP" sz="2400" dirty="0"/>
              <a:t>11</a:t>
            </a:r>
            <a:r>
              <a:rPr lang="ja-JP" altLang="en-US" sz="2400" dirty="0"/>
              <a:t>（</a:t>
            </a:r>
            <a:r>
              <a:rPr lang="en-US" altLang="ja-JP" sz="2400" dirty="0"/>
              <a:t>1999</a:t>
            </a:r>
            <a:r>
              <a:rPr lang="ja-JP" altLang="en-US" sz="2400" dirty="0"/>
              <a:t>）年度に至って環境基準達成率が</a:t>
            </a:r>
            <a:r>
              <a:rPr lang="en-US" altLang="ja-JP" sz="2400" dirty="0"/>
              <a:t>90 </a:t>
            </a:r>
            <a:r>
              <a:rPr lang="ja-JP" altLang="en-US" sz="2400" dirty="0"/>
              <a:t>％を超えました。その間、改善傾向にあったことについては、固定発生源においてばいじんや粉じんの対策が行われたことの効果と考えられますが、大気中の浮遊粒子状物質濃度が上昇する原因として、黄砂などの土壌や小規模な燃焼など雑多な要因があるため、改善に時間を要したものと考えられます。</a:t>
            </a:r>
            <a:endParaRPr lang="en-US" altLang="ja-JP" sz="2400" dirty="0"/>
          </a:p>
          <a:p>
            <a:r>
              <a:rPr lang="ja-JP" altLang="en-US" sz="2400" dirty="0"/>
              <a:t>　</a:t>
            </a:r>
            <a:endParaRPr lang="en-US" altLang="ja-JP" sz="2400" dirty="0"/>
          </a:p>
          <a:p>
            <a:r>
              <a:rPr lang="ja-JP" altLang="en-US" sz="2400" dirty="0"/>
              <a:t>　自排局では平成</a:t>
            </a:r>
            <a:r>
              <a:rPr lang="en-US" altLang="ja-JP" sz="2400" dirty="0"/>
              <a:t>16</a:t>
            </a:r>
            <a:r>
              <a:rPr lang="ja-JP" altLang="en-US" sz="2400" dirty="0"/>
              <a:t>（</a:t>
            </a:r>
            <a:r>
              <a:rPr lang="en-US" altLang="ja-JP" sz="2400" dirty="0"/>
              <a:t>2004</a:t>
            </a:r>
            <a:r>
              <a:rPr lang="ja-JP" altLang="en-US" sz="2400" dirty="0"/>
              <a:t>）年度に至って環境基準達成率が</a:t>
            </a:r>
            <a:r>
              <a:rPr lang="en-US" altLang="ja-JP" sz="2400" dirty="0"/>
              <a:t>90 </a:t>
            </a:r>
            <a:r>
              <a:rPr lang="ja-JP" altLang="en-US" sz="2400" dirty="0"/>
              <a:t>％を超えました。自動車に関しては、ﾃﾞｨｰｾﾞﾙ車由来の粒子状物質や、スパイクタイヤが道路を傷つけることによる粉じんなどの要因があることから、改善に</a:t>
            </a:r>
            <a:r>
              <a:rPr lang="en-US" altLang="ja-JP" sz="2400" dirty="0"/>
              <a:t>30</a:t>
            </a:r>
            <a:r>
              <a:rPr lang="ja-JP" altLang="en-US" sz="2400" dirty="0"/>
              <a:t>年を超える時間を要しました。</a:t>
            </a:r>
            <a:endParaRPr lang="en-US" altLang="ja-JP" sz="2400" dirty="0"/>
          </a:p>
          <a:p>
            <a:endParaRPr lang="en-US" altLang="ja-JP" sz="2400" dirty="0"/>
          </a:p>
          <a:p>
            <a:r>
              <a:rPr lang="ja-JP" altLang="en-US" sz="2400" dirty="0"/>
              <a:t>　浮遊粒子状物質濃度の年平均値の推移も年々減少傾向を示しています。平成</a:t>
            </a:r>
            <a:r>
              <a:rPr lang="en-US" altLang="ja-JP" sz="2400" dirty="0"/>
              <a:t>9</a:t>
            </a:r>
            <a:r>
              <a:rPr lang="ja-JP" altLang="en-US" sz="2400" dirty="0"/>
              <a:t>（</a:t>
            </a:r>
            <a:r>
              <a:rPr lang="en-US" altLang="ja-JP" sz="2400" dirty="0"/>
              <a:t>1997</a:t>
            </a:r>
            <a:r>
              <a:rPr lang="ja-JP" altLang="en-US" sz="2400" dirty="0"/>
              <a:t>）年度までは、自排局が一般局の濃度を上回っていましたが、平成</a:t>
            </a:r>
            <a:r>
              <a:rPr lang="en-US" altLang="ja-JP" sz="2400" dirty="0"/>
              <a:t>10</a:t>
            </a:r>
            <a:r>
              <a:rPr lang="ja-JP" altLang="en-US" sz="2400" dirty="0"/>
              <a:t>（</a:t>
            </a:r>
            <a:r>
              <a:rPr lang="en-US" altLang="ja-JP" sz="2400" dirty="0"/>
              <a:t>1998</a:t>
            </a:r>
            <a:r>
              <a:rPr lang="ja-JP" altLang="en-US" sz="2400" dirty="0"/>
              <a:t>）年度は同値を示し、自排局特有の要因が少なくなったことが伺われます。</a:t>
            </a:r>
            <a:endParaRPr lang="en-US" altLang="ja-JP" sz="2400" dirty="0"/>
          </a:p>
        </p:txBody>
      </p:sp>
    </p:spTree>
    <p:extLst>
      <p:ext uri="{BB962C8B-B14F-4D97-AF65-F5344CB8AC3E}">
        <p14:creationId xmlns:p14="http://schemas.microsoft.com/office/powerpoint/2010/main" val="45747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46</a:t>
            </a:fld>
            <a:endParaRPr kumimoji="1" lang="ja-JP" altLang="en-US"/>
          </a:p>
        </p:txBody>
      </p:sp>
      <p:sp>
        <p:nvSpPr>
          <p:cNvPr id="3" name="正方形/長方形 2"/>
          <p:cNvSpPr/>
          <p:nvPr/>
        </p:nvSpPr>
        <p:spPr>
          <a:xfrm>
            <a:off x="662919" y="5316857"/>
            <a:ext cx="8580162" cy="400110"/>
          </a:xfrm>
          <a:prstGeom prst="rect">
            <a:avLst/>
          </a:prstGeom>
        </p:spPr>
        <p:txBody>
          <a:bodyPr wrap="squar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ja-JP" altLang="en-US" sz="2000" dirty="0"/>
              <a:t>浮遊粒子状物質の測定局数と環境基準達成率の推移</a:t>
            </a:r>
          </a:p>
        </p:txBody>
      </p:sp>
      <p:sp>
        <p:nvSpPr>
          <p:cNvPr id="6" name="正方形/長方形 5"/>
          <p:cNvSpPr/>
          <p:nvPr/>
        </p:nvSpPr>
        <p:spPr>
          <a:xfrm>
            <a:off x="190458" y="6382923"/>
            <a:ext cx="10287000" cy="338554"/>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出典：各年環境白書、大気汚染物質に係る 常時監視測定結果（報道発表資料） </a:t>
            </a:r>
          </a:p>
        </p:txBody>
      </p:sp>
      <p:pic>
        <p:nvPicPr>
          <p:cNvPr id="5" name="図 4"/>
          <p:cNvPicPr>
            <a:picLocks noChangeAspect="1"/>
          </p:cNvPicPr>
          <p:nvPr/>
        </p:nvPicPr>
        <p:blipFill>
          <a:blip r:embed="rId2"/>
          <a:stretch>
            <a:fillRect/>
          </a:stretch>
        </p:blipFill>
        <p:spPr>
          <a:xfrm>
            <a:off x="0" y="145909"/>
            <a:ext cx="9608457" cy="5126934"/>
          </a:xfrm>
          <a:prstGeom prst="rect">
            <a:avLst/>
          </a:prstGeom>
        </p:spPr>
      </p:pic>
    </p:spTree>
    <p:extLst>
      <p:ext uri="{BB962C8B-B14F-4D97-AF65-F5344CB8AC3E}">
        <p14:creationId xmlns:p14="http://schemas.microsoft.com/office/powerpoint/2010/main" val="560049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47</a:t>
            </a:fld>
            <a:endParaRPr kumimoji="1" lang="ja-JP" altLang="en-US"/>
          </a:p>
        </p:txBody>
      </p:sp>
      <p:sp>
        <p:nvSpPr>
          <p:cNvPr id="3" name="正方形/長方形 2"/>
          <p:cNvSpPr/>
          <p:nvPr/>
        </p:nvSpPr>
        <p:spPr>
          <a:xfrm>
            <a:off x="2964240" y="5149334"/>
            <a:ext cx="4695516" cy="400110"/>
          </a:xfrm>
          <a:prstGeom prst="rect">
            <a:avLst/>
          </a:prstGeom>
        </p:spPr>
        <p:txBody>
          <a:bodyPr wrap="none">
            <a:spAutoFit/>
          </a:bodyPr>
          <a:lstStyle/>
          <a:p>
            <a:r>
              <a:rPr lang="ja-JP" altLang="en-US" sz="2000" dirty="0"/>
              <a:t>浮遊粒子状物質濃度の年平均値の推移</a:t>
            </a:r>
          </a:p>
        </p:txBody>
      </p:sp>
      <p:sp>
        <p:nvSpPr>
          <p:cNvPr id="5" name="正方形/長方形 4"/>
          <p:cNvSpPr/>
          <p:nvPr/>
        </p:nvSpPr>
        <p:spPr>
          <a:xfrm>
            <a:off x="190458" y="6382923"/>
            <a:ext cx="10287000" cy="338554"/>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出典：各年環境白書、大気汚染物質に係る 常時監視測定結果（報道発表資料） </a:t>
            </a:r>
          </a:p>
        </p:txBody>
      </p:sp>
      <p:pic>
        <p:nvPicPr>
          <p:cNvPr id="4" name="図 3"/>
          <p:cNvPicPr>
            <a:picLocks noChangeAspect="1"/>
          </p:cNvPicPr>
          <p:nvPr/>
        </p:nvPicPr>
        <p:blipFill>
          <a:blip r:embed="rId2"/>
          <a:stretch>
            <a:fillRect/>
          </a:stretch>
        </p:blipFill>
        <p:spPr>
          <a:xfrm>
            <a:off x="190458" y="445612"/>
            <a:ext cx="9380262" cy="4328665"/>
          </a:xfrm>
          <a:prstGeom prst="rect">
            <a:avLst/>
          </a:prstGeom>
        </p:spPr>
      </p:pic>
    </p:spTree>
    <p:extLst>
      <p:ext uri="{BB962C8B-B14F-4D97-AF65-F5344CB8AC3E}">
        <p14:creationId xmlns:p14="http://schemas.microsoft.com/office/powerpoint/2010/main" val="3006048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2746" y="0"/>
            <a:ext cx="3095719" cy="461665"/>
          </a:xfrm>
          <a:prstGeom prst="rect">
            <a:avLst/>
          </a:prstGeom>
        </p:spPr>
        <p:txBody>
          <a:bodyPr wrap="none">
            <a:spAutoFit/>
          </a:bodyPr>
          <a:lstStyle/>
          <a:p>
            <a:r>
              <a:rPr lang="ja-JP" altLang="en-US" sz="2400" b="1" dirty="0"/>
              <a:t>４）光化学オキシダント</a:t>
            </a:r>
            <a:endParaRPr lang="en-US" altLang="ja-JP" sz="2400" b="1" dirty="0"/>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48</a:t>
            </a:fld>
            <a:endParaRPr kumimoji="1" lang="ja-JP" altLang="en-US"/>
          </a:p>
        </p:txBody>
      </p:sp>
      <p:sp>
        <p:nvSpPr>
          <p:cNvPr id="4" name="正方形/長方形 3"/>
          <p:cNvSpPr/>
          <p:nvPr/>
        </p:nvSpPr>
        <p:spPr>
          <a:xfrm>
            <a:off x="328413" y="617653"/>
            <a:ext cx="9249174" cy="6370975"/>
          </a:xfrm>
          <a:prstGeom prst="rect">
            <a:avLst/>
          </a:prstGeom>
        </p:spPr>
        <p:txBody>
          <a:bodyPr wrap="square">
            <a:spAutoFit/>
          </a:bodyPr>
          <a:lstStyle/>
          <a:p>
            <a:r>
              <a:rPr lang="ja-JP" altLang="en-US" sz="2400" dirty="0"/>
              <a:t>　光化学オキシダントの環境基準は「</a:t>
            </a:r>
            <a:r>
              <a:rPr lang="en-US" altLang="ja-JP" sz="2400" dirty="0"/>
              <a:t>1</a:t>
            </a:r>
            <a:r>
              <a:rPr lang="ja-JP" altLang="en-US" sz="2400" dirty="0"/>
              <a:t>時間値が</a:t>
            </a:r>
            <a:r>
              <a:rPr lang="en-US" altLang="ja-JP" sz="2400" dirty="0"/>
              <a:t>0.06 ppm</a:t>
            </a:r>
            <a:r>
              <a:rPr lang="ja-JP" altLang="en-US" sz="2400" dirty="0"/>
              <a:t>以下であること 」となっており年間で</a:t>
            </a:r>
            <a:r>
              <a:rPr lang="en-US" altLang="ja-JP" sz="2400" dirty="0"/>
              <a:t>1</a:t>
            </a:r>
            <a:r>
              <a:rPr lang="ja-JP" altLang="en-US" sz="2400" dirty="0"/>
              <a:t>時間でも</a:t>
            </a:r>
            <a:r>
              <a:rPr lang="en-US" altLang="ja-JP" sz="2400" dirty="0"/>
              <a:t>0.06 ppm </a:t>
            </a:r>
            <a:r>
              <a:rPr lang="ja-JP" altLang="en-US" sz="2400" dirty="0"/>
              <a:t>を超えれば環境基準未達成となります。環境基準が規定された昭和</a:t>
            </a:r>
            <a:r>
              <a:rPr lang="en-US" altLang="ja-JP" sz="2400" dirty="0"/>
              <a:t>48</a:t>
            </a:r>
            <a:r>
              <a:rPr lang="ja-JP" altLang="en-US" sz="2400" dirty="0"/>
              <a:t>（</a:t>
            </a:r>
            <a:r>
              <a:rPr lang="en-US" altLang="ja-JP" sz="2400" dirty="0"/>
              <a:t>1973</a:t>
            </a:r>
            <a:r>
              <a:rPr lang="ja-JP" altLang="en-US" sz="2400" dirty="0"/>
              <a:t>）年以来環境基準達成率はほぼ</a:t>
            </a:r>
            <a:r>
              <a:rPr lang="en-US" altLang="ja-JP" sz="2400" dirty="0"/>
              <a:t>0 </a:t>
            </a:r>
            <a:r>
              <a:rPr lang="ja-JP" altLang="en-US" sz="2400" dirty="0"/>
              <a:t>％で推移しています。</a:t>
            </a:r>
            <a:endParaRPr lang="en-US" altLang="ja-JP" sz="2400" dirty="0"/>
          </a:p>
          <a:p>
            <a:endParaRPr lang="en-US" altLang="ja-JP" sz="2400" dirty="0"/>
          </a:p>
          <a:p>
            <a:r>
              <a:rPr lang="ja-JP" altLang="en-US" sz="2400" dirty="0"/>
              <a:t>　光化学オキシダントと、大気中の微粒子が混合して、周囲の見通しが低下した状態は「光化学スモッグ」と呼ばれ、健康被害をもたらすことがあります。　</a:t>
            </a:r>
            <a:endParaRPr lang="en-US" altLang="ja-JP" sz="2400" dirty="0"/>
          </a:p>
          <a:p>
            <a:endParaRPr lang="en-US" altLang="ja-JP" sz="2400" dirty="0"/>
          </a:p>
          <a:p>
            <a:r>
              <a:rPr lang="ja-JP" altLang="en-US" sz="2400" dirty="0"/>
              <a:t>　昭和</a:t>
            </a:r>
            <a:r>
              <a:rPr lang="en-US" altLang="ja-JP" sz="2400" dirty="0"/>
              <a:t>45</a:t>
            </a:r>
            <a:r>
              <a:rPr lang="ja-JP" altLang="en-US" sz="2400" dirty="0"/>
              <a:t>（</a:t>
            </a:r>
            <a:r>
              <a:rPr lang="en-US" altLang="ja-JP" sz="2400" dirty="0"/>
              <a:t>1970</a:t>
            </a:r>
            <a:r>
              <a:rPr lang="ja-JP" altLang="en-US" sz="2400" dirty="0"/>
              <a:t>）年</a:t>
            </a:r>
            <a:r>
              <a:rPr lang="en-US" altLang="ja-JP" sz="2400" dirty="0"/>
              <a:t>7</a:t>
            </a:r>
            <a:r>
              <a:rPr lang="ja-JP" altLang="en-US" sz="2400" dirty="0"/>
              <a:t>月</a:t>
            </a:r>
            <a:r>
              <a:rPr lang="en-US" altLang="ja-JP" sz="2400" dirty="0"/>
              <a:t>18</a:t>
            </a:r>
            <a:r>
              <a:rPr lang="ja-JP" altLang="en-US" sz="2400" dirty="0"/>
              <a:t>日、東京立正中学校・高等学校の生徒</a:t>
            </a:r>
            <a:r>
              <a:rPr lang="en-US" altLang="ja-JP" sz="2400" dirty="0"/>
              <a:t>43</a:t>
            </a:r>
            <a:r>
              <a:rPr lang="ja-JP" altLang="en-US" sz="2400" dirty="0"/>
              <a:t>名が、グランドで体育の授業中に目に対する刺激・のどの痛みなどの被害を訴える事件が発生し、その後の調査で日本で初めての光化学スモッグによる被害であることが明らかになりました。</a:t>
            </a:r>
            <a:endParaRPr lang="en-US" altLang="ja-JP" sz="2400" dirty="0"/>
          </a:p>
          <a:p>
            <a:r>
              <a:rPr lang="ja-JP" altLang="en-US" sz="2400" dirty="0"/>
              <a:t>　このことをきっかけに公に注目されるようになり、</a:t>
            </a:r>
            <a:r>
              <a:rPr lang="en-US" altLang="ja-JP" sz="2400" dirty="0"/>
              <a:t>1960</a:t>
            </a:r>
            <a:r>
              <a:rPr lang="ja-JP" altLang="en-US" sz="2400" dirty="0"/>
              <a:t>～</a:t>
            </a:r>
            <a:r>
              <a:rPr lang="en-US" altLang="ja-JP" sz="2400" dirty="0"/>
              <a:t>1970</a:t>
            </a:r>
            <a:r>
              <a:rPr lang="ja-JP" altLang="en-US" sz="2400" dirty="0"/>
              <a:t>年代に発生した農作物の被害になどについても光化学スモッグによるものと考えられました。</a:t>
            </a:r>
            <a:endParaRPr lang="en-US" altLang="ja-JP" sz="2400" dirty="0"/>
          </a:p>
          <a:p>
            <a:r>
              <a:rPr lang="ja-JP" altLang="en-US" sz="2400" dirty="0"/>
              <a:t>　</a:t>
            </a:r>
            <a:endParaRPr lang="en-US" altLang="ja-JP" sz="2400" dirty="0"/>
          </a:p>
        </p:txBody>
      </p:sp>
    </p:spTree>
    <p:extLst>
      <p:ext uri="{BB962C8B-B14F-4D97-AF65-F5344CB8AC3E}">
        <p14:creationId xmlns:p14="http://schemas.microsoft.com/office/powerpoint/2010/main" val="1442088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49</a:t>
            </a:fld>
            <a:endParaRPr kumimoji="1" lang="ja-JP" altLang="en-US"/>
          </a:p>
        </p:txBody>
      </p:sp>
      <p:sp>
        <p:nvSpPr>
          <p:cNvPr id="3" name="正方形/長方形 2"/>
          <p:cNvSpPr/>
          <p:nvPr/>
        </p:nvSpPr>
        <p:spPr>
          <a:xfrm>
            <a:off x="328413" y="341882"/>
            <a:ext cx="9249174" cy="7478970"/>
          </a:xfrm>
          <a:prstGeom prst="rect">
            <a:avLst/>
          </a:prstGeom>
        </p:spPr>
        <p:txBody>
          <a:bodyPr wrap="square">
            <a:spAutoFit/>
          </a:bodyPr>
          <a:lstStyle/>
          <a:p>
            <a:r>
              <a:rPr lang="ja-JP" altLang="en-US" sz="2400" dirty="0"/>
              <a:t>　高濃度の光化学オキシダントは、工場や自動車の排出ガスなどに含まれる窒素酸化物や炭化水素が、太陽光に含まれる紫外線により光化学反応を起こして変質することでもたらされます。</a:t>
            </a:r>
            <a:endParaRPr lang="en-US" altLang="ja-JP" sz="2400" dirty="0"/>
          </a:p>
          <a:p>
            <a:endParaRPr lang="en-US" altLang="ja-JP" sz="2400" dirty="0"/>
          </a:p>
          <a:p>
            <a:r>
              <a:rPr lang="ja-JP" altLang="en-US" sz="2400" dirty="0"/>
              <a:t>　光化学オキシダント濃度の</a:t>
            </a:r>
            <a:r>
              <a:rPr lang="en-US" altLang="ja-JP" sz="2400" dirty="0"/>
              <a:t>1 </a:t>
            </a:r>
            <a:r>
              <a:rPr lang="ja-JP" altLang="en-US" sz="2400" dirty="0"/>
              <a:t>時間値が</a:t>
            </a:r>
            <a:r>
              <a:rPr lang="en-US" altLang="ja-JP" sz="2400" dirty="0"/>
              <a:t>0.12 ppm</a:t>
            </a:r>
            <a:r>
              <a:rPr lang="ja-JP" altLang="en-US" sz="2400" dirty="0"/>
              <a:t>以上になり、気象条件からみてその状態が継続すると認められる場合、都道府県知事等が大気汚染防止法に基づき「光化学オキシダント注意報」を発令します。</a:t>
            </a:r>
            <a:endParaRPr lang="en-US" altLang="ja-JP" sz="2400" dirty="0"/>
          </a:p>
          <a:p>
            <a:endParaRPr lang="en-US" altLang="ja-JP" sz="2400" dirty="0"/>
          </a:p>
          <a:p>
            <a:r>
              <a:rPr lang="ja-JP" altLang="en-US" sz="2400" dirty="0"/>
              <a:t>　光化学オキシダント注意報の年間発令日数のピークは昭和</a:t>
            </a:r>
            <a:r>
              <a:rPr lang="en-US" altLang="ja-JP" sz="2400" dirty="0"/>
              <a:t>48</a:t>
            </a:r>
            <a:r>
              <a:rPr lang="ja-JP" altLang="en-US" sz="2400" dirty="0"/>
              <a:t>（</a:t>
            </a:r>
            <a:r>
              <a:rPr lang="en-US" altLang="ja-JP" sz="2400" dirty="0"/>
              <a:t> 1 973</a:t>
            </a:r>
            <a:r>
              <a:rPr lang="ja-JP" altLang="en-US" sz="2400" dirty="0"/>
              <a:t>）年で</a:t>
            </a:r>
            <a:r>
              <a:rPr lang="en-US" altLang="ja-JP" sz="2400" dirty="0"/>
              <a:t>328</a:t>
            </a:r>
            <a:r>
              <a:rPr lang="ja-JP" altLang="en-US" sz="2400" dirty="0"/>
              <a:t>日に達し、</a:t>
            </a:r>
            <a:r>
              <a:rPr lang="en-US" altLang="ja-JP" sz="2400" dirty="0"/>
              <a:t>1975</a:t>
            </a:r>
            <a:r>
              <a:rPr lang="ja-JP" altLang="en-US" sz="2400" dirty="0"/>
              <a:t>年までの</a:t>
            </a:r>
            <a:r>
              <a:rPr lang="en-US" altLang="ja-JP" sz="2400" dirty="0"/>
              <a:t>3</a:t>
            </a:r>
            <a:r>
              <a:rPr lang="ja-JP" altLang="en-US" sz="2400" dirty="0"/>
              <a:t>年間は</a:t>
            </a:r>
            <a:r>
              <a:rPr lang="en-US" altLang="ja-JP" sz="2400" dirty="0"/>
              <a:t>250</a:t>
            </a:r>
            <a:r>
              <a:rPr lang="ja-JP" altLang="en-US" sz="2400" dirty="0"/>
              <a:t>日を超えていましたが</a:t>
            </a:r>
            <a:r>
              <a:rPr lang="en-US" altLang="ja-JP" sz="2400" dirty="0"/>
              <a:t>2010</a:t>
            </a:r>
            <a:r>
              <a:rPr lang="ja-JP" altLang="en-US" sz="2400" dirty="0"/>
              <a:t>年代以降は</a:t>
            </a:r>
            <a:r>
              <a:rPr lang="en-US" altLang="ja-JP" sz="2400" dirty="0"/>
              <a:t>50 - 100</a:t>
            </a:r>
            <a:r>
              <a:rPr lang="ja-JP" altLang="en-US" sz="2400" dirty="0"/>
              <a:t>日前後を推移しています。</a:t>
            </a:r>
            <a:endParaRPr lang="en-US" altLang="ja-JP" sz="2400" dirty="0"/>
          </a:p>
          <a:p>
            <a:endParaRPr lang="en-US" altLang="ja-JP" sz="2400" dirty="0"/>
          </a:p>
          <a:p>
            <a:r>
              <a:rPr lang="ja-JP" altLang="en-US" sz="2400" dirty="0"/>
              <a:t>　被害の届出人数は、</a:t>
            </a:r>
            <a:r>
              <a:rPr lang="en-US" altLang="ja-JP" sz="2400" dirty="0"/>
              <a:t>1971</a:t>
            </a:r>
            <a:r>
              <a:rPr lang="ja-JP" altLang="en-US" sz="2400" dirty="0"/>
              <a:t>年と</a:t>
            </a:r>
            <a:r>
              <a:rPr lang="en-US" altLang="ja-JP" sz="2400" dirty="0"/>
              <a:t>1975</a:t>
            </a:r>
            <a:r>
              <a:rPr lang="ja-JP" altLang="en-US" sz="2400" dirty="0"/>
              <a:t>年は</a:t>
            </a:r>
            <a:r>
              <a:rPr lang="en-US" altLang="ja-JP" sz="2400" dirty="0"/>
              <a:t>4</a:t>
            </a:r>
            <a:r>
              <a:rPr lang="ja-JP" altLang="en-US" sz="2400" dirty="0"/>
              <a:t>万人を超えるなど、</a:t>
            </a:r>
            <a:r>
              <a:rPr lang="en-US" altLang="ja-JP" sz="2400" dirty="0"/>
              <a:t>1970</a:t>
            </a:r>
            <a:r>
              <a:rPr lang="ja-JP" altLang="en-US" sz="2400" dirty="0"/>
              <a:t>年から</a:t>
            </a:r>
            <a:r>
              <a:rPr lang="en-US" altLang="ja-JP" sz="2400" dirty="0"/>
              <a:t>1975</a:t>
            </a:r>
            <a:r>
              <a:rPr lang="ja-JP" altLang="en-US" sz="2400" dirty="0"/>
              <a:t>年までの</a:t>
            </a:r>
            <a:r>
              <a:rPr lang="en-US" altLang="ja-JP" sz="2400" dirty="0"/>
              <a:t>6</a:t>
            </a:r>
            <a:r>
              <a:rPr lang="ja-JP" altLang="en-US" sz="2400" dirty="0"/>
              <a:t>年間は</a:t>
            </a:r>
            <a:r>
              <a:rPr lang="en-US" altLang="ja-JP" sz="2400" dirty="0"/>
              <a:t>1</a:t>
            </a:r>
            <a:r>
              <a:rPr lang="ja-JP" altLang="en-US" sz="2400" dirty="0"/>
              <a:t>万人を超えていましたが、その後数千人台、ときに</a:t>
            </a:r>
            <a:r>
              <a:rPr lang="en-US" altLang="ja-JP" sz="2400" dirty="0"/>
              <a:t>1,000</a:t>
            </a:r>
            <a:r>
              <a:rPr lang="ja-JP" altLang="en-US" sz="2400" dirty="0"/>
              <a:t>人以下で推移しました。最後に</a:t>
            </a:r>
            <a:r>
              <a:rPr lang="en-US" altLang="ja-JP" sz="2400" dirty="0"/>
              <a:t>1,000</a:t>
            </a:r>
            <a:r>
              <a:rPr lang="ja-JP" altLang="en-US" sz="2400" dirty="0"/>
              <a:t>人を超えたのは</a:t>
            </a:r>
            <a:r>
              <a:rPr lang="en-US" altLang="ja-JP" sz="2400" dirty="0"/>
              <a:t>2007</a:t>
            </a:r>
            <a:r>
              <a:rPr lang="ja-JP" altLang="en-US" sz="2400" dirty="0"/>
              <a:t>年で、</a:t>
            </a:r>
            <a:r>
              <a:rPr lang="en-US" altLang="ja-JP" sz="2400" dirty="0"/>
              <a:t>100</a:t>
            </a:r>
            <a:r>
              <a:rPr lang="ja-JP" altLang="en-US" sz="2400" dirty="0"/>
              <a:t>人以下の年も増えてきています。</a:t>
            </a:r>
            <a:endParaRPr lang="en-US" altLang="ja-JP" sz="2400" dirty="0"/>
          </a:p>
          <a:p>
            <a:r>
              <a:rPr lang="ja-JP" altLang="en-US" sz="2400" dirty="0"/>
              <a:t>　</a:t>
            </a:r>
            <a:endParaRPr lang="en-US" altLang="ja-JP" sz="2400" dirty="0"/>
          </a:p>
          <a:p>
            <a:r>
              <a:rPr lang="ja-JP" altLang="en-US" sz="2400" dirty="0"/>
              <a:t>　</a:t>
            </a:r>
            <a:endParaRPr lang="en-US" altLang="ja-JP" sz="2400" dirty="0"/>
          </a:p>
          <a:p>
            <a:endParaRPr lang="en-US" altLang="ja-JP" sz="2400" dirty="0"/>
          </a:p>
          <a:p>
            <a:r>
              <a:rPr lang="ja-JP" altLang="en-US" sz="2400" dirty="0"/>
              <a:t>　　</a:t>
            </a:r>
            <a:endParaRPr lang="en-US" altLang="ja-JP" sz="2400" dirty="0"/>
          </a:p>
        </p:txBody>
      </p:sp>
    </p:spTree>
    <p:extLst>
      <p:ext uri="{BB962C8B-B14F-4D97-AF65-F5344CB8AC3E}">
        <p14:creationId xmlns:p14="http://schemas.microsoft.com/office/powerpoint/2010/main" val="427591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9906" y="196334"/>
            <a:ext cx="4004622" cy="461665"/>
          </a:xfrm>
          <a:prstGeom prst="rect">
            <a:avLst/>
          </a:prstGeom>
        </p:spPr>
        <p:txBody>
          <a:bodyPr wrap="none">
            <a:spAutoFit/>
          </a:bodyPr>
          <a:lstStyle/>
          <a:p>
            <a:r>
              <a:rPr lang="ja-JP" altLang="en-US" sz="2400" b="1" dirty="0"/>
              <a:t>１．大気汚染物質の削減技術</a:t>
            </a:r>
            <a:endParaRPr lang="en-US" altLang="ja-JP" sz="2400" b="1" dirty="0"/>
          </a:p>
        </p:txBody>
      </p:sp>
      <p:sp>
        <p:nvSpPr>
          <p:cNvPr id="5" name="正方形/長方形 4"/>
          <p:cNvSpPr/>
          <p:nvPr/>
        </p:nvSpPr>
        <p:spPr>
          <a:xfrm>
            <a:off x="564226" y="730121"/>
            <a:ext cx="3645550" cy="830997"/>
          </a:xfrm>
          <a:prstGeom prst="rect">
            <a:avLst/>
          </a:prstGeom>
        </p:spPr>
        <p:txBody>
          <a:bodyPr wrap="none">
            <a:spAutoFit/>
          </a:bodyPr>
          <a:lstStyle/>
          <a:p>
            <a:r>
              <a:rPr lang="en-US" altLang="ja-JP" sz="2400" b="1" dirty="0"/>
              <a:t>1-1.</a:t>
            </a:r>
            <a:r>
              <a:rPr lang="ja-JP" altLang="en-US" sz="2400" b="1" dirty="0"/>
              <a:t>固定発生源の対策</a:t>
            </a:r>
            <a:endParaRPr lang="en-US" altLang="ja-JP" sz="2400" b="1" dirty="0"/>
          </a:p>
          <a:p>
            <a:r>
              <a:rPr lang="ja-JP" altLang="en-US" sz="2400" b="1" dirty="0"/>
              <a:t>１）硫黄酸化物の除去技術</a:t>
            </a:r>
            <a:endParaRPr lang="en-US" altLang="ja-JP" sz="2400" b="1" dirty="0"/>
          </a:p>
        </p:txBody>
      </p:sp>
      <p:sp>
        <p:nvSpPr>
          <p:cNvPr id="6" name="正方形/長方形 5"/>
          <p:cNvSpPr/>
          <p:nvPr/>
        </p:nvSpPr>
        <p:spPr>
          <a:xfrm>
            <a:off x="289906" y="1750605"/>
            <a:ext cx="9172161" cy="4154984"/>
          </a:xfrm>
          <a:prstGeom prst="rect">
            <a:avLst/>
          </a:prstGeom>
        </p:spPr>
        <p:txBody>
          <a:bodyPr wrap="square">
            <a:spAutoFit/>
          </a:bodyPr>
          <a:lstStyle/>
          <a:p>
            <a:r>
              <a:rPr lang="ja-JP" altLang="en-US" sz="2400" dirty="0"/>
              <a:t>　昭和</a:t>
            </a:r>
            <a:r>
              <a:rPr lang="en-US" altLang="ja-JP" sz="2400" dirty="0"/>
              <a:t>30</a:t>
            </a:r>
            <a:r>
              <a:rPr lang="ja-JP" altLang="en-US" sz="2400" dirty="0"/>
              <a:t>年代後半から問題となった硫黄酸化物による大気汚染は、工場・事業場すなわち固定発生源がエネルギー源として使用する石炭や石油中の硫黄分が大きな原因でした。</a:t>
            </a:r>
            <a:endParaRPr lang="en-US" altLang="ja-JP" sz="2400" dirty="0"/>
          </a:p>
          <a:p>
            <a:endParaRPr lang="en-US" altLang="ja-JP" sz="2400" dirty="0"/>
          </a:p>
          <a:p>
            <a:r>
              <a:rPr lang="ja-JP" altLang="en-US" sz="2400" dirty="0"/>
              <a:t>　そこで、硫黄分が低い</a:t>
            </a:r>
            <a:r>
              <a:rPr lang="ja-JP" altLang="en-US" sz="2400" dirty="0" smtClean="0"/>
              <a:t>燃料を</a:t>
            </a:r>
            <a:r>
              <a:rPr lang="ja-JP" altLang="en-US" sz="2400" dirty="0"/>
              <a:t>使用すること、工場・事業場から排出されるガスから硫黄酸化物を除去することが対策の要となりました。</a:t>
            </a:r>
            <a:endParaRPr lang="en-US" altLang="ja-JP" sz="2400" dirty="0"/>
          </a:p>
          <a:p>
            <a:endParaRPr lang="en-US" altLang="ja-JP" sz="2400" dirty="0"/>
          </a:p>
          <a:p>
            <a:r>
              <a:rPr lang="ja-JP" altLang="en-US" sz="2400" dirty="0"/>
              <a:t>　住環境への影響をすくなくするため、煙突を高くすること、個々の事業場にとどまらず、地域での排出総量を規制することも必要と考えられ、大気汚染防止法による規制に取り入れられました。</a:t>
            </a:r>
          </a:p>
          <a:p>
            <a:endParaRPr lang="en-US" altLang="ja-JP" sz="2400" dirty="0"/>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5</a:t>
            </a:fld>
            <a:endParaRPr kumimoji="1" lang="ja-JP" altLang="en-US"/>
          </a:p>
        </p:txBody>
      </p:sp>
    </p:spTree>
    <p:extLst>
      <p:ext uri="{BB962C8B-B14F-4D97-AF65-F5344CB8AC3E}">
        <p14:creationId xmlns:p14="http://schemas.microsoft.com/office/powerpoint/2010/main" val="2622022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50</a:t>
            </a:fld>
            <a:endParaRPr kumimoji="1" lang="ja-JP" altLang="en-US"/>
          </a:p>
        </p:txBody>
      </p:sp>
      <p:sp>
        <p:nvSpPr>
          <p:cNvPr id="3" name="正方形/長方形 2"/>
          <p:cNvSpPr/>
          <p:nvPr/>
        </p:nvSpPr>
        <p:spPr>
          <a:xfrm>
            <a:off x="662919" y="5316857"/>
            <a:ext cx="8580162" cy="400110"/>
          </a:xfrm>
          <a:prstGeom prst="rect">
            <a:avLst/>
          </a:prstGeom>
        </p:spPr>
        <p:txBody>
          <a:bodyPr wrap="squar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ja-JP" altLang="en-US" sz="2000" dirty="0"/>
              <a:t>光化学オキシダント注意報等の発令延日数及び被害届出人数の推移</a:t>
            </a:r>
          </a:p>
        </p:txBody>
      </p:sp>
      <p:sp>
        <p:nvSpPr>
          <p:cNvPr id="6" name="正方形/長方形 5"/>
          <p:cNvSpPr/>
          <p:nvPr/>
        </p:nvSpPr>
        <p:spPr>
          <a:xfrm>
            <a:off x="190458" y="6382923"/>
            <a:ext cx="10287000" cy="338554"/>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出典：各年環境白書、大気汚染物質に係る 常時監視測定結果（報道発表資料） </a:t>
            </a:r>
          </a:p>
        </p:txBody>
      </p:sp>
      <p:pic>
        <p:nvPicPr>
          <p:cNvPr id="4" name="図 3"/>
          <p:cNvPicPr>
            <a:picLocks noChangeAspect="1"/>
          </p:cNvPicPr>
          <p:nvPr/>
        </p:nvPicPr>
        <p:blipFill>
          <a:blip r:embed="rId2"/>
          <a:stretch>
            <a:fillRect/>
          </a:stretch>
        </p:blipFill>
        <p:spPr>
          <a:xfrm>
            <a:off x="454462" y="190784"/>
            <a:ext cx="9095938" cy="4984725"/>
          </a:xfrm>
          <a:prstGeom prst="rect">
            <a:avLst/>
          </a:prstGeom>
        </p:spPr>
      </p:pic>
    </p:spTree>
    <p:extLst>
      <p:ext uri="{BB962C8B-B14F-4D97-AF65-F5344CB8AC3E}">
        <p14:creationId xmlns:p14="http://schemas.microsoft.com/office/powerpoint/2010/main" val="3818177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51</a:t>
            </a:fld>
            <a:endParaRPr kumimoji="1" lang="ja-JP" altLang="en-US"/>
          </a:p>
        </p:txBody>
      </p:sp>
      <p:sp>
        <p:nvSpPr>
          <p:cNvPr id="3" name="正方形/長方形 2"/>
          <p:cNvSpPr/>
          <p:nvPr/>
        </p:nvSpPr>
        <p:spPr>
          <a:xfrm>
            <a:off x="328413" y="341882"/>
            <a:ext cx="9249174" cy="4893647"/>
          </a:xfrm>
          <a:prstGeom prst="rect">
            <a:avLst/>
          </a:prstGeom>
        </p:spPr>
        <p:txBody>
          <a:bodyPr wrap="square">
            <a:spAutoFit/>
          </a:bodyPr>
          <a:lstStyle/>
          <a:p>
            <a:endParaRPr lang="en-US" altLang="ja-JP" sz="2400" dirty="0"/>
          </a:p>
          <a:p>
            <a:r>
              <a:rPr lang="ja-JP" altLang="en-US" sz="2400" dirty="0"/>
              <a:t>　平成</a:t>
            </a:r>
            <a:r>
              <a:rPr lang="en-US" altLang="ja-JP" sz="2400" dirty="0"/>
              <a:t>12</a:t>
            </a:r>
            <a:r>
              <a:rPr lang="ja-JP" altLang="en-US" sz="2400" dirty="0"/>
              <a:t>年（</a:t>
            </a:r>
            <a:r>
              <a:rPr lang="en-US" altLang="ja-JP" sz="2400" dirty="0"/>
              <a:t>2000</a:t>
            </a:r>
            <a:r>
              <a:rPr lang="ja-JP" altLang="en-US" sz="2400" dirty="0"/>
              <a:t>年）前後から、対馬などの離島や西日本、日本海側などで光化学オキシダントの高濃度事例が発生して問題となりました。</a:t>
            </a:r>
            <a:endParaRPr lang="en-US" altLang="ja-JP" sz="2400" dirty="0"/>
          </a:p>
          <a:p>
            <a:r>
              <a:rPr lang="ja-JP" altLang="en-US" sz="2400" dirty="0"/>
              <a:t>平成</a:t>
            </a:r>
            <a:r>
              <a:rPr lang="en-US" altLang="ja-JP" sz="2400" dirty="0"/>
              <a:t>14</a:t>
            </a:r>
            <a:r>
              <a:rPr lang="ja-JP" altLang="en-US" sz="2400" dirty="0"/>
              <a:t>年（</a:t>
            </a:r>
            <a:r>
              <a:rPr lang="en-US" altLang="ja-JP" sz="2400" dirty="0"/>
              <a:t>2002</a:t>
            </a:r>
            <a:r>
              <a:rPr lang="ja-JP" altLang="en-US" sz="2400" dirty="0"/>
              <a:t>年）には千葉県で要綱で定める</a:t>
            </a:r>
            <a:r>
              <a:rPr lang="en-US" altLang="ja-JP" sz="2400" dirty="0"/>
              <a:t>0.24 ppm</a:t>
            </a:r>
            <a:r>
              <a:rPr lang="ja-JP" altLang="en-US" sz="2400" dirty="0"/>
              <a:t>以上の濃度が観測され、国内で</a:t>
            </a:r>
            <a:r>
              <a:rPr lang="en-US" altLang="ja-JP" sz="2400" dirty="0"/>
              <a:t>18</a:t>
            </a:r>
            <a:r>
              <a:rPr lang="ja-JP" altLang="en-US" sz="2400" dirty="0"/>
              <a:t>年ぶり（千葉県内では</a:t>
            </a:r>
            <a:r>
              <a:rPr lang="en-US" altLang="ja-JP" sz="2400" dirty="0"/>
              <a:t>28</a:t>
            </a:r>
            <a:r>
              <a:rPr lang="ja-JP" altLang="en-US" sz="2400" dirty="0"/>
              <a:t>年ぶり）となる光化学スモッグ警報が発表されました。</a:t>
            </a:r>
            <a:endParaRPr lang="en-US" altLang="ja-JP" sz="2400" dirty="0"/>
          </a:p>
          <a:p>
            <a:endParaRPr lang="en-US" altLang="ja-JP" sz="2400" dirty="0"/>
          </a:p>
          <a:p>
            <a:r>
              <a:rPr lang="ja-JP" altLang="en-US" sz="2400" dirty="0"/>
              <a:t>　これらの現象について、シミュレーションも活用した解析により、地域から発生する汚染物質とともに、大陸から越境輸送された汚染物質や春先に起こるオゾン層からのオゾンの降下も影響したと推定されました。　</a:t>
            </a:r>
            <a:endParaRPr lang="en-US" altLang="ja-JP" sz="2400" dirty="0"/>
          </a:p>
          <a:p>
            <a:r>
              <a:rPr lang="ja-JP" altLang="en-US" sz="2400" dirty="0"/>
              <a:t>　</a:t>
            </a:r>
            <a:endParaRPr lang="en-US" altLang="ja-JP" sz="2400" dirty="0"/>
          </a:p>
          <a:p>
            <a:endParaRPr lang="en-US" altLang="ja-JP" sz="2400" dirty="0"/>
          </a:p>
          <a:p>
            <a:r>
              <a:rPr lang="ja-JP" altLang="en-US" sz="2400" dirty="0"/>
              <a:t>　　</a:t>
            </a:r>
            <a:endParaRPr lang="en-US" altLang="ja-JP" sz="2400" dirty="0"/>
          </a:p>
        </p:txBody>
      </p:sp>
    </p:spTree>
    <p:extLst>
      <p:ext uri="{BB962C8B-B14F-4D97-AF65-F5344CB8AC3E}">
        <p14:creationId xmlns:p14="http://schemas.microsoft.com/office/powerpoint/2010/main" val="1584259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52</a:t>
            </a:fld>
            <a:endParaRPr kumimoji="1" lang="ja-JP" altLang="en-US"/>
          </a:p>
        </p:txBody>
      </p:sp>
      <p:sp>
        <p:nvSpPr>
          <p:cNvPr id="3" name="正方形/長方形 2"/>
          <p:cNvSpPr/>
          <p:nvPr/>
        </p:nvSpPr>
        <p:spPr>
          <a:xfrm>
            <a:off x="328413" y="341882"/>
            <a:ext cx="9249174" cy="1569660"/>
          </a:xfrm>
          <a:prstGeom prst="rect">
            <a:avLst/>
          </a:prstGeom>
        </p:spPr>
        <p:txBody>
          <a:bodyPr wrap="square">
            <a:spAutoFit/>
          </a:bodyPr>
          <a:lstStyle/>
          <a:p>
            <a:r>
              <a:rPr lang="ja-JP" altLang="en-US" sz="2400" dirty="0"/>
              <a:t>　　</a:t>
            </a:r>
            <a:endParaRPr lang="en-US" altLang="ja-JP" sz="2400" dirty="0"/>
          </a:p>
          <a:p>
            <a:r>
              <a:rPr lang="ja-JP" altLang="en-US" sz="2400" dirty="0"/>
              <a:t>　</a:t>
            </a:r>
            <a:endParaRPr lang="en-US" altLang="ja-JP" sz="2400" dirty="0"/>
          </a:p>
          <a:p>
            <a:endParaRPr lang="en-US" altLang="ja-JP" sz="2400" dirty="0"/>
          </a:p>
          <a:p>
            <a:r>
              <a:rPr lang="ja-JP" altLang="en-US" sz="2400" dirty="0"/>
              <a:t>　　</a:t>
            </a:r>
            <a:endParaRPr lang="en-US" altLang="ja-JP" sz="2400" dirty="0"/>
          </a:p>
        </p:txBody>
      </p:sp>
      <p:sp>
        <p:nvSpPr>
          <p:cNvPr id="4" name="正方形/長方形 3"/>
          <p:cNvSpPr/>
          <p:nvPr/>
        </p:nvSpPr>
        <p:spPr>
          <a:xfrm>
            <a:off x="413839" y="341882"/>
            <a:ext cx="9163748" cy="6001643"/>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2400" dirty="0"/>
              <a:t>　光化学オキシダント（昼間の日最高</a:t>
            </a:r>
            <a:r>
              <a:rPr lang="en-US" altLang="ja-JP" sz="2400" dirty="0"/>
              <a:t>1</a:t>
            </a:r>
            <a:r>
              <a:rPr lang="ja-JP" altLang="en-US" sz="2400" dirty="0"/>
              <a:t>時間値）の年平均値の推移は昭和</a:t>
            </a:r>
            <a:r>
              <a:rPr lang="en-US" altLang="ja-JP" sz="2400" dirty="0"/>
              <a:t>50</a:t>
            </a:r>
            <a:r>
              <a:rPr lang="ja-JP" altLang="en-US" sz="2400" dirty="0"/>
              <a:t>年代にいったん減少したあと、ゆるやかに増加、その後横ばい状態を示しています。また、一般局と自排局の濃度差が縮まってきています。</a:t>
            </a:r>
            <a:endParaRPr lang="en-US" altLang="ja-JP" sz="2400" dirty="0"/>
          </a:p>
          <a:p>
            <a:pPr>
              <a:defRPr sz="1400" b="0" i="0" u="none" strike="noStrike" kern="1200" spc="0" baseline="0">
                <a:solidFill>
                  <a:sysClr val="windowText" lastClr="000000">
                    <a:lumMod val="65000"/>
                    <a:lumOff val="35000"/>
                  </a:sysClr>
                </a:solidFill>
                <a:latin typeface="+mn-lt"/>
                <a:ea typeface="+mn-ea"/>
                <a:cs typeface="+mn-cs"/>
              </a:defRPr>
            </a:pPr>
            <a:endParaRPr lang="en-US" altLang="ja-JP" sz="2400" dirty="0"/>
          </a:p>
          <a:p>
            <a:pPr>
              <a:defRPr sz="1400" b="0" i="0" u="none" strike="noStrike" kern="1200" spc="0" baseline="0">
                <a:solidFill>
                  <a:sysClr val="windowText" lastClr="000000">
                    <a:lumMod val="65000"/>
                    <a:lumOff val="35000"/>
                  </a:sysClr>
                </a:solidFill>
                <a:latin typeface="+mn-lt"/>
                <a:ea typeface="+mn-ea"/>
                <a:cs typeface="+mn-cs"/>
              </a:defRPr>
            </a:pPr>
            <a:r>
              <a:rPr lang="ja-JP" altLang="en-US" sz="2400" dirty="0"/>
              <a:t>　光化学オキシダント濃度の長期的な傾向を評価するために、中央環境審議会は「</a:t>
            </a:r>
            <a:r>
              <a:rPr lang="en-US" altLang="ja-JP" sz="2400" dirty="0"/>
              <a:t>8</a:t>
            </a:r>
            <a:r>
              <a:rPr lang="ja-JP" altLang="en-US" sz="2400" dirty="0"/>
              <a:t>時間値の日最高値の年間</a:t>
            </a:r>
            <a:r>
              <a:rPr lang="en-US" altLang="ja-JP" sz="2400" dirty="0"/>
              <a:t>99</a:t>
            </a:r>
            <a:r>
              <a:rPr lang="ja-JP" altLang="en-US" sz="2400" dirty="0"/>
              <a:t>パーセンタイル値の</a:t>
            </a:r>
            <a:r>
              <a:rPr lang="en-US" altLang="ja-JP" sz="2400" dirty="0"/>
              <a:t>3</a:t>
            </a:r>
            <a:r>
              <a:rPr lang="ja-JP" altLang="en-US" sz="2400" dirty="0"/>
              <a:t>年平均値」を提言しており、これによると、ここ</a:t>
            </a:r>
            <a:r>
              <a:rPr lang="en-US" altLang="ja-JP" sz="2400" dirty="0"/>
              <a:t>20</a:t>
            </a:r>
            <a:r>
              <a:rPr lang="ja-JP" altLang="en-US" sz="2400" dirty="0"/>
              <a:t>年程度は緩やかに減少傾向にあります。一方で、平成のはじめには濃度が高い関東地域と他の地域の差が大きかったものが、最近では差が縮まっている傾向が見えます。</a:t>
            </a:r>
            <a:endParaRPr lang="en-US" altLang="ja-JP" sz="2400" dirty="0"/>
          </a:p>
          <a:p>
            <a:pPr>
              <a:defRPr sz="1400" b="0" i="0" u="none" strike="noStrike" kern="1200" spc="0" baseline="0">
                <a:solidFill>
                  <a:sysClr val="windowText" lastClr="000000">
                    <a:lumMod val="65000"/>
                    <a:lumOff val="35000"/>
                  </a:sysClr>
                </a:solidFill>
                <a:latin typeface="+mn-lt"/>
                <a:ea typeface="+mn-ea"/>
                <a:cs typeface="+mn-cs"/>
              </a:defRPr>
            </a:pPr>
            <a:endParaRPr lang="en-US" altLang="ja-JP" sz="2400" dirty="0"/>
          </a:p>
          <a:p>
            <a:pPr>
              <a:defRPr sz="1400" b="0" i="0" u="none" strike="noStrike" kern="1200" spc="0" baseline="0">
                <a:solidFill>
                  <a:sysClr val="windowText" lastClr="000000">
                    <a:lumMod val="65000"/>
                    <a:lumOff val="35000"/>
                  </a:sysClr>
                </a:solidFill>
                <a:latin typeface="+mn-lt"/>
                <a:ea typeface="+mn-ea"/>
                <a:cs typeface="+mn-cs"/>
              </a:defRPr>
            </a:pPr>
            <a:r>
              <a:rPr lang="ja-JP" altLang="en-US" sz="2400" dirty="0"/>
              <a:t>　光化学オキシダントは、近隣諸国をはじめより広い視野からの対策が必要になってきています。</a:t>
            </a:r>
            <a:endParaRPr lang="en-US" altLang="ja-JP" sz="2400" dirty="0"/>
          </a:p>
          <a:p>
            <a:pPr>
              <a:defRPr sz="1400" b="0" i="0" u="none" strike="noStrike" kern="1200" spc="0" baseline="0">
                <a:solidFill>
                  <a:sysClr val="windowText" lastClr="000000">
                    <a:lumMod val="65000"/>
                    <a:lumOff val="35000"/>
                  </a:sysClr>
                </a:solidFill>
                <a:latin typeface="+mn-lt"/>
                <a:ea typeface="+mn-ea"/>
                <a:cs typeface="+mn-cs"/>
              </a:defRPr>
            </a:pPr>
            <a:endParaRPr lang="en-US" altLang="ja-JP" sz="2400" dirty="0"/>
          </a:p>
          <a:p>
            <a:pPr>
              <a:defRPr sz="1400" b="0" i="0" u="none" strike="noStrike" kern="1200" spc="0" baseline="0">
                <a:solidFill>
                  <a:sysClr val="windowText" lastClr="000000">
                    <a:lumMod val="65000"/>
                    <a:lumOff val="35000"/>
                  </a:sysClr>
                </a:solidFill>
                <a:latin typeface="+mn-lt"/>
                <a:ea typeface="+mn-ea"/>
                <a:cs typeface="+mn-cs"/>
              </a:defRPr>
            </a:pPr>
            <a:r>
              <a:rPr lang="ja-JP" altLang="en-US" sz="2400" dirty="0"/>
              <a:t>　</a:t>
            </a:r>
            <a:endParaRPr lang="en-US" altLang="ja-JP" sz="2400" dirty="0"/>
          </a:p>
        </p:txBody>
      </p:sp>
    </p:spTree>
    <p:extLst>
      <p:ext uri="{BB962C8B-B14F-4D97-AF65-F5344CB8AC3E}">
        <p14:creationId xmlns:p14="http://schemas.microsoft.com/office/powerpoint/2010/main" val="3825225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53</a:t>
            </a:fld>
            <a:endParaRPr kumimoji="1" lang="ja-JP" altLang="en-US"/>
          </a:p>
        </p:txBody>
      </p:sp>
      <p:sp>
        <p:nvSpPr>
          <p:cNvPr id="5" name="正方形/長方形 4"/>
          <p:cNvSpPr/>
          <p:nvPr/>
        </p:nvSpPr>
        <p:spPr>
          <a:xfrm>
            <a:off x="190458" y="6382923"/>
            <a:ext cx="10287000" cy="338554"/>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出典：各年環境白書、大気汚染物質に係る 常時監視測定結果（報道発表資料） </a:t>
            </a:r>
          </a:p>
        </p:txBody>
      </p:sp>
      <p:sp>
        <p:nvSpPr>
          <p:cNvPr id="4" name="正方形/長方形 3"/>
          <p:cNvSpPr/>
          <p:nvPr/>
        </p:nvSpPr>
        <p:spPr>
          <a:xfrm>
            <a:off x="1431844" y="5539341"/>
            <a:ext cx="7042312" cy="400110"/>
          </a:xfrm>
          <a:prstGeom prst="rect">
            <a:avLst/>
          </a:prstGeom>
        </p:spPr>
        <p:txBody>
          <a:bodyPr wrap="non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ja-JP" altLang="en-US" sz="2000" dirty="0"/>
              <a:t>光化学オキシダント（昼間の日最高</a:t>
            </a:r>
            <a:r>
              <a:rPr lang="en-US" altLang="ja-JP" sz="2000" dirty="0"/>
              <a:t>1</a:t>
            </a:r>
            <a:r>
              <a:rPr lang="ja-JP" altLang="en-US" sz="2000" dirty="0"/>
              <a:t>時間値）の年平均値の推移</a:t>
            </a:r>
            <a:endParaRPr lang="en-US" altLang="ja-JP" sz="2000" dirty="0"/>
          </a:p>
        </p:txBody>
      </p:sp>
      <p:pic>
        <p:nvPicPr>
          <p:cNvPr id="6" name="図 5"/>
          <p:cNvPicPr>
            <a:picLocks noChangeAspect="1"/>
          </p:cNvPicPr>
          <p:nvPr/>
        </p:nvPicPr>
        <p:blipFill>
          <a:blip r:embed="rId2"/>
          <a:stretch>
            <a:fillRect/>
          </a:stretch>
        </p:blipFill>
        <p:spPr>
          <a:xfrm>
            <a:off x="487062" y="963620"/>
            <a:ext cx="9140404" cy="4217979"/>
          </a:xfrm>
          <a:prstGeom prst="rect">
            <a:avLst/>
          </a:prstGeom>
        </p:spPr>
      </p:pic>
    </p:spTree>
    <p:extLst>
      <p:ext uri="{BB962C8B-B14F-4D97-AF65-F5344CB8AC3E}">
        <p14:creationId xmlns:p14="http://schemas.microsoft.com/office/powerpoint/2010/main" val="4086816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54</a:t>
            </a:fld>
            <a:endParaRPr kumimoji="1" lang="ja-JP" altLang="en-US"/>
          </a:p>
        </p:txBody>
      </p:sp>
      <p:sp>
        <p:nvSpPr>
          <p:cNvPr id="3" name="正方形/長方形 2"/>
          <p:cNvSpPr/>
          <p:nvPr/>
        </p:nvSpPr>
        <p:spPr>
          <a:xfrm>
            <a:off x="1124903" y="5165535"/>
            <a:ext cx="8100060" cy="1015663"/>
          </a:xfrm>
          <a:prstGeom prst="rect">
            <a:avLst/>
          </a:prstGeom>
        </p:spPr>
        <p:txBody>
          <a:bodyPr wrap="square">
            <a:spAutoFit/>
          </a:bodyPr>
          <a:lstStyle/>
          <a:p>
            <a:r>
              <a:rPr lang="ja-JP" altLang="en-US" sz="2000" dirty="0"/>
              <a:t>光化学オキシダント濃度の長期的な改善傾向を評価するための指標</a:t>
            </a:r>
            <a:endParaRPr lang="en-US" altLang="ja-JP" sz="2000" dirty="0"/>
          </a:p>
          <a:p>
            <a:r>
              <a:rPr lang="ja-JP" altLang="en-US" sz="2000" dirty="0"/>
              <a:t>（ </a:t>
            </a:r>
            <a:r>
              <a:rPr lang="en-US" altLang="ja-JP" sz="2000" dirty="0"/>
              <a:t>8</a:t>
            </a:r>
            <a:r>
              <a:rPr lang="ja-JP" altLang="en-US" sz="2000" dirty="0"/>
              <a:t>時間値の日最高値の年間</a:t>
            </a:r>
            <a:r>
              <a:rPr lang="en-US" altLang="ja-JP" sz="2000" dirty="0"/>
              <a:t>99</a:t>
            </a:r>
            <a:r>
              <a:rPr lang="ja-JP" altLang="en-US" sz="2000" dirty="0"/>
              <a:t>パ－センタイル値の</a:t>
            </a:r>
            <a:r>
              <a:rPr lang="en-US" altLang="ja-JP" sz="2000" dirty="0"/>
              <a:t>3</a:t>
            </a:r>
            <a:r>
              <a:rPr lang="ja-JP" altLang="en-US" sz="2000" dirty="0"/>
              <a:t>年平均値）を用いた域内最高値の経年変化 ）</a:t>
            </a:r>
          </a:p>
        </p:txBody>
      </p:sp>
      <p:sp>
        <p:nvSpPr>
          <p:cNvPr id="5" name="正方形/長方形 4"/>
          <p:cNvSpPr/>
          <p:nvPr/>
        </p:nvSpPr>
        <p:spPr>
          <a:xfrm>
            <a:off x="190458" y="6273225"/>
            <a:ext cx="10287000" cy="584775"/>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出典：令和４年度 大気汚染物質（有害大気汚染物質等を除く）に係る 常時監視測定結果　</a:t>
            </a:r>
            <a:endParaRPr lang="en-US" altLang="ja-JP" sz="1600" dirty="0"/>
          </a:p>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（環境省報道発表資料）</a:t>
            </a:r>
          </a:p>
        </p:txBody>
      </p:sp>
      <p:pic>
        <p:nvPicPr>
          <p:cNvPr id="4" name="図 3"/>
          <p:cNvPicPr>
            <a:picLocks noChangeAspect="1"/>
          </p:cNvPicPr>
          <p:nvPr/>
        </p:nvPicPr>
        <p:blipFill>
          <a:blip r:embed="rId2"/>
          <a:stretch>
            <a:fillRect/>
          </a:stretch>
        </p:blipFill>
        <p:spPr>
          <a:xfrm>
            <a:off x="190458" y="566389"/>
            <a:ext cx="9182100" cy="4352925"/>
          </a:xfrm>
          <a:prstGeom prst="rect">
            <a:avLst/>
          </a:prstGeom>
        </p:spPr>
      </p:pic>
    </p:spTree>
    <p:extLst>
      <p:ext uri="{BB962C8B-B14F-4D97-AF65-F5344CB8AC3E}">
        <p14:creationId xmlns:p14="http://schemas.microsoft.com/office/powerpoint/2010/main" val="38153909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2746" y="0"/>
            <a:ext cx="2717411" cy="461665"/>
          </a:xfrm>
          <a:prstGeom prst="rect">
            <a:avLst/>
          </a:prstGeom>
        </p:spPr>
        <p:txBody>
          <a:bodyPr wrap="none">
            <a:spAutoFit/>
          </a:bodyPr>
          <a:lstStyle/>
          <a:p>
            <a:r>
              <a:rPr lang="ja-JP" altLang="en-US" sz="2400" b="1" dirty="0"/>
              <a:t>５）微小粒子状物質</a:t>
            </a:r>
            <a:endParaRPr lang="en-US" altLang="ja-JP" sz="2400" b="1" dirty="0"/>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55</a:t>
            </a:fld>
            <a:endParaRPr kumimoji="1" lang="ja-JP" altLang="en-US"/>
          </a:p>
        </p:txBody>
      </p:sp>
      <p:sp>
        <p:nvSpPr>
          <p:cNvPr id="4" name="正方形/長方形 3"/>
          <p:cNvSpPr/>
          <p:nvPr/>
        </p:nvSpPr>
        <p:spPr>
          <a:xfrm>
            <a:off x="328413" y="487025"/>
            <a:ext cx="9249174" cy="2677656"/>
          </a:xfrm>
          <a:prstGeom prst="rect">
            <a:avLst/>
          </a:prstGeom>
        </p:spPr>
        <p:txBody>
          <a:bodyPr wrap="square">
            <a:spAutoFit/>
          </a:bodyPr>
          <a:lstStyle/>
          <a:p>
            <a:r>
              <a:rPr lang="ja-JP" altLang="en-US" sz="2400" dirty="0"/>
              <a:t>　粒子径</a:t>
            </a:r>
            <a:r>
              <a:rPr lang="en-US" altLang="ja-JP" sz="2400" dirty="0"/>
              <a:t>2.5 µm</a:t>
            </a:r>
            <a:r>
              <a:rPr lang="ja-JP" altLang="en-US" sz="2400" dirty="0"/>
              <a:t>で</a:t>
            </a:r>
            <a:r>
              <a:rPr lang="en-US" altLang="ja-JP" sz="2400" dirty="0"/>
              <a:t>50 %</a:t>
            </a:r>
            <a:r>
              <a:rPr lang="ja-JP" altLang="en-US" sz="2400" dirty="0" err="1"/>
              <a:t>の捕</a:t>
            </a:r>
            <a:r>
              <a:rPr lang="ja-JP" altLang="en-US" sz="2400" dirty="0"/>
              <a:t>集効率をもつ分粒装置を透過する微粒子は微小粒子状物質（</a:t>
            </a:r>
            <a:r>
              <a:rPr lang="en-US" altLang="ja-JP" sz="2400" dirty="0"/>
              <a:t>PM2.5</a:t>
            </a:r>
            <a:r>
              <a:rPr lang="ja-JP" altLang="en-US" sz="2400" dirty="0"/>
              <a:t>）と呼ばれ、人の健康への影響の大きさから</a:t>
            </a:r>
            <a:r>
              <a:rPr lang="en-US" altLang="ja-JP" sz="2400" dirty="0"/>
              <a:t>1990</a:t>
            </a:r>
            <a:r>
              <a:rPr lang="ja-JP" altLang="en-US" sz="2400" dirty="0"/>
              <a:t>年代にアメリカ合衆国で関心が高まり、</a:t>
            </a:r>
            <a:r>
              <a:rPr lang="en-US" altLang="ja-JP" sz="2400" dirty="0"/>
              <a:t>1997</a:t>
            </a:r>
            <a:r>
              <a:rPr lang="ja-JP" altLang="en-US" sz="2400" dirty="0"/>
              <a:t>年に初めて環境基準が設定されて以降、世界の多くの地域で大気汚染の指標となりました。</a:t>
            </a:r>
            <a:endParaRPr lang="en-US" altLang="ja-JP" sz="2400" dirty="0"/>
          </a:p>
          <a:p>
            <a:r>
              <a:rPr lang="ja-JP" altLang="en-US" sz="2400" dirty="0"/>
              <a:t>日本では平成</a:t>
            </a:r>
            <a:r>
              <a:rPr lang="en-US" altLang="ja-JP" sz="2400" dirty="0"/>
              <a:t>21</a:t>
            </a:r>
            <a:r>
              <a:rPr lang="ja-JP" altLang="en-US" sz="2400" dirty="0"/>
              <a:t>年（</a:t>
            </a:r>
            <a:r>
              <a:rPr lang="en-US" altLang="ja-JP" sz="2400" dirty="0"/>
              <a:t>2009</a:t>
            </a:r>
            <a:r>
              <a:rPr lang="ja-JP" altLang="en-US" sz="2400" dirty="0"/>
              <a:t>年）に環境基準が規定されました。</a:t>
            </a:r>
            <a:endParaRPr lang="en-US" altLang="ja-JP" sz="2400" dirty="0"/>
          </a:p>
          <a:p>
            <a:endParaRPr lang="en-US" altLang="ja-JP" sz="2400" dirty="0"/>
          </a:p>
          <a:p>
            <a:r>
              <a:rPr lang="ja-JP" altLang="en-US" sz="2400" dirty="0"/>
              <a:t>　</a:t>
            </a:r>
            <a:endParaRPr lang="en-US" altLang="ja-JP" sz="2400" dirty="0"/>
          </a:p>
        </p:txBody>
      </p:sp>
    </p:spTree>
    <p:extLst>
      <p:ext uri="{BB962C8B-B14F-4D97-AF65-F5344CB8AC3E}">
        <p14:creationId xmlns:p14="http://schemas.microsoft.com/office/powerpoint/2010/main" val="35154875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56</a:t>
            </a:fld>
            <a:endParaRPr kumimoji="1" lang="ja-JP" altLang="en-US"/>
          </a:p>
        </p:txBody>
      </p:sp>
      <p:sp>
        <p:nvSpPr>
          <p:cNvPr id="4" name="正方形/長方形 3"/>
          <p:cNvSpPr/>
          <p:nvPr/>
        </p:nvSpPr>
        <p:spPr>
          <a:xfrm>
            <a:off x="328413" y="487025"/>
            <a:ext cx="9249174" cy="5632311"/>
          </a:xfrm>
          <a:prstGeom prst="rect">
            <a:avLst/>
          </a:prstGeom>
        </p:spPr>
        <p:txBody>
          <a:bodyPr wrap="square">
            <a:spAutoFit/>
          </a:bodyPr>
          <a:lstStyle/>
          <a:p>
            <a:r>
              <a:rPr lang="ja-JP" altLang="en-US" sz="2400" dirty="0"/>
              <a:t>　中国の粒子状物質濃度は経済発展により、</a:t>
            </a:r>
            <a:r>
              <a:rPr lang="en-US" altLang="ja-JP" sz="2400" dirty="0"/>
              <a:t>1990</a:t>
            </a:r>
            <a:r>
              <a:rPr lang="ja-JP" altLang="en-US" sz="2400" dirty="0"/>
              <a:t>年頃には、すでに深刻なレベルに達していたといわれています。北京で平成</a:t>
            </a:r>
            <a:r>
              <a:rPr lang="en-US" altLang="ja-JP" sz="2400" dirty="0"/>
              <a:t>25</a:t>
            </a:r>
            <a:r>
              <a:rPr lang="ja-JP" altLang="en-US" sz="2400" dirty="0"/>
              <a:t>年（</a:t>
            </a:r>
            <a:r>
              <a:rPr lang="en-US" altLang="ja-JP" sz="2400" dirty="0"/>
              <a:t>2013</a:t>
            </a:r>
            <a:r>
              <a:rPr lang="ja-JP" altLang="en-US" sz="2400" dirty="0"/>
              <a:t>年） </a:t>
            </a:r>
            <a:r>
              <a:rPr lang="en-US" altLang="ja-JP" sz="2400" dirty="0"/>
              <a:t>1</a:t>
            </a:r>
            <a:r>
              <a:rPr lang="ja-JP" altLang="en-US" sz="2400" dirty="0"/>
              <a:t>月</a:t>
            </a:r>
            <a:r>
              <a:rPr lang="en-US" altLang="ja-JP" sz="2400" dirty="0"/>
              <a:t>10</a:t>
            </a:r>
            <a:r>
              <a:rPr lang="ja-JP" altLang="en-US" sz="2400" dirty="0"/>
              <a:t>日頃から始まった激しい汚染はおよそ</a:t>
            </a:r>
            <a:r>
              <a:rPr lang="en-US" altLang="ja-JP" sz="2400" dirty="0"/>
              <a:t>3</a:t>
            </a:r>
            <a:r>
              <a:rPr lang="ja-JP" altLang="en-US" sz="2400" dirty="0"/>
              <a:t>週間も継続し、呼吸器疾患患者が増加したほか、工場の操業停止や道路・空港の閉鎖などの影響が生じました。</a:t>
            </a:r>
            <a:r>
              <a:rPr lang="en-US" altLang="ja-JP" sz="2400" dirty="0"/>
              <a:t>1</a:t>
            </a:r>
            <a:r>
              <a:rPr lang="ja-JP" altLang="en-US" sz="2400" dirty="0"/>
              <a:t>月</a:t>
            </a:r>
            <a:r>
              <a:rPr lang="en-US" altLang="ja-JP" sz="2400" dirty="0"/>
              <a:t>12</a:t>
            </a:r>
            <a:r>
              <a:rPr lang="ja-JP" altLang="en-US" sz="2400" dirty="0"/>
              <a:t>日には北京市内の多くの地点で、環境基準（日平均値</a:t>
            </a:r>
            <a:r>
              <a:rPr lang="en-US" altLang="ja-JP" sz="2400" dirty="0"/>
              <a:t>75 µg/m³</a:t>
            </a:r>
            <a:r>
              <a:rPr lang="ja-JP" altLang="en-US" sz="2400" dirty="0"/>
              <a:t>）の</a:t>
            </a:r>
            <a:r>
              <a:rPr lang="en-US" altLang="ja-JP" sz="2400" dirty="0"/>
              <a:t>10</a:t>
            </a:r>
            <a:r>
              <a:rPr lang="ja-JP" altLang="en-US" sz="2400" dirty="0"/>
              <a:t>倍に近い</a:t>
            </a:r>
            <a:r>
              <a:rPr lang="en-US" altLang="ja-JP" sz="2400" dirty="0"/>
              <a:t>700 µg/m³</a:t>
            </a:r>
            <a:r>
              <a:rPr lang="ja-JP" altLang="en-US" sz="2400" dirty="0"/>
              <a:t>を超え、月間でも環境基準（同）を達成したのは</a:t>
            </a:r>
            <a:r>
              <a:rPr lang="en-US" altLang="ja-JP" sz="2400" dirty="0"/>
              <a:t>4</a:t>
            </a:r>
            <a:r>
              <a:rPr lang="ja-JP" altLang="en-US" sz="2400" dirty="0"/>
              <a:t>日間だけとなり、億単位の人々に影響を与えました。同時期に西日本の広い 地域で環境基準（日平均値）を超える </a:t>
            </a:r>
            <a:r>
              <a:rPr lang="en-US" altLang="ja-JP" sz="2400" dirty="0"/>
              <a:t>PM2.5</a:t>
            </a:r>
            <a:r>
              <a:rPr lang="ja-JP" altLang="en-US" sz="2400" dirty="0"/>
              <a:t>が観測されました。</a:t>
            </a:r>
            <a:endParaRPr lang="en-US" altLang="ja-JP" sz="2400" dirty="0"/>
          </a:p>
          <a:p>
            <a:r>
              <a:rPr lang="ja-JP" altLang="en-US" sz="2400" dirty="0"/>
              <a:t>　このとき、都市汚染の影響が少ない九州西端の離島にある国立環境研究所の観測所でも粒子状物質の濃度上昇が 観測されたこと国立環境研究所の推計  （シミュレーション）結果によると北東アジアにおける広域的な</a:t>
            </a:r>
            <a:r>
              <a:rPr lang="en-US" altLang="ja-JP" sz="2400" dirty="0"/>
              <a:t>PM2.5</a:t>
            </a:r>
            <a:r>
              <a:rPr lang="ja-JP" altLang="en-US" sz="2400" dirty="0"/>
              <a:t>による大気汚染の一部が日本にも及んでいることなどから総合的に判断して、大陸からの越境大気汚染の影響があったものと考えられました。</a:t>
            </a:r>
            <a:endParaRPr lang="en-US" altLang="ja-JP" sz="2400" dirty="0"/>
          </a:p>
        </p:txBody>
      </p:sp>
    </p:spTree>
    <p:extLst>
      <p:ext uri="{BB962C8B-B14F-4D97-AF65-F5344CB8AC3E}">
        <p14:creationId xmlns:p14="http://schemas.microsoft.com/office/powerpoint/2010/main" val="22397067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57</a:t>
            </a:fld>
            <a:endParaRPr kumimoji="1" lang="ja-JP" altLang="en-US"/>
          </a:p>
        </p:txBody>
      </p:sp>
      <p:sp>
        <p:nvSpPr>
          <p:cNvPr id="4" name="正方形/長方形 3"/>
          <p:cNvSpPr/>
          <p:nvPr/>
        </p:nvSpPr>
        <p:spPr>
          <a:xfrm>
            <a:off x="328413" y="487025"/>
            <a:ext cx="9249174" cy="4524315"/>
          </a:xfrm>
          <a:prstGeom prst="rect">
            <a:avLst/>
          </a:prstGeom>
        </p:spPr>
        <p:txBody>
          <a:bodyPr wrap="square">
            <a:spAutoFit/>
          </a:bodyPr>
          <a:lstStyle/>
          <a:p>
            <a:pPr fontAlgn="auto"/>
            <a:r>
              <a:rPr lang="ja-JP" altLang="en-US" sz="2400" dirty="0"/>
              <a:t>　 中国では、</a:t>
            </a:r>
            <a:r>
              <a:rPr lang="en-US" altLang="ja-JP" sz="2400" dirty="0"/>
              <a:t>2013</a:t>
            </a:r>
            <a:r>
              <a:rPr lang="ja-JP" altLang="en-US" sz="2400" dirty="0"/>
              <a:t>年</a:t>
            </a:r>
            <a:r>
              <a:rPr lang="en-US" altLang="ja-JP" sz="2400" dirty="0"/>
              <a:t>1</a:t>
            </a:r>
            <a:r>
              <a:rPr lang="ja-JP" altLang="en-US" sz="2400" dirty="0"/>
              <a:t>月に発生した「</a:t>
            </a:r>
            <a:r>
              <a:rPr lang="en-US" altLang="ja-JP" sz="2400" dirty="0"/>
              <a:t>PM2.5</a:t>
            </a:r>
            <a:r>
              <a:rPr lang="ja-JP" altLang="en-US" sz="2400" dirty="0"/>
              <a:t>事件」を踏まえ、「大気汚染防行動計画」が公表されました。</a:t>
            </a:r>
          </a:p>
          <a:p>
            <a:pPr fontAlgn="auto"/>
            <a:r>
              <a:rPr lang="ja-JP" altLang="en-US" sz="2400" dirty="0"/>
              <a:t>　この大気汚染防止行動計画では北京市の</a:t>
            </a:r>
            <a:r>
              <a:rPr lang="en-US" altLang="ja-JP" sz="2400" dirty="0"/>
              <a:t>PM2.5</a:t>
            </a:r>
            <a:r>
              <a:rPr lang="ja-JP" altLang="en-US" sz="2400" dirty="0"/>
              <a:t>の年間平均濃度をおよそ</a:t>
            </a:r>
            <a:r>
              <a:rPr lang="en-US" altLang="ja-JP" sz="2400" dirty="0"/>
              <a:t>60 </a:t>
            </a:r>
            <a:r>
              <a:rPr lang="en-US" altLang="ja-JP" sz="2400" dirty="0" err="1"/>
              <a:t>μg</a:t>
            </a:r>
            <a:r>
              <a:rPr lang="en-US" altLang="ja-JP" sz="2400" dirty="0"/>
              <a:t>/m</a:t>
            </a:r>
            <a:r>
              <a:rPr lang="en-US" altLang="ja-JP" sz="2400" baseline="30000" dirty="0"/>
              <a:t>3</a:t>
            </a:r>
            <a:r>
              <a:rPr lang="ja-JP" altLang="en-US" sz="2400" dirty="0"/>
              <a:t>にすることなど具体的な目標が掲げられ、この目標達成のために石炭ボイラーなどの施設からの汚染物の規制強化、移動源汚染対策として燃料油品質の改善や老朽車の廃車、高汚染・高エネルギー消費業種の生産設備増強の抑制、立ち遅れた生産設備の淘汰や過剰生産設備の圧縮、石炭消費総量の抑制とクリーンエネルギー（天然ガス、水力、地熱、風力、太陽エネルギー、バイオマスなど）の利用加速、環境管理の強化、環境コストの価格転嫁などの市場メカニズムの活用、大気汚染防止法改正など法制度の整備、環境保護産業の育成などの具体策が</a:t>
            </a:r>
            <a:r>
              <a:rPr lang="en-US" altLang="ja-JP" sz="2400" dirty="0"/>
              <a:t>10</a:t>
            </a:r>
            <a:r>
              <a:rPr lang="ja-JP" altLang="en-US" sz="2400" dirty="0"/>
              <a:t>章</a:t>
            </a:r>
            <a:r>
              <a:rPr lang="en-US" altLang="ja-JP" sz="2400" dirty="0"/>
              <a:t>35</a:t>
            </a:r>
            <a:r>
              <a:rPr lang="ja-JP" altLang="en-US" sz="2400" dirty="0"/>
              <a:t>項目にわたり列記されています。</a:t>
            </a:r>
          </a:p>
        </p:txBody>
      </p:sp>
    </p:spTree>
    <p:extLst>
      <p:ext uri="{BB962C8B-B14F-4D97-AF65-F5344CB8AC3E}">
        <p14:creationId xmlns:p14="http://schemas.microsoft.com/office/powerpoint/2010/main" val="33587043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58</a:t>
            </a:fld>
            <a:endParaRPr kumimoji="1" lang="ja-JP" altLang="en-US"/>
          </a:p>
        </p:txBody>
      </p:sp>
      <p:sp>
        <p:nvSpPr>
          <p:cNvPr id="4" name="正方形/長方形 3"/>
          <p:cNvSpPr/>
          <p:nvPr/>
        </p:nvSpPr>
        <p:spPr>
          <a:xfrm>
            <a:off x="328413" y="354709"/>
            <a:ext cx="9249174" cy="461665"/>
          </a:xfrm>
          <a:prstGeom prst="rect">
            <a:avLst/>
          </a:prstGeom>
        </p:spPr>
        <p:txBody>
          <a:bodyPr wrap="square">
            <a:spAutoFit/>
          </a:bodyPr>
          <a:lstStyle/>
          <a:p>
            <a:r>
              <a:rPr lang="ja-JP" altLang="en-US" sz="2400" dirty="0"/>
              <a:t>　</a:t>
            </a:r>
            <a:endParaRPr lang="en-US" altLang="ja-JP" sz="2400" dirty="0"/>
          </a:p>
        </p:txBody>
      </p:sp>
      <p:sp>
        <p:nvSpPr>
          <p:cNvPr id="5" name="正方形/長方形 4"/>
          <p:cNvSpPr/>
          <p:nvPr/>
        </p:nvSpPr>
        <p:spPr>
          <a:xfrm>
            <a:off x="328413" y="487025"/>
            <a:ext cx="9249174" cy="5262979"/>
          </a:xfrm>
          <a:prstGeom prst="rect">
            <a:avLst/>
          </a:prstGeom>
        </p:spPr>
        <p:txBody>
          <a:bodyPr wrap="square">
            <a:spAutoFit/>
          </a:bodyPr>
          <a:lstStyle/>
          <a:p>
            <a:r>
              <a:rPr lang="ja-JP" altLang="en-US" sz="2400" dirty="0"/>
              <a:t>　日本において微小粒子状物質（</a:t>
            </a:r>
            <a:r>
              <a:rPr lang="en-US" altLang="ja-JP" sz="2400" dirty="0"/>
              <a:t>PM2.5</a:t>
            </a:r>
            <a:r>
              <a:rPr lang="ja-JP" altLang="en-US" sz="2400" dirty="0"/>
              <a:t>）を測定する局数は、平成</a:t>
            </a:r>
            <a:r>
              <a:rPr lang="en-US" altLang="ja-JP" sz="2400" dirty="0"/>
              <a:t>22</a:t>
            </a:r>
            <a:r>
              <a:rPr lang="ja-JP" altLang="en-US" sz="2400" dirty="0"/>
              <a:t>（</a:t>
            </a:r>
            <a:r>
              <a:rPr lang="en-US" altLang="ja-JP" sz="2400" dirty="0"/>
              <a:t>2010</a:t>
            </a:r>
            <a:r>
              <a:rPr lang="ja-JP" altLang="en-US" sz="2400" dirty="0"/>
              <a:t>）年度には一般局と自排局をあわせて</a:t>
            </a:r>
            <a:r>
              <a:rPr lang="en-US" altLang="ja-JP" sz="2400" dirty="0"/>
              <a:t>46</a:t>
            </a:r>
            <a:r>
              <a:rPr lang="ja-JP" altLang="en-US" sz="2400" dirty="0"/>
              <a:t>局でしたが、平成</a:t>
            </a:r>
            <a:r>
              <a:rPr lang="en-US" altLang="ja-JP" sz="2400" dirty="0"/>
              <a:t>25</a:t>
            </a:r>
            <a:r>
              <a:rPr lang="ja-JP" altLang="en-US" sz="2400" dirty="0"/>
              <a:t>年</a:t>
            </a:r>
            <a:r>
              <a:rPr lang="en-US" altLang="ja-JP" sz="2400" dirty="0"/>
              <a:t>1</a:t>
            </a:r>
            <a:r>
              <a:rPr lang="ja-JP" altLang="en-US" sz="2400" dirty="0"/>
              <a:t>月の高濃度現象が広く関心を集めたこともあり、平成</a:t>
            </a:r>
            <a:r>
              <a:rPr lang="en-US" altLang="ja-JP" sz="2400" dirty="0"/>
              <a:t>29</a:t>
            </a:r>
            <a:r>
              <a:rPr lang="ja-JP" altLang="en-US" sz="2400" dirty="0"/>
              <a:t>（</a:t>
            </a:r>
            <a:r>
              <a:rPr lang="en-US" altLang="ja-JP" sz="2400" dirty="0"/>
              <a:t>2017</a:t>
            </a:r>
            <a:r>
              <a:rPr lang="ja-JP" altLang="en-US" sz="2400" dirty="0"/>
              <a:t>）年には</a:t>
            </a:r>
            <a:r>
              <a:rPr lang="en-US" altLang="ja-JP" sz="2400" dirty="0"/>
              <a:t>1000</a:t>
            </a:r>
            <a:r>
              <a:rPr lang="ja-JP" altLang="en-US" sz="2400" dirty="0"/>
              <a:t>局を超えました。</a:t>
            </a:r>
            <a:endParaRPr lang="en-US" altLang="ja-JP" sz="2400" dirty="0"/>
          </a:p>
          <a:p>
            <a:r>
              <a:rPr lang="ja-JP" altLang="en-US" sz="2400" dirty="0"/>
              <a:t>　</a:t>
            </a:r>
            <a:endParaRPr lang="en-US" altLang="ja-JP" sz="2400" dirty="0"/>
          </a:p>
          <a:p>
            <a:r>
              <a:rPr lang="ja-JP" altLang="en-US" sz="2400" dirty="0"/>
              <a:t>　平成</a:t>
            </a:r>
            <a:r>
              <a:rPr lang="en-US" altLang="ja-JP" sz="2400" dirty="0"/>
              <a:t>22</a:t>
            </a:r>
            <a:r>
              <a:rPr lang="ja-JP" altLang="en-US" sz="2400" dirty="0"/>
              <a:t>（</a:t>
            </a:r>
            <a:r>
              <a:rPr lang="en-US" altLang="ja-JP" sz="2400" dirty="0"/>
              <a:t>2010</a:t>
            </a:r>
            <a:r>
              <a:rPr lang="ja-JP" altLang="en-US" sz="2400" dirty="0"/>
              <a:t>）年度の環境基準達成率は一般局が</a:t>
            </a:r>
            <a:r>
              <a:rPr lang="en-US" altLang="ja-JP" sz="2400" dirty="0"/>
              <a:t>32</a:t>
            </a:r>
            <a:r>
              <a:rPr lang="ja-JP" altLang="en-US" sz="2400" dirty="0"/>
              <a:t> ％、自排局が</a:t>
            </a:r>
            <a:r>
              <a:rPr lang="en-US" altLang="ja-JP" sz="2400" dirty="0"/>
              <a:t>12 </a:t>
            </a:r>
            <a:r>
              <a:rPr lang="ja-JP" altLang="en-US" sz="2400" dirty="0"/>
              <a:t>％でしたが、年々好転し、平成</a:t>
            </a:r>
            <a:r>
              <a:rPr lang="en-US" altLang="ja-JP" sz="2400" dirty="0"/>
              <a:t>30</a:t>
            </a:r>
            <a:r>
              <a:rPr lang="ja-JP" altLang="en-US" sz="2400" dirty="0"/>
              <a:t>（</a:t>
            </a:r>
            <a:r>
              <a:rPr lang="en-US" altLang="ja-JP" sz="2400" dirty="0"/>
              <a:t>2018</a:t>
            </a:r>
            <a:r>
              <a:rPr lang="ja-JP" altLang="en-US" sz="2400" dirty="0"/>
              <a:t>）年には一般局、自排局ともに</a:t>
            </a:r>
            <a:r>
              <a:rPr lang="en-US" altLang="ja-JP" sz="2400" dirty="0"/>
              <a:t>90 </a:t>
            </a:r>
            <a:r>
              <a:rPr lang="ja-JP" altLang="en-US" sz="2400" dirty="0"/>
              <a:t>％を超えました。</a:t>
            </a:r>
            <a:endParaRPr lang="en-US" altLang="ja-JP" sz="2400" dirty="0"/>
          </a:p>
          <a:p>
            <a:endParaRPr lang="en-US" altLang="ja-JP" sz="2400" dirty="0"/>
          </a:p>
          <a:p>
            <a:r>
              <a:rPr lang="ja-JP" altLang="en-US" sz="2400" dirty="0"/>
              <a:t>　この間、中国環境保護部が公表した</a:t>
            </a:r>
            <a:r>
              <a:rPr lang="en-US" altLang="ja-JP" sz="2400" dirty="0"/>
              <a:t>PM2.5</a:t>
            </a:r>
            <a:r>
              <a:rPr lang="ja-JP" altLang="en-US" sz="2400" dirty="0"/>
              <a:t>濃度の年平均値は年々低下しており 「大気汚染防行動計画」の成果とも考えられます。</a:t>
            </a:r>
            <a:endParaRPr lang="en-US" altLang="ja-JP" sz="2400" dirty="0"/>
          </a:p>
          <a:p>
            <a:endParaRPr lang="en-US" altLang="ja-JP" sz="2400" dirty="0"/>
          </a:p>
          <a:p>
            <a:endParaRPr lang="en-US" altLang="ja-JP" sz="2400" dirty="0"/>
          </a:p>
          <a:p>
            <a:r>
              <a:rPr lang="ja-JP" altLang="en-US" sz="2400" dirty="0"/>
              <a:t>　</a:t>
            </a:r>
            <a:endParaRPr lang="en-US" altLang="ja-JP" sz="2400" dirty="0"/>
          </a:p>
        </p:txBody>
      </p:sp>
    </p:spTree>
    <p:extLst>
      <p:ext uri="{BB962C8B-B14F-4D97-AF65-F5344CB8AC3E}">
        <p14:creationId xmlns:p14="http://schemas.microsoft.com/office/powerpoint/2010/main" val="4792384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59</a:t>
            </a:fld>
            <a:endParaRPr kumimoji="1" lang="ja-JP" altLang="en-US"/>
          </a:p>
        </p:txBody>
      </p:sp>
      <p:sp>
        <p:nvSpPr>
          <p:cNvPr id="3" name="正方形/長方形 2"/>
          <p:cNvSpPr/>
          <p:nvPr/>
        </p:nvSpPr>
        <p:spPr>
          <a:xfrm>
            <a:off x="662919" y="5316857"/>
            <a:ext cx="8580162" cy="400110"/>
          </a:xfrm>
          <a:prstGeom prst="rect">
            <a:avLst/>
          </a:prstGeom>
        </p:spPr>
        <p:txBody>
          <a:bodyPr wrap="squar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en-US" altLang="ja-JP" sz="2000" dirty="0"/>
              <a:t>PM2.5</a:t>
            </a:r>
            <a:r>
              <a:rPr lang="ja-JP" altLang="en-US" sz="2000" dirty="0"/>
              <a:t>の測定局数と環境基準達成率の推移</a:t>
            </a:r>
          </a:p>
        </p:txBody>
      </p:sp>
      <p:sp>
        <p:nvSpPr>
          <p:cNvPr id="6" name="正方形/長方形 5"/>
          <p:cNvSpPr/>
          <p:nvPr/>
        </p:nvSpPr>
        <p:spPr>
          <a:xfrm>
            <a:off x="190458" y="6382923"/>
            <a:ext cx="10287000" cy="338554"/>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出典：各年環境白書、大気汚染物質に係る 常時監視測定結果（報道発表資料） </a:t>
            </a:r>
          </a:p>
        </p:txBody>
      </p:sp>
      <p:pic>
        <p:nvPicPr>
          <p:cNvPr id="5" name="図 4"/>
          <p:cNvPicPr>
            <a:picLocks noChangeAspect="1"/>
          </p:cNvPicPr>
          <p:nvPr/>
        </p:nvPicPr>
        <p:blipFill>
          <a:blip r:embed="rId2"/>
          <a:stretch>
            <a:fillRect/>
          </a:stretch>
        </p:blipFill>
        <p:spPr>
          <a:xfrm>
            <a:off x="190458" y="269816"/>
            <a:ext cx="9447028" cy="5054518"/>
          </a:xfrm>
          <a:prstGeom prst="rect">
            <a:avLst/>
          </a:prstGeom>
        </p:spPr>
      </p:pic>
    </p:spTree>
    <p:extLst>
      <p:ext uri="{BB962C8B-B14F-4D97-AF65-F5344CB8AC3E}">
        <p14:creationId xmlns:p14="http://schemas.microsoft.com/office/powerpoint/2010/main" val="3459063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44999" y="323850"/>
            <a:ext cx="9172161" cy="4154984"/>
          </a:xfrm>
          <a:prstGeom prst="rect">
            <a:avLst/>
          </a:prstGeom>
        </p:spPr>
        <p:txBody>
          <a:bodyPr wrap="square">
            <a:spAutoFit/>
          </a:bodyPr>
          <a:lstStyle/>
          <a:p>
            <a:r>
              <a:rPr lang="ja-JP" altLang="en-US" sz="2400" dirty="0"/>
              <a:t>　工場・事業場から排出されるガスから硫黄酸化物を取り除く技術を見てみましょう。</a:t>
            </a:r>
            <a:endParaRPr lang="en-US" altLang="ja-JP" sz="2400" dirty="0"/>
          </a:p>
          <a:p>
            <a:r>
              <a:rPr lang="ja-JP" altLang="en-US" sz="2400" dirty="0"/>
              <a:t>　大気汚染防止法の規制を受ける排出ガス発生施設には、除去のための「排煙脱硫装置」が併設されています。ボイラー内で石炭や石油を燃焼することで発生するガスは、「排煙脱硫装置」へ送られます。 「排煙脱硫装置」には、石灰と水の混合液である「スラリー」と空気が導入されます。酸性を示す硫黄酸化物を、アルカリ性である石灰で中和して除去します。</a:t>
            </a:r>
            <a:endParaRPr lang="en-US" altLang="ja-JP" sz="2400" dirty="0"/>
          </a:p>
          <a:p>
            <a:r>
              <a:rPr lang="ja-JP" altLang="en-US" sz="2400" dirty="0"/>
              <a:t>　排煙脱硫装置は、昭和</a:t>
            </a:r>
            <a:r>
              <a:rPr lang="en-US" altLang="ja-JP" sz="2400" dirty="0"/>
              <a:t>45 (1970)</a:t>
            </a:r>
            <a:r>
              <a:rPr lang="ja-JP" altLang="en-US" sz="2400" dirty="0"/>
              <a:t>年から実用装置が設置され、その後設置基数及び処理能力ともに増大し効果を上げていきました。</a:t>
            </a:r>
          </a:p>
          <a:p>
            <a:endParaRPr lang="en-US" altLang="ja-JP" sz="2400" dirty="0"/>
          </a:p>
        </p:txBody>
      </p:sp>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6</a:t>
            </a:fld>
            <a:endParaRPr kumimoji="1" lang="ja-JP" altLang="en-US"/>
          </a:p>
        </p:txBody>
      </p:sp>
    </p:spTree>
    <p:extLst>
      <p:ext uri="{BB962C8B-B14F-4D97-AF65-F5344CB8AC3E}">
        <p14:creationId xmlns:p14="http://schemas.microsoft.com/office/powerpoint/2010/main" val="19515784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60</a:t>
            </a:fld>
            <a:endParaRPr kumimoji="1" lang="ja-JP" altLang="en-US"/>
          </a:p>
        </p:txBody>
      </p:sp>
      <p:sp>
        <p:nvSpPr>
          <p:cNvPr id="3" name="正方形/長方形 2"/>
          <p:cNvSpPr/>
          <p:nvPr/>
        </p:nvSpPr>
        <p:spPr>
          <a:xfrm>
            <a:off x="2843368" y="5609413"/>
            <a:ext cx="4451860" cy="400110"/>
          </a:xfrm>
          <a:prstGeom prst="rect">
            <a:avLst/>
          </a:prstGeom>
        </p:spPr>
        <p:txBody>
          <a:bodyPr wrap="none">
            <a:spAutoFit/>
          </a:bodyPr>
          <a:lstStyle/>
          <a:p>
            <a:r>
              <a:rPr lang="ja-JP" altLang="en-US" sz="2000" dirty="0"/>
              <a:t>日中韓の</a:t>
            </a:r>
            <a:r>
              <a:rPr lang="en-US" altLang="ja-JP" sz="2000" dirty="0"/>
              <a:t>PM2.5</a:t>
            </a:r>
            <a:r>
              <a:rPr lang="ja-JP" altLang="en-US" sz="2000" dirty="0"/>
              <a:t>濃度の年平均値の推移</a:t>
            </a:r>
          </a:p>
        </p:txBody>
      </p:sp>
      <p:pic>
        <p:nvPicPr>
          <p:cNvPr id="4" name="図 3"/>
          <p:cNvPicPr>
            <a:picLocks noChangeAspect="1"/>
          </p:cNvPicPr>
          <p:nvPr/>
        </p:nvPicPr>
        <p:blipFill>
          <a:blip r:embed="rId2"/>
          <a:stretch>
            <a:fillRect/>
          </a:stretch>
        </p:blipFill>
        <p:spPr>
          <a:xfrm>
            <a:off x="314851" y="336457"/>
            <a:ext cx="9276298" cy="4293601"/>
          </a:xfrm>
          <a:prstGeom prst="rect">
            <a:avLst/>
          </a:prstGeom>
        </p:spPr>
      </p:pic>
      <p:sp>
        <p:nvSpPr>
          <p:cNvPr id="6" name="正方形/長方形 5"/>
          <p:cNvSpPr/>
          <p:nvPr/>
        </p:nvSpPr>
        <p:spPr>
          <a:xfrm>
            <a:off x="170542" y="6136702"/>
            <a:ext cx="10287000" cy="584775"/>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出典：令和５年度 大気汚染物質（有害大気汚染物質等を除く）に係る 常時監視測定結果　</a:t>
            </a:r>
            <a:endParaRPr lang="en-US" altLang="ja-JP" sz="1600" dirty="0"/>
          </a:p>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（環境省報道発表資料）</a:t>
            </a:r>
          </a:p>
        </p:txBody>
      </p:sp>
      <p:sp>
        <p:nvSpPr>
          <p:cNvPr id="7" name="正方形/長方形 6"/>
          <p:cNvSpPr/>
          <p:nvPr/>
        </p:nvSpPr>
        <p:spPr>
          <a:xfrm>
            <a:off x="314851" y="4827279"/>
            <a:ext cx="9276298" cy="461665"/>
          </a:xfrm>
          <a:prstGeom prst="rect">
            <a:avLst/>
          </a:prstGeom>
        </p:spPr>
        <p:txBody>
          <a:bodyPr wrap="square">
            <a:spAutoFit/>
          </a:bodyPr>
          <a:lstStyle/>
          <a:p>
            <a:r>
              <a:rPr lang="ja-JP" altLang="en-US" sz="1200" dirty="0"/>
              <a:t>注：中国環境保護部及び韓国環境省公表データに基づき作成。中国は平成24年に改定された新環境基準に対応できるよう段階的に測定局が整備されており、平成25年は74都市、平成26年は161都市、平成27年以降は337～339都市の年平均値。日本は一般局の年平均値。</a:t>
            </a:r>
          </a:p>
        </p:txBody>
      </p:sp>
    </p:spTree>
    <p:extLst>
      <p:ext uri="{BB962C8B-B14F-4D97-AF65-F5344CB8AC3E}">
        <p14:creationId xmlns:p14="http://schemas.microsoft.com/office/powerpoint/2010/main" val="37736631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8684" y="61114"/>
            <a:ext cx="7065181" cy="461665"/>
          </a:xfrm>
          <a:prstGeom prst="rect">
            <a:avLst/>
          </a:prstGeom>
          <a:noFill/>
        </p:spPr>
        <p:txBody>
          <a:bodyPr wrap="square" rtlCol="0">
            <a:spAutoFit/>
          </a:bodyPr>
          <a:lstStyle/>
          <a:p>
            <a:r>
              <a:rPr lang="ja-JP" altLang="en-US" sz="2400" dirty="0"/>
              <a:t>６</a:t>
            </a:r>
            <a:r>
              <a:rPr kumimoji="1" lang="ja-JP" altLang="en-US" sz="2400" dirty="0"/>
              <a:t>）大気汚染物質の環境基準</a:t>
            </a:r>
          </a:p>
        </p:txBody>
      </p:sp>
      <p:graphicFrame>
        <p:nvGraphicFramePr>
          <p:cNvPr id="3" name="表 2"/>
          <p:cNvGraphicFramePr>
            <a:graphicFrameLocks noGrp="1"/>
          </p:cNvGraphicFramePr>
          <p:nvPr>
            <p:extLst>
              <p:ext uri="{D42A27DB-BD31-4B8C-83A1-F6EECF244321}">
                <p14:modId xmlns:p14="http://schemas.microsoft.com/office/powerpoint/2010/main" val="3319528385"/>
              </p:ext>
            </p:extLst>
          </p:nvPr>
        </p:nvGraphicFramePr>
        <p:xfrm>
          <a:off x="268684" y="619487"/>
          <a:ext cx="9140360" cy="5185704"/>
        </p:xfrm>
        <a:graphic>
          <a:graphicData uri="http://schemas.openxmlformats.org/drawingml/2006/table">
            <a:tbl>
              <a:tblPr firstRow="1" bandRow="1">
                <a:tableStyleId>{5940675A-B579-460E-94D1-54222C63F5DA}</a:tableStyleId>
              </a:tblPr>
              <a:tblGrid>
                <a:gridCol w="2275735">
                  <a:extLst>
                    <a:ext uri="{9D8B030D-6E8A-4147-A177-3AD203B41FA5}">
                      <a16:colId xmlns:a16="http://schemas.microsoft.com/office/drawing/2014/main" xmlns="" val="20000"/>
                    </a:ext>
                  </a:extLst>
                </a:gridCol>
                <a:gridCol w="6864625">
                  <a:extLst>
                    <a:ext uri="{9D8B030D-6E8A-4147-A177-3AD203B41FA5}">
                      <a16:colId xmlns:a16="http://schemas.microsoft.com/office/drawing/2014/main" xmlns="" val="20001"/>
                    </a:ext>
                  </a:extLst>
                </a:gridCol>
              </a:tblGrid>
              <a:tr h="373668">
                <a:tc>
                  <a:txBody>
                    <a:bodyPr/>
                    <a:lstStyle/>
                    <a:p>
                      <a:r>
                        <a:rPr kumimoji="1" lang="ja-JP" altLang="en-US" sz="1600" dirty="0"/>
                        <a:t>物質</a:t>
                      </a:r>
                    </a:p>
                  </a:txBody>
                  <a:tcPr/>
                </a:tc>
                <a:tc>
                  <a:txBody>
                    <a:bodyPr/>
                    <a:lstStyle/>
                    <a:p>
                      <a:r>
                        <a:rPr kumimoji="1" lang="ja-JP" altLang="en-US" sz="1600" dirty="0"/>
                        <a:t>環境基準</a:t>
                      </a:r>
                    </a:p>
                  </a:txBody>
                  <a:tcPr/>
                </a:tc>
                <a:extLst>
                  <a:ext uri="{0D108BD9-81ED-4DB2-BD59-A6C34878D82A}">
                    <a16:rowId xmlns:a16="http://schemas.microsoft.com/office/drawing/2014/main" xmlns="" val="10000"/>
                  </a:ext>
                </a:extLst>
              </a:tr>
              <a:tr h="703123">
                <a:tc>
                  <a:txBody>
                    <a:bodyPr/>
                    <a:lstStyle/>
                    <a:p>
                      <a:pPr algn="l"/>
                      <a:r>
                        <a:rPr lang="ja-JP" altLang="en-US" sz="1600" b="0" dirty="0">
                          <a:solidFill>
                            <a:srgbClr val="333333"/>
                          </a:solidFill>
                          <a:effectLst/>
                        </a:rPr>
                        <a:t>二酸化いおう（ＳＯ</a:t>
                      </a:r>
                      <a:r>
                        <a:rPr lang="ja-JP" altLang="en-US" sz="1600" b="0" baseline="-25000" dirty="0">
                          <a:solidFill>
                            <a:srgbClr val="333333"/>
                          </a:solidFill>
                          <a:effectLst/>
                        </a:rPr>
                        <a:t>２</a:t>
                      </a:r>
                      <a:r>
                        <a:rPr lang="ja-JP" altLang="en-US" sz="1600" b="0" dirty="0">
                          <a:solidFill>
                            <a:srgbClr val="333333"/>
                          </a:solidFill>
                          <a:effectLst/>
                        </a:rPr>
                        <a:t>）</a:t>
                      </a:r>
                    </a:p>
                  </a:txBody>
                  <a:tcPr marL="190500" marR="190500" marT="166688" marB="166688" anchor="ctr"/>
                </a:tc>
                <a:tc>
                  <a:txBody>
                    <a:bodyPr/>
                    <a:lstStyle/>
                    <a:p>
                      <a:pPr algn="l"/>
                      <a:r>
                        <a:rPr lang="en-US" altLang="ja-JP" sz="1600" dirty="0">
                          <a:effectLst/>
                        </a:rPr>
                        <a:t>1</a:t>
                      </a:r>
                      <a:r>
                        <a:rPr lang="ja-JP" altLang="en-US" sz="1600" dirty="0">
                          <a:effectLst/>
                        </a:rPr>
                        <a:t>時間値の</a:t>
                      </a:r>
                      <a:r>
                        <a:rPr lang="en-US" altLang="ja-JP" sz="1600" dirty="0">
                          <a:effectLst/>
                        </a:rPr>
                        <a:t>1</a:t>
                      </a:r>
                      <a:r>
                        <a:rPr lang="ja-JP" altLang="en-US" sz="1600" dirty="0">
                          <a:effectLst/>
                        </a:rPr>
                        <a:t>日平均値が</a:t>
                      </a:r>
                      <a:r>
                        <a:rPr lang="en-US" altLang="ja-JP" sz="1600" dirty="0">
                          <a:effectLst/>
                        </a:rPr>
                        <a:t>0.04 ppm</a:t>
                      </a:r>
                      <a:r>
                        <a:rPr lang="ja-JP" altLang="en-US" sz="1600" dirty="0">
                          <a:effectLst/>
                        </a:rPr>
                        <a:t>以下であり、かつ、</a:t>
                      </a:r>
                      <a:r>
                        <a:rPr lang="en-US" altLang="ja-JP" sz="1600" dirty="0">
                          <a:effectLst/>
                        </a:rPr>
                        <a:t>1</a:t>
                      </a:r>
                      <a:r>
                        <a:rPr lang="ja-JP" altLang="en-US" sz="1600" dirty="0">
                          <a:effectLst/>
                        </a:rPr>
                        <a:t>時間値が</a:t>
                      </a:r>
                      <a:r>
                        <a:rPr lang="en-US" altLang="ja-JP" sz="1600" dirty="0">
                          <a:effectLst/>
                        </a:rPr>
                        <a:t>0.1 ppm</a:t>
                      </a:r>
                      <a:r>
                        <a:rPr lang="ja-JP" altLang="en-US" sz="1600" dirty="0">
                          <a:effectLst/>
                        </a:rPr>
                        <a:t>以下であること。</a:t>
                      </a:r>
                      <a:r>
                        <a:rPr lang="en-US" altLang="ja-JP" sz="1600" dirty="0">
                          <a:effectLst/>
                        </a:rPr>
                        <a:t>(S48.5.16</a:t>
                      </a:r>
                      <a:r>
                        <a:rPr lang="ja-JP" altLang="en-US" sz="1600" dirty="0">
                          <a:effectLst/>
                        </a:rPr>
                        <a:t>告示</a:t>
                      </a:r>
                      <a:r>
                        <a:rPr lang="en-US" altLang="ja-JP" sz="1600" dirty="0">
                          <a:effectLst/>
                        </a:rPr>
                        <a:t>)</a:t>
                      </a:r>
                    </a:p>
                  </a:txBody>
                  <a:tcPr marL="190500" marR="190500" marT="147638" marB="147638" anchor="ctr"/>
                </a:tc>
                <a:extLst>
                  <a:ext uri="{0D108BD9-81ED-4DB2-BD59-A6C34878D82A}">
                    <a16:rowId xmlns:a16="http://schemas.microsoft.com/office/drawing/2014/main" xmlns="" val="10001"/>
                  </a:ext>
                </a:extLst>
              </a:tr>
              <a:tr h="373668">
                <a:tc>
                  <a:txBody>
                    <a:bodyPr/>
                    <a:lstStyle/>
                    <a:p>
                      <a:pPr algn="l"/>
                      <a:r>
                        <a:rPr lang="ja-JP" altLang="en-US" sz="1600" b="0" dirty="0">
                          <a:solidFill>
                            <a:srgbClr val="333333"/>
                          </a:solidFill>
                          <a:effectLst/>
                        </a:rPr>
                        <a:t>一酸化炭素（</a:t>
                      </a:r>
                      <a:r>
                        <a:rPr lang="en-US" sz="1600" b="0" dirty="0">
                          <a:solidFill>
                            <a:srgbClr val="333333"/>
                          </a:solidFill>
                          <a:effectLst/>
                        </a:rPr>
                        <a:t>ＣＯ）</a:t>
                      </a:r>
                    </a:p>
                  </a:txBody>
                  <a:tcPr marL="190500" marR="190500" marT="166688" marB="16668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effectLst/>
                        </a:rPr>
                        <a:t>1</a:t>
                      </a:r>
                      <a:r>
                        <a:rPr lang="ja-JP" altLang="en-US" sz="1600" dirty="0">
                          <a:effectLst/>
                        </a:rPr>
                        <a:t>時間値の</a:t>
                      </a:r>
                      <a:r>
                        <a:rPr lang="en-US" altLang="ja-JP" sz="1600" dirty="0">
                          <a:effectLst/>
                        </a:rPr>
                        <a:t>1</a:t>
                      </a:r>
                      <a:r>
                        <a:rPr lang="ja-JP" altLang="en-US" sz="1600" dirty="0">
                          <a:effectLst/>
                        </a:rPr>
                        <a:t>日平均値が</a:t>
                      </a:r>
                      <a:r>
                        <a:rPr lang="en-US" altLang="ja-JP" sz="1600" dirty="0">
                          <a:effectLst/>
                        </a:rPr>
                        <a:t>10 ppm </a:t>
                      </a:r>
                      <a:r>
                        <a:rPr lang="ja-JP" altLang="en-US" sz="1600" dirty="0">
                          <a:effectLst/>
                        </a:rPr>
                        <a:t>以下であり、かつ、</a:t>
                      </a:r>
                      <a:r>
                        <a:rPr lang="en-US" altLang="ja-JP" sz="1600" dirty="0">
                          <a:effectLst/>
                        </a:rPr>
                        <a:t>1</a:t>
                      </a:r>
                      <a:r>
                        <a:rPr lang="ja-JP" altLang="en-US" sz="1600" dirty="0">
                          <a:effectLst/>
                        </a:rPr>
                        <a:t>時間値の</a:t>
                      </a:r>
                      <a:r>
                        <a:rPr lang="en-US" altLang="ja-JP" sz="1600" dirty="0">
                          <a:effectLst/>
                        </a:rPr>
                        <a:t>8</a:t>
                      </a:r>
                      <a:r>
                        <a:rPr lang="ja-JP" altLang="en-US" sz="1600" dirty="0">
                          <a:effectLst/>
                        </a:rPr>
                        <a:t>時間平均値が</a:t>
                      </a:r>
                      <a:r>
                        <a:rPr lang="en-US" altLang="ja-JP" sz="1600" dirty="0">
                          <a:effectLst/>
                        </a:rPr>
                        <a:t>20 ppm </a:t>
                      </a:r>
                      <a:r>
                        <a:rPr lang="ja-JP" altLang="en-US" sz="1600" dirty="0">
                          <a:effectLst/>
                        </a:rPr>
                        <a:t>以下であること。</a:t>
                      </a:r>
                      <a:r>
                        <a:rPr lang="en-US" altLang="ja-JP" sz="1600" dirty="0">
                          <a:effectLst/>
                        </a:rPr>
                        <a:t>(S48.5.8</a:t>
                      </a:r>
                      <a:r>
                        <a:rPr lang="ja-JP" altLang="en-US" sz="1600" dirty="0">
                          <a:effectLst/>
                        </a:rPr>
                        <a:t>告示</a:t>
                      </a:r>
                      <a:r>
                        <a:rPr lang="en-US" altLang="ja-JP" sz="1600" dirty="0">
                          <a:effectLst/>
                        </a:rPr>
                        <a:t>)</a:t>
                      </a:r>
                    </a:p>
                  </a:txBody>
                  <a:tcPr marL="190500" marR="190500" marT="147638" marB="147638" anchor="ctr"/>
                </a:tc>
                <a:extLst>
                  <a:ext uri="{0D108BD9-81ED-4DB2-BD59-A6C34878D82A}">
                    <a16:rowId xmlns:a16="http://schemas.microsoft.com/office/drawing/2014/main" xmlns="" val="10002"/>
                  </a:ext>
                </a:extLst>
              </a:tr>
              <a:tr h="373668">
                <a:tc>
                  <a:txBody>
                    <a:bodyPr/>
                    <a:lstStyle/>
                    <a:p>
                      <a:pPr algn="l"/>
                      <a:r>
                        <a:rPr lang="zh-TW" altLang="en-US" sz="1600" b="0" dirty="0">
                          <a:solidFill>
                            <a:srgbClr val="333333"/>
                          </a:solidFill>
                          <a:effectLst/>
                          <a:latin typeface="ＭＳ Ｐゴシック" panose="020B0600070205080204" pitchFamily="50" charset="-128"/>
                          <a:ea typeface="ＭＳ Ｐゴシック" panose="020B0600070205080204" pitchFamily="50" charset="-128"/>
                        </a:rPr>
                        <a:t>浮遊粒子状物質</a:t>
                      </a:r>
                      <a:endParaRPr lang="en-US" altLang="zh-TW" sz="1600" b="0" dirty="0">
                        <a:solidFill>
                          <a:srgbClr val="333333"/>
                        </a:solidFill>
                        <a:effectLst/>
                        <a:latin typeface="ＭＳ Ｐゴシック" panose="020B0600070205080204" pitchFamily="50" charset="-128"/>
                        <a:ea typeface="ＭＳ Ｐゴシック" panose="020B0600070205080204" pitchFamily="50" charset="-128"/>
                      </a:endParaRPr>
                    </a:p>
                    <a:p>
                      <a:pPr algn="l"/>
                      <a:r>
                        <a:rPr lang="zh-TW" altLang="en-US" sz="1600" b="0" dirty="0">
                          <a:solidFill>
                            <a:srgbClr val="333333"/>
                          </a:solidFill>
                          <a:effectLst/>
                          <a:latin typeface="ＭＳ Ｐゴシック" panose="020B0600070205080204" pitchFamily="50" charset="-128"/>
                          <a:ea typeface="ＭＳ Ｐゴシック" panose="020B0600070205080204" pitchFamily="50" charset="-128"/>
                        </a:rPr>
                        <a:t>（ＳＰＭ）</a:t>
                      </a:r>
                    </a:p>
                  </a:txBody>
                  <a:tcPr marL="190500" marR="190500" marT="166688" marB="166688" anchor="ctr"/>
                </a:tc>
                <a:tc>
                  <a:txBody>
                    <a:bodyPr/>
                    <a:lstStyle/>
                    <a:p>
                      <a:pPr algn="l"/>
                      <a:r>
                        <a:rPr lang="en-US" altLang="ja-JP" sz="1600" dirty="0">
                          <a:effectLst/>
                        </a:rPr>
                        <a:t>1</a:t>
                      </a:r>
                      <a:r>
                        <a:rPr lang="ja-JP" altLang="en-US" sz="1600" dirty="0">
                          <a:effectLst/>
                        </a:rPr>
                        <a:t>時間値の</a:t>
                      </a:r>
                      <a:r>
                        <a:rPr lang="en-US" altLang="ja-JP" sz="1600" dirty="0">
                          <a:effectLst/>
                        </a:rPr>
                        <a:t>1</a:t>
                      </a:r>
                      <a:r>
                        <a:rPr lang="ja-JP" altLang="en-US" sz="1600" dirty="0">
                          <a:effectLst/>
                        </a:rPr>
                        <a:t>日平均値が</a:t>
                      </a:r>
                      <a:r>
                        <a:rPr lang="en-US" altLang="ja-JP" sz="1600" dirty="0">
                          <a:effectLst/>
                        </a:rPr>
                        <a:t>0.10 mg/m</a:t>
                      </a:r>
                      <a:r>
                        <a:rPr lang="en-US" altLang="ja-JP" sz="1600" baseline="30000" dirty="0">
                          <a:effectLst/>
                        </a:rPr>
                        <a:t>3</a:t>
                      </a:r>
                      <a:r>
                        <a:rPr lang="ja-JP" altLang="en-US" sz="1600" dirty="0">
                          <a:effectLst/>
                        </a:rPr>
                        <a:t>以下であり、かつ、</a:t>
                      </a:r>
                      <a:r>
                        <a:rPr lang="en-US" altLang="ja-JP" sz="1600" dirty="0">
                          <a:effectLst/>
                        </a:rPr>
                        <a:t>1</a:t>
                      </a:r>
                      <a:r>
                        <a:rPr lang="ja-JP" altLang="en-US" sz="1600" dirty="0">
                          <a:effectLst/>
                        </a:rPr>
                        <a:t>時間値が</a:t>
                      </a:r>
                      <a:r>
                        <a:rPr lang="en-US" altLang="ja-JP" sz="1600" dirty="0">
                          <a:effectLst/>
                        </a:rPr>
                        <a:t>0.20 mg/m</a:t>
                      </a:r>
                      <a:r>
                        <a:rPr lang="en-US" altLang="ja-JP" sz="1600" baseline="30000" dirty="0">
                          <a:effectLst/>
                        </a:rPr>
                        <a:t>3</a:t>
                      </a:r>
                      <a:r>
                        <a:rPr lang="ja-JP" altLang="en-US" sz="1600" dirty="0">
                          <a:effectLst/>
                        </a:rPr>
                        <a:t>以下であること。</a:t>
                      </a:r>
                      <a:r>
                        <a:rPr lang="en-US" altLang="ja-JP" sz="1600" dirty="0">
                          <a:effectLst/>
                        </a:rPr>
                        <a:t>(S48. 5.8</a:t>
                      </a:r>
                      <a:r>
                        <a:rPr lang="ja-JP" altLang="en-US" sz="1600" dirty="0">
                          <a:effectLst/>
                        </a:rPr>
                        <a:t>告示</a:t>
                      </a:r>
                      <a:r>
                        <a:rPr lang="en-US" altLang="ja-JP" sz="1600" dirty="0">
                          <a:effectLst/>
                        </a:rPr>
                        <a:t>)</a:t>
                      </a:r>
                    </a:p>
                  </a:txBody>
                  <a:tcPr marL="190500" marR="190500" marT="147638" marB="147638" anchor="ctr"/>
                </a:tc>
                <a:extLst>
                  <a:ext uri="{0D108BD9-81ED-4DB2-BD59-A6C34878D82A}">
                    <a16:rowId xmlns:a16="http://schemas.microsoft.com/office/drawing/2014/main" xmlns="" val="10003"/>
                  </a:ext>
                </a:extLst>
              </a:tr>
              <a:tr h="373668">
                <a:tc>
                  <a:txBody>
                    <a:bodyPr/>
                    <a:lstStyle/>
                    <a:p>
                      <a:pPr algn="l"/>
                      <a:r>
                        <a:rPr lang="ja-JP" altLang="en-US" sz="1600" b="0" dirty="0">
                          <a:solidFill>
                            <a:srgbClr val="333333"/>
                          </a:solidFill>
                          <a:effectLst/>
                        </a:rPr>
                        <a:t>二酸化窒素（</a:t>
                      </a:r>
                      <a:r>
                        <a:rPr lang="en-US" sz="1600" b="0" dirty="0">
                          <a:solidFill>
                            <a:srgbClr val="333333"/>
                          </a:solidFill>
                          <a:effectLst/>
                        </a:rPr>
                        <a:t>ＮＯ</a:t>
                      </a:r>
                      <a:r>
                        <a:rPr lang="en-US" sz="1600" b="0" baseline="-25000" dirty="0">
                          <a:solidFill>
                            <a:srgbClr val="333333"/>
                          </a:solidFill>
                          <a:effectLst/>
                        </a:rPr>
                        <a:t>２</a:t>
                      </a:r>
                      <a:r>
                        <a:rPr lang="en-US" sz="1600" b="0" dirty="0">
                          <a:solidFill>
                            <a:srgbClr val="333333"/>
                          </a:solidFill>
                          <a:effectLst/>
                        </a:rPr>
                        <a:t>）</a:t>
                      </a:r>
                    </a:p>
                  </a:txBody>
                  <a:tcPr marL="190500" marR="190500" marT="166688" marB="166688" anchor="ctr"/>
                </a:tc>
                <a:tc>
                  <a:txBody>
                    <a:bodyPr/>
                    <a:lstStyle/>
                    <a:p>
                      <a:pPr algn="l"/>
                      <a:r>
                        <a:rPr lang="en-US" altLang="ja-JP" sz="1600" dirty="0">
                          <a:effectLst/>
                        </a:rPr>
                        <a:t>1</a:t>
                      </a:r>
                      <a:r>
                        <a:rPr lang="ja-JP" altLang="en-US" sz="1600" dirty="0">
                          <a:effectLst/>
                        </a:rPr>
                        <a:t>時間値の</a:t>
                      </a:r>
                      <a:r>
                        <a:rPr lang="en-US" altLang="ja-JP" sz="1600" dirty="0">
                          <a:effectLst/>
                        </a:rPr>
                        <a:t>1</a:t>
                      </a:r>
                      <a:r>
                        <a:rPr lang="ja-JP" altLang="en-US" sz="1600" dirty="0">
                          <a:effectLst/>
                        </a:rPr>
                        <a:t>日平均値が</a:t>
                      </a:r>
                      <a:r>
                        <a:rPr lang="en-US" altLang="ja-JP" sz="1600" dirty="0">
                          <a:effectLst/>
                        </a:rPr>
                        <a:t>0.04 ppm</a:t>
                      </a:r>
                      <a:r>
                        <a:rPr lang="ja-JP" altLang="en-US" sz="1600" dirty="0">
                          <a:effectLst/>
                        </a:rPr>
                        <a:t>から</a:t>
                      </a:r>
                      <a:r>
                        <a:rPr lang="en-US" altLang="ja-JP" sz="1600" dirty="0">
                          <a:effectLst/>
                        </a:rPr>
                        <a:t>0.06 ppm</a:t>
                      </a:r>
                      <a:r>
                        <a:rPr lang="ja-JP" altLang="en-US" sz="1600" dirty="0" err="1">
                          <a:effectLst/>
                        </a:rPr>
                        <a:t>までの</a:t>
                      </a:r>
                      <a:r>
                        <a:rPr lang="ja-JP" altLang="en-US" sz="1600" dirty="0">
                          <a:effectLst/>
                        </a:rPr>
                        <a:t>ゾーン内又はそれ以下であること。</a:t>
                      </a:r>
                      <a:r>
                        <a:rPr lang="en-US" altLang="ja-JP" sz="1600" dirty="0">
                          <a:effectLst/>
                        </a:rPr>
                        <a:t>(S53. 7.11</a:t>
                      </a:r>
                      <a:r>
                        <a:rPr lang="ja-JP" altLang="en-US" sz="1600" dirty="0">
                          <a:effectLst/>
                        </a:rPr>
                        <a:t>告示</a:t>
                      </a:r>
                      <a:r>
                        <a:rPr lang="en-US" altLang="ja-JP" sz="1600" dirty="0">
                          <a:effectLst/>
                        </a:rPr>
                        <a:t>)</a:t>
                      </a:r>
                    </a:p>
                  </a:txBody>
                  <a:tcPr marL="190500" marR="190500" marT="147638" marB="147638" anchor="ctr"/>
                </a:tc>
                <a:extLst>
                  <a:ext uri="{0D108BD9-81ED-4DB2-BD59-A6C34878D82A}">
                    <a16:rowId xmlns:a16="http://schemas.microsoft.com/office/drawing/2014/main" xmlns="" val="10004"/>
                  </a:ext>
                </a:extLst>
              </a:tr>
              <a:tr h="373668">
                <a:tc>
                  <a:txBody>
                    <a:bodyPr/>
                    <a:lstStyle/>
                    <a:p>
                      <a:pPr algn="l"/>
                      <a:r>
                        <a:rPr lang="ja-JP" altLang="en-US" sz="1600" b="0" dirty="0">
                          <a:solidFill>
                            <a:srgbClr val="333333"/>
                          </a:solidFill>
                          <a:effectLst/>
                        </a:rPr>
                        <a:t>光化学オキシダント</a:t>
                      </a:r>
                      <a:br>
                        <a:rPr lang="ja-JP" altLang="en-US" sz="1600" b="0" dirty="0">
                          <a:solidFill>
                            <a:srgbClr val="333333"/>
                          </a:solidFill>
                          <a:effectLst/>
                        </a:rPr>
                      </a:br>
                      <a:r>
                        <a:rPr lang="ja-JP" altLang="en-US" sz="1600" b="0" dirty="0">
                          <a:solidFill>
                            <a:srgbClr val="333333"/>
                          </a:solidFill>
                          <a:effectLst/>
                        </a:rPr>
                        <a:t>（Ｏ</a:t>
                      </a:r>
                      <a:r>
                        <a:rPr lang="ja-JP" altLang="en-US" sz="1600" b="0" baseline="-25000" dirty="0">
                          <a:solidFill>
                            <a:srgbClr val="333333"/>
                          </a:solidFill>
                          <a:effectLst/>
                        </a:rPr>
                        <a:t>Ｘ</a:t>
                      </a:r>
                      <a:r>
                        <a:rPr lang="ja-JP" altLang="en-US" sz="1600" b="0" dirty="0">
                          <a:solidFill>
                            <a:srgbClr val="333333"/>
                          </a:solidFill>
                          <a:effectLst/>
                        </a:rPr>
                        <a:t>）</a:t>
                      </a:r>
                    </a:p>
                  </a:txBody>
                  <a:tcPr marL="190500" marR="190500" marT="166688" marB="166688" anchor="ctr"/>
                </a:tc>
                <a:tc>
                  <a:txBody>
                    <a:bodyPr/>
                    <a:lstStyle/>
                    <a:p>
                      <a:pPr algn="l"/>
                      <a:r>
                        <a:rPr lang="en-US" altLang="ja-JP" sz="1600" dirty="0">
                          <a:effectLst/>
                        </a:rPr>
                        <a:t>1</a:t>
                      </a:r>
                      <a:r>
                        <a:rPr lang="ja-JP" altLang="en-US" sz="1600" dirty="0">
                          <a:effectLst/>
                        </a:rPr>
                        <a:t>時間値が</a:t>
                      </a:r>
                      <a:r>
                        <a:rPr lang="en-US" altLang="ja-JP" sz="1600" dirty="0">
                          <a:effectLst/>
                        </a:rPr>
                        <a:t>0.06 ppm</a:t>
                      </a:r>
                      <a:r>
                        <a:rPr lang="ja-JP" altLang="en-US" sz="1600" dirty="0">
                          <a:effectLst/>
                        </a:rPr>
                        <a:t>以下であること 。</a:t>
                      </a:r>
                      <a:r>
                        <a:rPr lang="en-US" altLang="ja-JP" sz="1600" dirty="0">
                          <a:effectLst/>
                        </a:rPr>
                        <a:t>(S48.5.8</a:t>
                      </a:r>
                      <a:r>
                        <a:rPr lang="ja-JP" altLang="en-US" sz="1600" dirty="0">
                          <a:effectLst/>
                        </a:rPr>
                        <a:t>告示</a:t>
                      </a:r>
                      <a:r>
                        <a:rPr lang="en-US" altLang="ja-JP" sz="1600" dirty="0">
                          <a:effectLst/>
                        </a:rPr>
                        <a:t>)</a:t>
                      </a:r>
                    </a:p>
                  </a:txBody>
                  <a:tcPr marL="190500" marR="190500" marT="147638" marB="147638" anchor="ctr"/>
                </a:tc>
                <a:extLst>
                  <a:ext uri="{0D108BD9-81ED-4DB2-BD59-A6C34878D82A}">
                    <a16:rowId xmlns:a16="http://schemas.microsoft.com/office/drawing/2014/main" xmlns="" val="10005"/>
                  </a:ext>
                </a:extLst>
              </a:tr>
              <a:tr h="373668">
                <a:tc>
                  <a:txBody>
                    <a:bodyPr/>
                    <a:lstStyle/>
                    <a:p>
                      <a:pPr algn="l"/>
                      <a:r>
                        <a:rPr kumimoji="1" lang="ja-JP" altLang="en-US" sz="1600" b="0" i="0" kern="1200" dirty="0">
                          <a:solidFill>
                            <a:schemeClr val="tx1"/>
                          </a:solidFill>
                          <a:effectLst/>
                          <a:latin typeface="+mn-lt"/>
                          <a:ea typeface="+mn-ea"/>
                          <a:cs typeface="+mn-cs"/>
                        </a:rPr>
                        <a:t>微小粒子状物質（</a:t>
                      </a:r>
                      <a:r>
                        <a:rPr kumimoji="1" lang="en-US" altLang="ja-JP" sz="1600" b="0" i="0" kern="1200" dirty="0">
                          <a:solidFill>
                            <a:schemeClr val="tx1"/>
                          </a:solidFill>
                          <a:effectLst/>
                          <a:latin typeface="+mn-lt"/>
                          <a:ea typeface="+mn-ea"/>
                          <a:cs typeface="+mn-cs"/>
                        </a:rPr>
                        <a:t>PM2.5</a:t>
                      </a:r>
                      <a:r>
                        <a:rPr kumimoji="1" lang="ja-JP" altLang="en-US" sz="1600" b="0" i="0" kern="1200" dirty="0">
                          <a:solidFill>
                            <a:schemeClr val="tx1"/>
                          </a:solidFill>
                          <a:effectLst/>
                          <a:latin typeface="+mn-lt"/>
                          <a:ea typeface="+mn-ea"/>
                          <a:cs typeface="+mn-cs"/>
                        </a:rPr>
                        <a:t>）</a:t>
                      </a:r>
                      <a:endParaRPr lang="ja-JP" altLang="en-US" sz="1600" b="0" dirty="0">
                        <a:solidFill>
                          <a:srgbClr val="333333"/>
                        </a:solidFill>
                        <a:effectLst/>
                      </a:endParaRPr>
                    </a:p>
                  </a:txBody>
                  <a:tcPr marL="190500" marR="190500" marT="166688" marB="166688" anchor="ctr"/>
                </a:tc>
                <a:tc>
                  <a:txBody>
                    <a:bodyPr/>
                    <a:lstStyle/>
                    <a:p>
                      <a:pPr algn="l"/>
                      <a:r>
                        <a:rPr kumimoji="1" lang="en-US" altLang="ja-JP" sz="1600" b="0" i="0" kern="1200" dirty="0">
                          <a:solidFill>
                            <a:schemeClr val="tx1"/>
                          </a:solidFill>
                          <a:effectLst/>
                          <a:latin typeface="+mn-lt"/>
                          <a:ea typeface="+mn-ea"/>
                          <a:cs typeface="+mn-cs"/>
                        </a:rPr>
                        <a:t>1</a:t>
                      </a:r>
                      <a:r>
                        <a:rPr kumimoji="1" lang="ja-JP" altLang="en-US" sz="1600" b="0" i="0" kern="1200" dirty="0">
                          <a:solidFill>
                            <a:schemeClr val="tx1"/>
                          </a:solidFill>
                          <a:effectLst/>
                          <a:latin typeface="+mn-lt"/>
                          <a:ea typeface="+mn-ea"/>
                          <a:cs typeface="+mn-cs"/>
                        </a:rPr>
                        <a:t>年平均値が</a:t>
                      </a:r>
                      <a:r>
                        <a:rPr kumimoji="1" lang="en-US" altLang="ja-JP" sz="1600" b="0" i="0" kern="1200" dirty="0">
                          <a:solidFill>
                            <a:schemeClr val="tx1"/>
                          </a:solidFill>
                          <a:effectLst/>
                          <a:latin typeface="+mn-lt"/>
                          <a:ea typeface="+mn-ea"/>
                          <a:cs typeface="+mn-cs"/>
                        </a:rPr>
                        <a:t>15 </a:t>
                      </a:r>
                      <a:r>
                        <a:rPr kumimoji="1" lang="en-US" altLang="ja-JP" sz="1600" b="0" i="0" kern="1200" dirty="0" err="1">
                          <a:solidFill>
                            <a:schemeClr val="tx1"/>
                          </a:solidFill>
                          <a:effectLst/>
                          <a:latin typeface="+mn-lt"/>
                          <a:ea typeface="+mn-ea"/>
                          <a:cs typeface="+mn-cs"/>
                        </a:rPr>
                        <a:t>μg</a:t>
                      </a:r>
                      <a:r>
                        <a:rPr kumimoji="1" lang="en-US" altLang="ja-JP" sz="1600" b="0" i="0" kern="1200" dirty="0">
                          <a:solidFill>
                            <a:schemeClr val="tx1"/>
                          </a:solidFill>
                          <a:effectLst/>
                          <a:latin typeface="+mn-lt"/>
                          <a:ea typeface="+mn-ea"/>
                          <a:cs typeface="+mn-cs"/>
                        </a:rPr>
                        <a:t>/m</a:t>
                      </a:r>
                      <a:r>
                        <a:rPr kumimoji="1" lang="en-US" altLang="ja-JP" sz="1600" b="0" i="0" kern="1200" baseline="30000" dirty="0">
                          <a:solidFill>
                            <a:schemeClr val="tx1"/>
                          </a:solidFill>
                          <a:effectLst/>
                          <a:latin typeface="+mn-lt"/>
                          <a:ea typeface="+mn-ea"/>
                          <a:cs typeface="+mn-cs"/>
                        </a:rPr>
                        <a:t>3</a:t>
                      </a:r>
                      <a:r>
                        <a:rPr kumimoji="1" lang="ja-JP" altLang="en-US" sz="1600" b="0" i="0" kern="1200" dirty="0">
                          <a:solidFill>
                            <a:schemeClr val="tx1"/>
                          </a:solidFill>
                          <a:effectLst/>
                          <a:latin typeface="+mn-lt"/>
                          <a:ea typeface="+mn-ea"/>
                          <a:cs typeface="+mn-cs"/>
                        </a:rPr>
                        <a:t>以下であり、かつ、</a:t>
                      </a:r>
                      <a:r>
                        <a:rPr kumimoji="1" lang="en-US" altLang="ja-JP" sz="1600" b="0" i="0" kern="1200" dirty="0">
                          <a:solidFill>
                            <a:schemeClr val="tx1"/>
                          </a:solidFill>
                          <a:effectLst/>
                          <a:latin typeface="+mn-lt"/>
                          <a:ea typeface="+mn-ea"/>
                          <a:cs typeface="+mn-cs"/>
                        </a:rPr>
                        <a:t>1</a:t>
                      </a:r>
                      <a:r>
                        <a:rPr kumimoji="1" lang="ja-JP" altLang="en-US" sz="1600" b="0" i="0" kern="1200" dirty="0">
                          <a:solidFill>
                            <a:schemeClr val="tx1"/>
                          </a:solidFill>
                          <a:effectLst/>
                          <a:latin typeface="+mn-lt"/>
                          <a:ea typeface="+mn-ea"/>
                          <a:cs typeface="+mn-cs"/>
                        </a:rPr>
                        <a:t>日平均値が</a:t>
                      </a:r>
                      <a:r>
                        <a:rPr kumimoji="1" lang="en-US" altLang="ja-JP" sz="1600" b="0" i="0" kern="1200" dirty="0">
                          <a:solidFill>
                            <a:schemeClr val="tx1"/>
                          </a:solidFill>
                          <a:effectLst/>
                          <a:latin typeface="+mn-lt"/>
                          <a:ea typeface="+mn-ea"/>
                          <a:cs typeface="+mn-cs"/>
                        </a:rPr>
                        <a:t>35 </a:t>
                      </a:r>
                      <a:r>
                        <a:rPr kumimoji="1" lang="en-US" altLang="ja-JP" sz="1600" b="0" i="0" kern="1200" dirty="0" err="1">
                          <a:solidFill>
                            <a:schemeClr val="tx1"/>
                          </a:solidFill>
                          <a:effectLst/>
                          <a:latin typeface="+mn-lt"/>
                          <a:ea typeface="+mn-ea"/>
                          <a:cs typeface="+mn-cs"/>
                        </a:rPr>
                        <a:t>μg</a:t>
                      </a:r>
                      <a:r>
                        <a:rPr kumimoji="1" lang="en-US" altLang="ja-JP" sz="1600" b="0" i="0" kern="1200" dirty="0">
                          <a:solidFill>
                            <a:schemeClr val="tx1"/>
                          </a:solidFill>
                          <a:effectLst/>
                          <a:latin typeface="+mn-lt"/>
                          <a:ea typeface="+mn-ea"/>
                          <a:cs typeface="+mn-cs"/>
                        </a:rPr>
                        <a:t>/m</a:t>
                      </a:r>
                      <a:r>
                        <a:rPr kumimoji="1" lang="en-US" altLang="ja-JP" sz="1600" b="0" i="0" kern="1200" baseline="30000" dirty="0">
                          <a:solidFill>
                            <a:schemeClr val="tx1"/>
                          </a:solidFill>
                          <a:effectLst/>
                          <a:latin typeface="+mn-lt"/>
                          <a:ea typeface="+mn-ea"/>
                          <a:cs typeface="+mn-cs"/>
                        </a:rPr>
                        <a:t>3</a:t>
                      </a:r>
                      <a:r>
                        <a:rPr kumimoji="1" lang="ja-JP" altLang="en-US" sz="1600" b="0" i="0" kern="1200" dirty="0">
                          <a:solidFill>
                            <a:schemeClr val="tx1"/>
                          </a:solidFill>
                          <a:effectLst/>
                          <a:latin typeface="+mn-lt"/>
                          <a:ea typeface="+mn-ea"/>
                          <a:cs typeface="+mn-cs"/>
                        </a:rPr>
                        <a:t>以下であること。</a:t>
                      </a:r>
                      <a:r>
                        <a:rPr kumimoji="1" lang="en-US" altLang="ja-JP" sz="1600" b="0" i="0" kern="1200" dirty="0">
                          <a:solidFill>
                            <a:schemeClr val="tx1"/>
                          </a:solidFill>
                          <a:effectLst/>
                          <a:latin typeface="+mn-lt"/>
                          <a:ea typeface="+mn-ea"/>
                          <a:cs typeface="+mn-cs"/>
                        </a:rPr>
                        <a:t>(H21.9.9</a:t>
                      </a:r>
                      <a:r>
                        <a:rPr kumimoji="1" lang="ja-JP" altLang="en-US" sz="1600" b="0" i="0" kern="1200" dirty="0">
                          <a:solidFill>
                            <a:schemeClr val="tx1"/>
                          </a:solidFill>
                          <a:effectLst/>
                          <a:latin typeface="+mn-lt"/>
                          <a:ea typeface="+mn-ea"/>
                          <a:cs typeface="+mn-cs"/>
                        </a:rPr>
                        <a:t>告示</a:t>
                      </a:r>
                      <a:r>
                        <a:rPr kumimoji="1" lang="en-US" altLang="ja-JP" sz="1600" b="0" i="0" kern="1200" dirty="0">
                          <a:solidFill>
                            <a:schemeClr val="tx1"/>
                          </a:solidFill>
                          <a:effectLst/>
                          <a:latin typeface="+mn-lt"/>
                          <a:ea typeface="+mn-ea"/>
                          <a:cs typeface="+mn-cs"/>
                        </a:rPr>
                        <a:t>)</a:t>
                      </a:r>
                      <a:endParaRPr lang="en-US" altLang="ja-JP" sz="1600" dirty="0">
                        <a:effectLst/>
                      </a:endParaRPr>
                    </a:p>
                  </a:txBody>
                  <a:tcPr marL="190500" marR="190500" marT="147638" marB="147638" anchor="ctr"/>
                </a:tc>
                <a:extLst>
                  <a:ext uri="{0D108BD9-81ED-4DB2-BD59-A6C34878D82A}">
                    <a16:rowId xmlns:a16="http://schemas.microsoft.com/office/drawing/2014/main" xmlns="" val="10006"/>
                  </a:ext>
                </a:extLst>
              </a:tr>
            </a:tbl>
          </a:graphicData>
        </a:graphic>
      </p:graphicFrame>
      <p:sp>
        <p:nvSpPr>
          <p:cNvPr id="4" name="正方形/長方形 3"/>
          <p:cNvSpPr/>
          <p:nvPr/>
        </p:nvSpPr>
        <p:spPr>
          <a:xfrm>
            <a:off x="139727" y="5866151"/>
            <a:ext cx="9626545" cy="1200329"/>
          </a:xfrm>
          <a:prstGeom prst="rect">
            <a:avLst/>
          </a:prstGeom>
        </p:spPr>
        <p:txBody>
          <a:bodyPr wrap="square">
            <a:spAutoFit/>
          </a:bodyPr>
          <a:lstStyle/>
          <a:p>
            <a:r>
              <a:rPr lang="ja-JP" altLang="en-US" sz="1200" dirty="0">
                <a:solidFill>
                  <a:srgbClr val="333333"/>
                </a:solidFill>
                <a:latin typeface="+mn-ea"/>
              </a:rPr>
              <a:t>備考</a:t>
            </a:r>
          </a:p>
          <a:p>
            <a:pPr>
              <a:buFont typeface="+mj-lt"/>
              <a:buAutoNum type="arabicPeriod"/>
            </a:pPr>
            <a:r>
              <a:rPr lang="ja-JP" altLang="en-US" sz="1200" dirty="0">
                <a:solidFill>
                  <a:srgbClr val="333333"/>
                </a:solidFill>
                <a:latin typeface="+mn-ea"/>
              </a:rPr>
              <a:t>環境基準は、工業専用地域、車道その他一般公衆が通常生活していない地域または場所については、適用しない。</a:t>
            </a:r>
          </a:p>
          <a:p>
            <a:pPr>
              <a:buFont typeface="+mj-lt"/>
              <a:buAutoNum type="arabicPeriod"/>
            </a:pPr>
            <a:r>
              <a:rPr lang="ja-JP" altLang="en-US" sz="1200" dirty="0">
                <a:solidFill>
                  <a:srgbClr val="333333"/>
                </a:solidFill>
                <a:latin typeface="+mn-ea"/>
              </a:rPr>
              <a:t>浮遊粒子状物質とは大気中に浮遊する粒子状物質であってその粒径が </a:t>
            </a:r>
            <a:r>
              <a:rPr lang="en-US" altLang="ja-JP" sz="1200" dirty="0">
                <a:solidFill>
                  <a:srgbClr val="333333"/>
                </a:solidFill>
                <a:latin typeface="+mn-ea"/>
              </a:rPr>
              <a:t>10μm</a:t>
            </a:r>
            <a:r>
              <a:rPr lang="ja-JP" altLang="en-US" sz="1200" dirty="0">
                <a:solidFill>
                  <a:srgbClr val="333333"/>
                </a:solidFill>
                <a:latin typeface="+mn-ea"/>
              </a:rPr>
              <a:t>以下のものをいう</a:t>
            </a:r>
            <a:endParaRPr lang="en-US" altLang="ja-JP" sz="1200" dirty="0">
              <a:solidFill>
                <a:srgbClr val="333333"/>
              </a:solidFill>
              <a:latin typeface="+mn-ea"/>
            </a:endParaRPr>
          </a:p>
          <a:p>
            <a:pPr>
              <a:buFont typeface="+mj-lt"/>
              <a:buAutoNum type="arabicPeriod"/>
            </a:pPr>
            <a:r>
              <a:rPr lang="ja-JP" altLang="en-US" sz="1200" dirty="0">
                <a:latin typeface="+mn-ea"/>
              </a:rPr>
              <a:t>光化学オキシダントとは、オゾン、パーオキシアセチルナイトレートその他の光化学反応により生成される酸化性物質（中性ヨウ化カリウム溶液からヨウ素を遊離するものに限り、二酸化窒素を除く。） をいう。</a:t>
            </a:r>
          </a:p>
          <a:p>
            <a:pPr>
              <a:buFont typeface="+mj-lt"/>
              <a:buAutoNum type="arabicPeriod"/>
            </a:pPr>
            <a:endParaRPr lang="ja-JP" altLang="en-US" sz="1200" b="0" i="0" dirty="0">
              <a:solidFill>
                <a:srgbClr val="333333"/>
              </a:solidFill>
              <a:effectLst/>
              <a:latin typeface="+mn-ea"/>
            </a:endParaRPr>
          </a:p>
        </p:txBody>
      </p:sp>
    </p:spTree>
    <p:extLst>
      <p:ext uri="{BB962C8B-B14F-4D97-AF65-F5344CB8AC3E}">
        <p14:creationId xmlns:p14="http://schemas.microsoft.com/office/powerpoint/2010/main" val="10400184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97711" y="6356352"/>
            <a:ext cx="2228850" cy="365125"/>
          </a:xfrm>
        </p:spPr>
        <p:txBody>
          <a:bodyPr/>
          <a:lstStyle/>
          <a:p>
            <a:fld id="{F4E51B1D-ED1D-40B2-9CF3-B72F1A890864}" type="slidenum">
              <a:rPr kumimoji="1" lang="ja-JP" altLang="en-US" smtClean="0"/>
              <a:t>62</a:t>
            </a:fld>
            <a:endParaRPr kumimoji="1" lang="ja-JP" altLang="en-US"/>
          </a:p>
        </p:txBody>
      </p:sp>
      <p:sp>
        <p:nvSpPr>
          <p:cNvPr id="3" name="正方形/長方形 2"/>
          <p:cNvSpPr/>
          <p:nvPr/>
        </p:nvSpPr>
        <p:spPr>
          <a:xfrm>
            <a:off x="313828" y="181820"/>
            <a:ext cx="4347665" cy="369332"/>
          </a:xfrm>
          <a:prstGeom prst="rect">
            <a:avLst/>
          </a:prstGeom>
        </p:spPr>
        <p:txBody>
          <a:bodyPr wrap="none">
            <a:spAutoFit/>
          </a:bodyPr>
          <a:lstStyle/>
          <a:p>
            <a:r>
              <a:rPr lang="ja-JP" altLang="en-US" b="1" dirty="0"/>
              <a:t>６．環境改善に向けた各主体の役割と貢献</a:t>
            </a:r>
            <a:endParaRPr lang="en-US" altLang="ja-JP" b="1" dirty="0"/>
          </a:p>
        </p:txBody>
      </p:sp>
      <p:sp>
        <p:nvSpPr>
          <p:cNvPr id="4" name="角丸四角形 3"/>
          <p:cNvSpPr/>
          <p:nvPr/>
        </p:nvSpPr>
        <p:spPr>
          <a:xfrm>
            <a:off x="3122499" y="645701"/>
            <a:ext cx="3639230" cy="355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環境問題の発生</a:t>
            </a:r>
          </a:p>
        </p:txBody>
      </p:sp>
      <p:sp>
        <p:nvSpPr>
          <p:cNvPr id="5" name="角丸四角形 4"/>
          <p:cNvSpPr/>
          <p:nvPr/>
        </p:nvSpPr>
        <p:spPr>
          <a:xfrm>
            <a:off x="415426" y="1436462"/>
            <a:ext cx="2168343" cy="363052"/>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行政</a:t>
            </a:r>
          </a:p>
        </p:txBody>
      </p:sp>
      <p:sp>
        <p:nvSpPr>
          <p:cNvPr id="6" name="角丸四角形 5"/>
          <p:cNvSpPr/>
          <p:nvPr/>
        </p:nvSpPr>
        <p:spPr>
          <a:xfrm>
            <a:off x="3990495" y="1456477"/>
            <a:ext cx="2168343" cy="363052"/>
          </a:xfrm>
          <a:prstGeom prst="roundRect">
            <a:avLst/>
          </a:prstGeom>
          <a:solidFill>
            <a:schemeClr val="accent5">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民間企業</a:t>
            </a:r>
          </a:p>
        </p:txBody>
      </p:sp>
      <p:sp>
        <p:nvSpPr>
          <p:cNvPr id="7" name="角丸四角形 6"/>
          <p:cNvSpPr/>
          <p:nvPr/>
        </p:nvSpPr>
        <p:spPr>
          <a:xfrm>
            <a:off x="7409160" y="1427191"/>
            <a:ext cx="2168343" cy="363052"/>
          </a:xfrm>
          <a:prstGeom prst="roundRect">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国民</a:t>
            </a:r>
            <a:endParaRPr kumimoji="1" lang="ja-JP" altLang="en-US" dirty="0"/>
          </a:p>
        </p:txBody>
      </p:sp>
      <p:sp>
        <p:nvSpPr>
          <p:cNvPr id="9" name="角丸四角形 8"/>
          <p:cNvSpPr/>
          <p:nvPr/>
        </p:nvSpPr>
        <p:spPr>
          <a:xfrm>
            <a:off x="415426" y="2142354"/>
            <a:ext cx="2168343" cy="731476"/>
          </a:xfrm>
          <a:prstGeom prst="round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dirty="0"/>
              <a:t>現状把握→原因究明→政策立案</a:t>
            </a:r>
          </a:p>
        </p:txBody>
      </p:sp>
      <p:sp>
        <p:nvSpPr>
          <p:cNvPr id="11" name="角丸四角形 10"/>
          <p:cNvSpPr/>
          <p:nvPr/>
        </p:nvSpPr>
        <p:spPr>
          <a:xfrm>
            <a:off x="3990495" y="4342447"/>
            <a:ext cx="2168343" cy="960538"/>
          </a:xfrm>
          <a:prstGeom prst="round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ja-JP" altLang="en-US" dirty="0"/>
              <a:t>規制への対応や課題解決のための技術開発</a:t>
            </a:r>
            <a:endParaRPr kumimoji="1" lang="ja-JP" altLang="en-US" dirty="0"/>
          </a:p>
        </p:txBody>
      </p:sp>
      <p:sp>
        <p:nvSpPr>
          <p:cNvPr id="12" name="角丸四角形 11"/>
          <p:cNvSpPr/>
          <p:nvPr/>
        </p:nvSpPr>
        <p:spPr>
          <a:xfrm>
            <a:off x="7409160" y="5342836"/>
            <a:ext cx="2164892" cy="609875"/>
          </a:xfrm>
          <a:prstGeom prst="round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環境低負荷技術、商品の普及</a:t>
            </a:r>
          </a:p>
        </p:txBody>
      </p:sp>
      <p:sp>
        <p:nvSpPr>
          <p:cNvPr id="13" name="角丸四角形 12"/>
          <p:cNvSpPr/>
          <p:nvPr/>
        </p:nvSpPr>
        <p:spPr>
          <a:xfrm>
            <a:off x="3255052" y="6364249"/>
            <a:ext cx="3639231" cy="357228"/>
          </a:xfrm>
          <a:prstGeom prst="roundRect">
            <a:avLst/>
          </a:prstGeom>
          <a:solidFill>
            <a:srgbClr val="FFCCFF"/>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環境問題の解決</a:t>
            </a:r>
            <a:endParaRPr kumimoji="1" lang="ja-JP" altLang="en-US" dirty="0"/>
          </a:p>
        </p:txBody>
      </p:sp>
      <p:sp>
        <p:nvSpPr>
          <p:cNvPr id="15" name="角丸四角形 14"/>
          <p:cNvSpPr/>
          <p:nvPr/>
        </p:nvSpPr>
        <p:spPr>
          <a:xfrm>
            <a:off x="430634" y="4810046"/>
            <a:ext cx="2153133" cy="909897"/>
          </a:xfrm>
          <a:prstGeom prst="round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ja-JP" altLang="en-US" b="1" dirty="0"/>
              <a:t>誘導的施策</a:t>
            </a:r>
          </a:p>
          <a:p>
            <a:r>
              <a:rPr lang="ja-JP" altLang="en-US" dirty="0"/>
              <a:t>計画策定、補助金など</a:t>
            </a:r>
            <a:endParaRPr kumimoji="1" lang="ja-JP" altLang="en-US" dirty="0"/>
          </a:p>
        </p:txBody>
      </p:sp>
      <p:sp>
        <p:nvSpPr>
          <p:cNvPr id="16" name="角丸四角形 15"/>
          <p:cNvSpPr/>
          <p:nvPr/>
        </p:nvSpPr>
        <p:spPr>
          <a:xfrm>
            <a:off x="7409160" y="4122802"/>
            <a:ext cx="2164892" cy="609875"/>
          </a:xfrm>
          <a:prstGeom prst="round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施策への協力</a:t>
            </a:r>
          </a:p>
        </p:txBody>
      </p:sp>
      <p:sp>
        <p:nvSpPr>
          <p:cNvPr id="21" name="下矢印 20"/>
          <p:cNvSpPr/>
          <p:nvPr/>
        </p:nvSpPr>
        <p:spPr>
          <a:xfrm>
            <a:off x="904901" y="2873830"/>
            <a:ext cx="158007" cy="4062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a:off x="1935632" y="2873830"/>
            <a:ext cx="125395" cy="1898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415424" y="3280089"/>
            <a:ext cx="2168343" cy="667797"/>
          </a:xfrm>
          <a:prstGeom prst="round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ja-JP" altLang="en-US" b="1" dirty="0"/>
              <a:t>強制的施策</a:t>
            </a:r>
          </a:p>
          <a:p>
            <a:r>
              <a:rPr lang="ja-JP" altLang="en-US" dirty="0"/>
              <a:t>規制、罰則など</a:t>
            </a:r>
            <a:endParaRPr kumimoji="1" lang="ja-JP" altLang="en-US" dirty="0"/>
          </a:p>
        </p:txBody>
      </p:sp>
      <p:sp>
        <p:nvSpPr>
          <p:cNvPr id="25" name="下矢印 24"/>
          <p:cNvSpPr/>
          <p:nvPr/>
        </p:nvSpPr>
        <p:spPr>
          <a:xfrm rot="16200000">
            <a:off x="3192841" y="2917414"/>
            <a:ext cx="174994" cy="13931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カギ線コネクタ 26"/>
          <p:cNvCxnSpPr/>
          <p:nvPr/>
        </p:nvCxnSpPr>
        <p:spPr>
          <a:xfrm rot="16200000" flipH="1">
            <a:off x="1699551" y="2682475"/>
            <a:ext cx="3773714" cy="463028"/>
          </a:xfrm>
          <a:prstGeom prst="bentConnector3">
            <a:avLst>
              <a:gd name="adj1" fmla="val 98846"/>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下矢印 28"/>
          <p:cNvSpPr/>
          <p:nvPr/>
        </p:nvSpPr>
        <p:spPr>
          <a:xfrm>
            <a:off x="4318352" y="3796247"/>
            <a:ext cx="150886" cy="546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カギ線コネクタ 31"/>
          <p:cNvCxnSpPr/>
          <p:nvPr/>
        </p:nvCxnSpPr>
        <p:spPr>
          <a:xfrm rot="10800000">
            <a:off x="2254680" y="3984903"/>
            <a:ext cx="1722231" cy="565269"/>
          </a:xfrm>
          <a:prstGeom prst="bentConnector3">
            <a:avLst>
              <a:gd name="adj1" fmla="val 9888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endCxn id="16" idx="1"/>
          </p:cNvCxnSpPr>
          <p:nvPr/>
        </p:nvCxnSpPr>
        <p:spPr>
          <a:xfrm flipV="1">
            <a:off x="2571344" y="4427740"/>
            <a:ext cx="4837816" cy="1057929"/>
          </a:xfrm>
          <a:prstGeom prst="bentConnector3">
            <a:avLst>
              <a:gd name="adj1" fmla="val 8900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2571344" y="5116161"/>
            <a:ext cx="1348176"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下矢印 44"/>
          <p:cNvSpPr/>
          <p:nvPr/>
        </p:nvSpPr>
        <p:spPr>
          <a:xfrm>
            <a:off x="4314497" y="5928506"/>
            <a:ext cx="1596573" cy="3038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カギ線コネクタ 45"/>
          <p:cNvCxnSpPr/>
          <p:nvPr/>
        </p:nvCxnSpPr>
        <p:spPr>
          <a:xfrm>
            <a:off x="3245432" y="5160331"/>
            <a:ext cx="4163728" cy="547247"/>
          </a:xfrm>
          <a:prstGeom prst="bentConnector3">
            <a:avLst>
              <a:gd name="adj1" fmla="val 50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2" name="角丸四角形 51"/>
          <p:cNvSpPr/>
          <p:nvPr/>
        </p:nvSpPr>
        <p:spPr>
          <a:xfrm>
            <a:off x="430634" y="5920194"/>
            <a:ext cx="2168343" cy="731476"/>
          </a:xfrm>
          <a:prstGeom prst="round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dirty="0"/>
              <a:t>現状把握（施策の評価）</a:t>
            </a:r>
          </a:p>
        </p:txBody>
      </p:sp>
      <p:sp>
        <p:nvSpPr>
          <p:cNvPr id="53" name="下矢印 52"/>
          <p:cNvSpPr/>
          <p:nvPr/>
        </p:nvSpPr>
        <p:spPr>
          <a:xfrm>
            <a:off x="1361463" y="5742709"/>
            <a:ext cx="162535" cy="177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カギ線コネクタ 53"/>
          <p:cNvCxnSpPr>
            <a:stCxn id="52" idx="1"/>
            <a:endCxn id="9" idx="1"/>
          </p:cNvCxnSpPr>
          <p:nvPr/>
        </p:nvCxnSpPr>
        <p:spPr>
          <a:xfrm rot="10800000">
            <a:off x="415426" y="2508092"/>
            <a:ext cx="15208" cy="3777840"/>
          </a:xfrm>
          <a:prstGeom prst="bentConnector3">
            <a:avLst>
              <a:gd name="adj1" fmla="val 1603156"/>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7" name="カギ線コネクタ 56"/>
          <p:cNvCxnSpPr/>
          <p:nvPr/>
        </p:nvCxnSpPr>
        <p:spPr>
          <a:xfrm rot="16200000" flipH="1">
            <a:off x="5410617" y="2280868"/>
            <a:ext cx="3185999" cy="787338"/>
          </a:xfrm>
          <a:prstGeom prst="bentConnector3">
            <a:avLst>
              <a:gd name="adj1" fmla="val 98745"/>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0" name="下矢印 59"/>
          <p:cNvSpPr/>
          <p:nvPr/>
        </p:nvSpPr>
        <p:spPr>
          <a:xfrm>
            <a:off x="6545397" y="1174222"/>
            <a:ext cx="129100" cy="210586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カギ線コネクタ 60"/>
          <p:cNvCxnSpPr/>
          <p:nvPr/>
        </p:nvCxnSpPr>
        <p:spPr>
          <a:xfrm rot="16200000" flipH="1">
            <a:off x="5407978" y="3392399"/>
            <a:ext cx="3185999" cy="787338"/>
          </a:xfrm>
          <a:prstGeom prst="bentConnector3">
            <a:avLst>
              <a:gd name="adj1" fmla="val 98745"/>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角丸四角形 9"/>
          <p:cNvSpPr/>
          <p:nvPr/>
        </p:nvSpPr>
        <p:spPr>
          <a:xfrm>
            <a:off x="3990494" y="3280089"/>
            <a:ext cx="5583557" cy="516158"/>
          </a:xfrm>
          <a:prstGeom prst="round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強制的施策への対応</a:t>
            </a:r>
            <a:endParaRPr kumimoji="1" lang="ja-JP" altLang="en-US" dirty="0"/>
          </a:p>
        </p:txBody>
      </p:sp>
    </p:spTree>
    <p:extLst>
      <p:ext uri="{BB962C8B-B14F-4D97-AF65-F5344CB8AC3E}">
        <p14:creationId xmlns:p14="http://schemas.microsoft.com/office/powerpoint/2010/main" val="12259372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63</a:t>
            </a:fld>
            <a:endParaRPr kumimoji="1" lang="ja-JP" altLang="en-US"/>
          </a:p>
        </p:txBody>
      </p:sp>
      <p:sp>
        <p:nvSpPr>
          <p:cNvPr id="3" name="正方形/長方形 2"/>
          <p:cNvSpPr/>
          <p:nvPr/>
        </p:nvSpPr>
        <p:spPr>
          <a:xfrm>
            <a:off x="328413" y="487025"/>
            <a:ext cx="9249174" cy="4524315"/>
          </a:xfrm>
          <a:prstGeom prst="rect">
            <a:avLst/>
          </a:prstGeom>
        </p:spPr>
        <p:txBody>
          <a:bodyPr wrap="square">
            <a:spAutoFit/>
          </a:bodyPr>
          <a:lstStyle/>
          <a:p>
            <a:r>
              <a:rPr lang="ja-JP" altLang="en-US" sz="2400" dirty="0"/>
              <a:t>　日本に</a:t>
            </a:r>
            <a:r>
              <a:rPr lang="ja-JP" altLang="en-US" sz="2400" dirty="0" smtClean="0"/>
              <a:t>おける公害対策は、発生当初、汚染物質を排出する企業に対して、規制をかけるなどの強制的手法が取られました。規制値を順守するためには、新たな技術の開発が必要となり、その達成が規制的手法と両輪の役割を果たし、公害克服にむけての欠かせない要素となりました。環境基準も順次達成され、経済発展と環境保全とが調和する社会の形成に向かっていきました。環境問題への取り組みの中で産業側の意識も変わりました。</a:t>
            </a:r>
            <a:r>
              <a:rPr lang="ja-JP" altLang="ja-JP" sz="2400" dirty="0" smtClean="0"/>
              <a:t>環境</a:t>
            </a:r>
            <a:r>
              <a:rPr lang="ja-JP" altLang="en-US" sz="2400" dirty="0" smtClean="0"/>
              <a:t>保全に貢献する</a:t>
            </a:r>
            <a:r>
              <a:rPr lang="ja-JP" altLang="ja-JP" sz="2400" dirty="0" smtClean="0"/>
              <a:t>クリーン</a:t>
            </a:r>
            <a:r>
              <a:rPr lang="ja-JP" altLang="ja-JP" sz="2400" dirty="0"/>
              <a:t>な</a:t>
            </a:r>
            <a:r>
              <a:rPr lang="ja-JP" altLang="ja-JP" sz="2400" dirty="0" smtClean="0"/>
              <a:t>イメージ</a:t>
            </a:r>
            <a:r>
              <a:rPr lang="ja-JP" altLang="en-US" sz="2400" dirty="0" smtClean="0"/>
              <a:t>が重視され、</a:t>
            </a:r>
            <a:r>
              <a:rPr lang="ja-JP" altLang="ja-JP" sz="2400" dirty="0" smtClean="0"/>
              <a:t>環境</a:t>
            </a:r>
            <a:r>
              <a:rPr lang="ja-JP" altLang="ja-JP" sz="2400" dirty="0"/>
              <a:t>対策</a:t>
            </a:r>
            <a:r>
              <a:rPr lang="ja-JP" altLang="ja-JP" sz="2400" dirty="0" smtClean="0"/>
              <a:t>技術</a:t>
            </a:r>
            <a:r>
              <a:rPr lang="ja-JP" altLang="en-US" sz="2400" dirty="0" smtClean="0"/>
              <a:t>の開発が</a:t>
            </a:r>
            <a:r>
              <a:rPr lang="ja-JP" altLang="ja-JP" sz="2400" dirty="0" smtClean="0"/>
              <a:t>新た</a:t>
            </a:r>
            <a:r>
              <a:rPr lang="ja-JP" altLang="ja-JP" sz="2400" dirty="0"/>
              <a:t>な産業</a:t>
            </a:r>
            <a:r>
              <a:rPr lang="ja-JP" altLang="ja-JP" sz="2400" dirty="0" smtClean="0"/>
              <a:t>発展</a:t>
            </a:r>
            <a:r>
              <a:rPr lang="ja-JP" altLang="en-US" sz="2400" dirty="0" smtClean="0"/>
              <a:t>の分野となっています。</a:t>
            </a:r>
            <a:endParaRPr lang="en-US" altLang="ja-JP" sz="2400" dirty="0" smtClean="0"/>
          </a:p>
          <a:p>
            <a:r>
              <a:rPr lang="ja-JP" altLang="en-US" sz="2400" dirty="0" smtClean="0"/>
              <a:t>　一方で地球温暖化問題など、国民のライフスタイルの変容を要する問題については、企業側も国民側も加害者であり被害者になりうる側面があり、すべての主体の理解と協力が必要となっています。</a:t>
            </a:r>
            <a:endParaRPr lang="en-US" altLang="ja-JP" sz="2400" dirty="0"/>
          </a:p>
          <a:p>
            <a:r>
              <a:rPr lang="ja-JP" altLang="en-US" sz="2400" dirty="0"/>
              <a:t>　</a:t>
            </a:r>
            <a:endParaRPr lang="en-US" altLang="ja-JP" sz="2400" dirty="0"/>
          </a:p>
        </p:txBody>
      </p:sp>
    </p:spTree>
    <p:extLst>
      <p:ext uri="{BB962C8B-B14F-4D97-AF65-F5344CB8AC3E}">
        <p14:creationId xmlns:p14="http://schemas.microsoft.com/office/powerpoint/2010/main" val="1394846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env.go.jp/policy/hakusyo/img/210/fb1.4.1.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855" y="138448"/>
            <a:ext cx="7753985" cy="6654129"/>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7</a:t>
            </a:fld>
            <a:endParaRPr kumimoji="1" lang="ja-JP" altLang="en-US"/>
          </a:p>
        </p:txBody>
      </p:sp>
    </p:spTree>
    <p:extLst>
      <p:ext uri="{BB962C8B-B14F-4D97-AF65-F5344CB8AC3E}">
        <p14:creationId xmlns:p14="http://schemas.microsoft.com/office/powerpoint/2010/main" val="4053323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42484" y="6113511"/>
            <a:ext cx="2228850" cy="365125"/>
          </a:xfrm>
        </p:spPr>
        <p:txBody>
          <a:bodyPr/>
          <a:lstStyle/>
          <a:p>
            <a:fld id="{F4E51B1D-ED1D-40B2-9CF3-B72F1A890864}" type="slidenum">
              <a:rPr kumimoji="1" lang="ja-JP" altLang="en-US" smtClean="0"/>
              <a:t>8</a:t>
            </a:fld>
            <a:endParaRPr kumimoji="1" lang="ja-JP" altLang="en-US"/>
          </a:p>
        </p:txBody>
      </p:sp>
      <p:sp>
        <p:nvSpPr>
          <p:cNvPr id="5" name="正方形/長方形 4"/>
          <p:cNvSpPr/>
          <p:nvPr/>
        </p:nvSpPr>
        <p:spPr>
          <a:xfrm>
            <a:off x="1708541" y="1898418"/>
            <a:ext cx="1669142" cy="8490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集じん</a:t>
            </a:r>
            <a:r>
              <a:rPr kumimoji="1" lang="en-US" altLang="ja-JP" dirty="0"/>
              <a:t>/</a:t>
            </a:r>
            <a:r>
              <a:rPr kumimoji="1" lang="ja-JP" altLang="en-US" dirty="0"/>
              <a:t>冷却塔</a:t>
            </a:r>
          </a:p>
        </p:txBody>
      </p:sp>
      <p:sp>
        <p:nvSpPr>
          <p:cNvPr id="6" name="正方形/長方形 5"/>
          <p:cNvSpPr/>
          <p:nvPr/>
        </p:nvSpPr>
        <p:spPr>
          <a:xfrm>
            <a:off x="4604141" y="1898418"/>
            <a:ext cx="1669142" cy="8490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ＳＯ</a:t>
            </a:r>
            <a:r>
              <a:rPr kumimoji="1" lang="ja-JP" altLang="en-US" baseline="-25000" dirty="0"/>
              <a:t>２</a:t>
            </a:r>
            <a:r>
              <a:rPr kumimoji="1" lang="ja-JP" altLang="en-US" dirty="0"/>
              <a:t>吸収塔①</a:t>
            </a:r>
          </a:p>
        </p:txBody>
      </p:sp>
      <p:sp>
        <p:nvSpPr>
          <p:cNvPr id="7" name="正方形/長方形 6"/>
          <p:cNvSpPr/>
          <p:nvPr/>
        </p:nvSpPr>
        <p:spPr>
          <a:xfrm>
            <a:off x="6441396" y="3097098"/>
            <a:ext cx="1669142" cy="8490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酸化塔②</a:t>
            </a:r>
          </a:p>
        </p:txBody>
      </p:sp>
      <p:sp>
        <p:nvSpPr>
          <p:cNvPr id="8" name="正方形/長方形 7"/>
          <p:cNvSpPr/>
          <p:nvPr/>
        </p:nvSpPr>
        <p:spPr>
          <a:xfrm>
            <a:off x="114282" y="174172"/>
            <a:ext cx="3217547" cy="461665"/>
          </a:xfrm>
          <a:prstGeom prst="rect">
            <a:avLst/>
          </a:prstGeom>
        </p:spPr>
        <p:txBody>
          <a:bodyPr wrap="none">
            <a:spAutoFit/>
          </a:bodyPr>
          <a:lstStyle/>
          <a:p>
            <a:r>
              <a:rPr lang="ja-JP" altLang="en-US" sz="2400" b="1" dirty="0"/>
              <a:t>排煙脱硫法のプロセス</a:t>
            </a:r>
            <a:endParaRPr lang="en-US" altLang="ja-JP" sz="2400" b="1" dirty="0"/>
          </a:p>
        </p:txBody>
      </p:sp>
      <mc:AlternateContent xmlns:mc="http://schemas.openxmlformats.org/markup-compatibility/2006" xmlns:a14="http://schemas.microsoft.com/office/drawing/2010/main">
        <mc:Choice Requires="a14">
          <p:sp>
            <p:nvSpPr>
              <p:cNvPr id="9" name="正方形/長方形 8"/>
              <p:cNvSpPr/>
              <p:nvPr/>
            </p:nvSpPr>
            <p:spPr>
              <a:xfrm>
                <a:off x="60653" y="5682187"/>
                <a:ext cx="8587613" cy="983218"/>
              </a:xfrm>
              <a:prstGeom prst="rect">
                <a:avLst/>
              </a:prstGeom>
            </p:spPr>
            <p:txBody>
              <a:bodyPr wrap="square">
                <a:spAutoFit/>
              </a:bodyPr>
              <a:lstStyle/>
              <a:p>
                <a:pPr marL="400050" algn="just">
                  <a:spcAft>
                    <a:spcPts val="0"/>
                  </a:spcAft>
                </a:pP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2</a:t>
                </a:r>
                <a:r>
                  <a:rPr lang="ja-JP" altLang="en-US" sz="2400" kern="100" dirty="0">
                    <a:latin typeface="Times New Roman" panose="02020603050405020304" pitchFamily="18" charset="0"/>
                    <a:ea typeface="ＭＳ 明朝" panose="02020609040205080304" pitchFamily="17" charset="-128"/>
                    <a:cs typeface="Times New Roman" panose="02020603050405020304" pitchFamily="18" charset="0"/>
                  </a:rPr>
                  <a:t>式をあわせて</a:t>
                </a:r>
                <a:endPar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endParaRPr>
              </a:p>
              <a:p>
                <a:pPr marL="400050" algn="just">
                  <a:spcAft>
                    <a:spcPts val="0"/>
                  </a:spcAft>
                </a:pP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SO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CaCO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3</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 </a:t>
                </a:r>
                <a14:m>
                  <m:oMath xmlns:m="http://schemas.openxmlformats.org/officeDocument/2006/math">
                    <m:f>
                      <m:fPr>
                        <m:ctrlPr>
                          <a:rPr lang="ja-JP" altLang="ja-JP" sz="2400"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i="1" kern="100">
                            <a:latin typeface="Cambria Math" panose="02040503050406030204" pitchFamily="18" charset="0"/>
                            <a:ea typeface="ＭＳ 明朝" panose="02020609040205080304" pitchFamily="17" charset="-128"/>
                            <a:cs typeface="Times New Roman" panose="02020603050405020304" pitchFamily="18" charset="0"/>
                          </a:rPr>
                          <m:t>1</m:t>
                        </m:r>
                      </m:num>
                      <m:den>
                        <m:r>
                          <a:rPr lang="en-US" altLang="ja-JP" sz="2400" i="1" kern="100">
                            <a:latin typeface="Cambria Math" panose="02040503050406030204" pitchFamily="18" charset="0"/>
                            <a:ea typeface="ＭＳ 明朝" panose="02020609040205080304" pitchFamily="17" charset="-128"/>
                            <a:cs typeface="Times New Roman" panose="02020603050405020304" pitchFamily="18" charset="0"/>
                          </a:rPr>
                          <m:t>2</m:t>
                        </m:r>
                      </m:den>
                    </m:f>
                  </m:oMath>
                </a14:m>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 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2H</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O</a:t>
                </a:r>
                <a:r>
                  <a:rPr lang="ja-JP" altLang="en-US" sz="2400" kern="100" dirty="0">
                    <a:latin typeface="Times New Roman" panose="02020603050405020304" pitchFamily="18" charset="0"/>
                    <a:ea typeface="ＭＳ 明朝" panose="02020609040205080304" pitchFamily="17" charset="-128"/>
                    <a:cs typeface="Times New Roman" panose="02020603050405020304" pitchFamily="18" charset="0"/>
                  </a:rPr>
                  <a:t>　</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 CaSO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4</a:t>
                </a:r>
                <a:r>
                  <a:rPr lang="ja-JP" altLang="ja-JP" sz="2400" kern="100" dirty="0">
                    <a:latin typeface="Times New Roman" panose="02020603050405020304" pitchFamily="18" charset="0"/>
                    <a:ea typeface="ＭＳ 明朝" panose="02020609040205080304" pitchFamily="17" charset="-128"/>
                    <a:cs typeface="ＭＳ 明朝" panose="02020609040205080304" pitchFamily="17" charset="-128"/>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2H</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O</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CO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endParaRPr lang="ja-JP"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60653" y="5682187"/>
                <a:ext cx="8587613" cy="983218"/>
              </a:xfrm>
              <a:prstGeom prst="rect">
                <a:avLst/>
              </a:prstGeom>
              <a:blipFill rotWithShape="0">
                <a:blip r:embed="rId2"/>
                <a:stretch>
                  <a:fillRect t="-6832" b="-5590"/>
                </a:stretch>
              </a:blipFill>
            </p:spPr>
            <p:txBody>
              <a:bodyPr/>
              <a:lstStyle/>
              <a:p>
                <a:r>
                  <a:rPr lang="ja-JP" altLang="en-US">
                    <a:noFill/>
                  </a:rPr>
                  <a:t> </a:t>
                </a:r>
              </a:p>
            </p:txBody>
          </p:sp>
        </mc:Fallback>
      </mc:AlternateContent>
      <p:cxnSp>
        <p:nvCxnSpPr>
          <p:cNvPr id="11" name="直線矢印コネクタ 10"/>
          <p:cNvCxnSpPr>
            <a:endCxn id="5" idx="1"/>
          </p:cNvCxnSpPr>
          <p:nvPr/>
        </p:nvCxnSpPr>
        <p:spPr>
          <a:xfrm>
            <a:off x="754743" y="2322961"/>
            <a:ext cx="953798" cy="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endCxn id="5" idx="0"/>
          </p:cNvCxnSpPr>
          <p:nvPr/>
        </p:nvCxnSpPr>
        <p:spPr>
          <a:xfrm>
            <a:off x="2543112" y="1309193"/>
            <a:ext cx="0" cy="589225"/>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2543112" y="2762018"/>
            <a:ext cx="0" cy="589225"/>
          </a:xfrm>
          <a:prstGeom prst="straightConnector1">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endCxn id="6" idx="1"/>
          </p:cNvCxnSpPr>
          <p:nvPr/>
        </p:nvCxnSpPr>
        <p:spPr>
          <a:xfrm>
            <a:off x="3377683" y="2322280"/>
            <a:ext cx="1226458" cy="681"/>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6" idx="0"/>
          </p:cNvCxnSpPr>
          <p:nvPr/>
        </p:nvCxnSpPr>
        <p:spPr>
          <a:xfrm flipV="1">
            <a:off x="5438712" y="1309193"/>
            <a:ext cx="0" cy="589225"/>
          </a:xfrm>
          <a:prstGeom prst="straightConnector1">
            <a:avLst/>
          </a:prstGeom>
          <a:ln w="57150">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a:off x="6273284" y="2189360"/>
            <a:ext cx="2689515" cy="17021"/>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8110538" y="3521641"/>
            <a:ext cx="1226458" cy="681"/>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カギ線コネクタ 28"/>
          <p:cNvCxnSpPr>
            <a:stCxn id="6" idx="2"/>
            <a:endCxn id="7" idx="1"/>
          </p:cNvCxnSpPr>
          <p:nvPr/>
        </p:nvCxnSpPr>
        <p:spPr>
          <a:xfrm rot="16200000" flipH="1">
            <a:off x="5552986" y="2633230"/>
            <a:ext cx="774137" cy="1002684"/>
          </a:xfrm>
          <a:prstGeom prst="bentConnector2">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7275967" y="3984166"/>
            <a:ext cx="0" cy="589225"/>
          </a:xfrm>
          <a:prstGeom prst="straightConnector1">
            <a:avLst/>
          </a:prstGeom>
          <a:ln w="57150">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650703" y="1898418"/>
            <a:ext cx="837089" cy="369332"/>
          </a:xfrm>
          <a:prstGeom prst="rect">
            <a:avLst/>
          </a:prstGeom>
          <a:noFill/>
        </p:spPr>
        <p:txBody>
          <a:bodyPr wrap="none" rtlCol="0">
            <a:spAutoFit/>
          </a:bodyPr>
          <a:lstStyle/>
          <a:p>
            <a:r>
              <a:rPr kumimoji="1" lang="ja-JP" altLang="en-US" dirty="0"/>
              <a:t>排ガス</a:t>
            </a:r>
          </a:p>
        </p:txBody>
      </p:sp>
      <p:sp>
        <p:nvSpPr>
          <p:cNvPr id="34" name="テキスト ボックス 33"/>
          <p:cNvSpPr txBox="1"/>
          <p:nvPr/>
        </p:nvSpPr>
        <p:spPr>
          <a:xfrm>
            <a:off x="2335363" y="799577"/>
            <a:ext cx="415498" cy="369332"/>
          </a:xfrm>
          <a:prstGeom prst="rect">
            <a:avLst/>
          </a:prstGeom>
          <a:noFill/>
        </p:spPr>
        <p:txBody>
          <a:bodyPr wrap="none" rtlCol="0">
            <a:spAutoFit/>
          </a:bodyPr>
          <a:lstStyle/>
          <a:p>
            <a:r>
              <a:rPr kumimoji="1" lang="ja-JP" altLang="en-US" dirty="0"/>
              <a:t>水</a:t>
            </a:r>
          </a:p>
        </p:txBody>
      </p:sp>
      <p:sp>
        <p:nvSpPr>
          <p:cNvPr id="35" name="テキスト ボックス 34"/>
          <p:cNvSpPr txBox="1"/>
          <p:nvPr/>
        </p:nvSpPr>
        <p:spPr>
          <a:xfrm>
            <a:off x="2219946" y="3375638"/>
            <a:ext cx="646331" cy="369332"/>
          </a:xfrm>
          <a:prstGeom prst="rect">
            <a:avLst/>
          </a:prstGeom>
          <a:noFill/>
        </p:spPr>
        <p:txBody>
          <a:bodyPr wrap="none" rtlCol="0">
            <a:spAutoFit/>
          </a:bodyPr>
          <a:lstStyle/>
          <a:p>
            <a:r>
              <a:rPr kumimoji="1" lang="ja-JP" altLang="en-US" dirty="0"/>
              <a:t>排水</a:t>
            </a:r>
          </a:p>
        </p:txBody>
      </p:sp>
      <p:sp>
        <p:nvSpPr>
          <p:cNvPr id="36" name="テキスト ボックス 35"/>
          <p:cNvSpPr txBox="1"/>
          <p:nvPr/>
        </p:nvSpPr>
        <p:spPr>
          <a:xfrm>
            <a:off x="3683547" y="1837049"/>
            <a:ext cx="647934" cy="369332"/>
          </a:xfrm>
          <a:prstGeom prst="rect">
            <a:avLst/>
          </a:prstGeom>
          <a:noFill/>
        </p:spPr>
        <p:txBody>
          <a:bodyPr wrap="none" rtlCol="0">
            <a:spAutoFit/>
          </a:bodyPr>
          <a:lstStyle/>
          <a:p>
            <a:r>
              <a:rPr lang="ja-JP" altLang="en-US" dirty="0"/>
              <a:t>ＳＯ</a:t>
            </a:r>
            <a:r>
              <a:rPr lang="ja-JP" altLang="en-US" baseline="-25000" dirty="0"/>
              <a:t>２</a:t>
            </a:r>
            <a:endParaRPr kumimoji="1" lang="ja-JP" altLang="en-US" dirty="0"/>
          </a:p>
        </p:txBody>
      </p:sp>
      <p:sp>
        <p:nvSpPr>
          <p:cNvPr id="37" name="テキスト ボックス 36"/>
          <p:cNvSpPr txBox="1"/>
          <p:nvPr/>
        </p:nvSpPr>
        <p:spPr>
          <a:xfrm>
            <a:off x="4604141" y="794390"/>
            <a:ext cx="2307042" cy="369332"/>
          </a:xfrm>
          <a:prstGeom prst="rect">
            <a:avLst/>
          </a:prstGeom>
          <a:noFill/>
        </p:spPr>
        <p:txBody>
          <a:bodyPr wrap="none" rtlCol="0">
            <a:spAutoFit/>
          </a:bodyPr>
          <a:lstStyle/>
          <a:p>
            <a:r>
              <a:rPr lang="ja-JP" altLang="en-US" dirty="0"/>
              <a:t>クリーンガス（煙突へ）</a:t>
            </a:r>
            <a:endParaRPr kumimoji="1" lang="ja-JP" altLang="en-US" dirty="0"/>
          </a:p>
        </p:txBody>
      </p:sp>
      <p:sp>
        <p:nvSpPr>
          <p:cNvPr id="38" name="正方形/長方形 37"/>
          <p:cNvSpPr/>
          <p:nvPr/>
        </p:nvSpPr>
        <p:spPr>
          <a:xfrm>
            <a:off x="60653" y="4643757"/>
            <a:ext cx="8587613" cy="461665"/>
          </a:xfrm>
          <a:prstGeom prst="rect">
            <a:avLst/>
          </a:prstGeom>
        </p:spPr>
        <p:txBody>
          <a:bodyPr wrap="square">
            <a:spAutoFit/>
          </a:bodyPr>
          <a:lstStyle/>
          <a:p>
            <a:pPr marL="400050" algn="just">
              <a:spcAft>
                <a:spcPts val="0"/>
              </a:spcAft>
            </a:pPr>
            <a:r>
              <a:rPr lang="ja-JP" altLang="en-US" sz="2400" kern="100" dirty="0">
                <a:latin typeface="Times New Roman" panose="02020603050405020304" pitchFamily="18" charset="0"/>
                <a:ea typeface="ＭＳ 明朝" panose="02020609040205080304" pitchFamily="17" charset="-128"/>
                <a:cs typeface="Times New Roman" panose="02020603050405020304" pitchFamily="18" charset="0"/>
              </a:rPr>
              <a:t>①　</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SO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CaCO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3</a:t>
            </a:r>
            <a:r>
              <a:rPr lang="ja-JP" altLang="en-US" sz="2400" kern="100" dirty="0">
                <a:latin typeface="Times New Roman" panose="02020603050405020304" pitchFamily="18" charset="0"/>
                <a:ea typeface="ＭＳ 明朝" panose="02020609040205080304" pitchFamily="17" charset="-128"/>
                <a:cs typeface="Times New Roman" panose="02020603050405020304" pitchFamily="18" charset="0"/>
              </a:rPr>
              <a:t>　</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 CaSO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3</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CO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endParaRPr lang="ja-JP"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0" name="テキスト ボックス 39"/>
          <p:cNvSpPr txBox="1"/>
          <p:nvPr/>
        </p:nvSpPr>
        <p:spPr>
          <a:xfrm>
            <a:off x="7111523" y="2261592"/>
            <a:ext cx="1590372" cy="369332"/>
          </a:xfrm>
          <a:prstGeom prst="rect">
            <a:avLst/>
          </a:prstGeom>
          <a:noFill/>
        </p:spPr>
        <p:txBody>
          <a:bodyPr wrap="square" rtlCol="0">
            <a:spAutoFit/>
          </a:bodyPr>
          <a:lstStyle/>
          <a:p>
            <a:r>
              <a:rPr lang="en-US" altLang="ja-JP" kern="100" dirty="0">
                <a:latin typeface="Times New Roman" panose="02020603050405020304" pitchFamily="18" charset="0"/>
                <a:ea typeface="ＭＳ 明朝" panose="02020609040205080304" pitchFamily="17" charset="-128"/>
                <a:cs typeface="Times New Roman" panose="02020603050405020304" pitchFamily="18" charset="0"/>
              </a:rPr>
              <a:t>CaCO</a:t>
            </a:r>
            <a:r>
              <a:rPr lang="en-US" altLang="ja-JP" kern="100" baseline="-25000" dirty="0">
                <a:latin typeface="Times New Roman" panose="02020603050405020304" pitchFamily="18" charset="0"/>
                <a:ea typeface="ＭＳ 明朝" panose="02020609040205080304" pitchFamily="17" charset="-128"/>
                <a:cs typeface="Times New Roman" panose="02020603050405020304" pitchFamily="18" charset="0"/>
              </a:rPr>
              <a:t>3</a:t>
            </a:r>
            <a:r>
              <a:rPr lang="en-US" altLang="ja-JP" kern="100" dirty="0">
                <a:latin typeface="Times New Roman" panose="02020603050405020304" pitchFamily="18" charset="0"/>
                <a:ea typeface="ＭＳ 明朝" panose="02020609040205080304" pitchFamily="17" charset="-128"/>
                <a:cs typeface="Times New Roman" panose="02020603050405020304" pitchFamily="18" charset="0"/>
              </a:rPr>
              <a:t>/H</a:t>
            </a:r>
            <a:r>
              <a:rPr lang="en-US" altLang="ja-JP"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kern="100" dirty="0">
                <a:latin typeface="Times New Roman" panose="02020603050405020304" pitchFamily="18" charset="0"/>
                <a:ea typeface="ＭＳ 明朝" panose="02020609040205080304" pitchFamily="17" charset="-128"/>
                <a:cs typeface="Times New Roman" panose="02020603050405020304" pitchFamily="18" charset="0"/>
              </a:rPr>
              <a:t>O</a:t>
            </a:r>
            <a:endParaRPr kumimoji="1" lang="ja-JP" altLang="en-US" dirty="0"/>
          </a:p>
        </p:txBody>
      </p:sp>
      <p:sp>
        <p:nvSpPr>
          <p:cNvPr id="41" name="テキスト ボックス 40"/>
          <p:cNvSpPr txBox="1"/>
          <p:nvPr/>
        </p:nvSpPr>
        <p:spPr>
          <a:xfrm>
            <a:off x="6732580" y="1820909"/>
            <a:ext cx="1997663" cy="369332"/>
          </a:xfrm>
          <a:prstGeom prst="rect">
            <a:avLst/>
          </a:prstGeom>
          <a:noFill/>
        </p:spPr>
        <p:txBody>
          <a:bodyPr wrap="none" rtlCol="0">
            <a:spAutoFit/>
          </a:bodyPr>
          <a:lstStyle/>
          <a:p>
            <a:r>
              <a:rPr lang="ja-JP" altLang="en-US" dirty="0"/>
              <a:t>石灰石</a:t>
            </a:r>
            <a:r>
              <a:rPr lang="en-US" altLang="ja-JP" dirty="0"/>
              <a:t>/</a:t>
            </a:r>
            <a:r>
              <a:rPr lang="ja-JP" altLang="en-US" dirty="0"/>
              <a:t>水スラリー</a:t>
            </a:r>
            <a:endParaRPr kumimoji="1" lang="ja-JP" altLang="en-US" dirty="0"/>
          </a:p>
        </p:txBody>
      </p:sp>
      <p:sp>
        <p:nvSpPr>
          <p:cNvPr id="42" name="テキスト ボックス 41"/>
          <p:cNvSpPr txBox="1"/>
          <p:nvPr/>
        </p:nvSpPr>
        <p:spPr>
          <a:xfrm>
            <a:off x="8407983" y="3576852"/>
            <a:ext cx="1590372" cy="369332"/>
          </a:xfrm>
          <a:prstGeom prst="rect">
            <a:avLst/>
          </a:prstGeom>
          <a:noFill/>
        </p:spPr>
        <p:txBody>
          <a:bodyPr wrap="square" rtlCol="0">
            <a:spAutoFit/>
          </a:bodyPr>
          <a:lstStyle/>
          <a:p>
            <a:r>
              <a:rPr lang="en-US" altLang="ja-JP" kern="100" dirty="0">
                <a:latin typeface="Times New Roman" panose="02020603050405020304" pitchFamily="18" charset="0"/>
                <a:ea typeface="ＭＳ 明朝" panose="02020609040205080304" pitchFamily="17" charset="-128"/>
                <a:cs typeface="Times New Roman" panose="02020603050405020304" pitchFamily="18" charset="0"/>
              </a:rPr>
              <a:t>CaSO</a:t>
            </a:r>
            <a:r>
              <a:rPr lang="en-US" altLang="ja-JP" kern="100" baseline="-25000" dirty="0">
                <a:latin typeface="Times New Roman" panose="02020603050405020304" pitchFamily="18" charset="0"/>
                <a:ea typeface="ＭＳ 明朝" panose="02020609040205080304" pitchFamily="17" charset="-128"/>
                <a:cs typeface="Times New Roman" panose="02020603050405020304" pitchFamily="18" charset="0"/>
              </a:rPr>
              <a:t>4</a:t>
            </a:r>
            <a:endParaRPr kumimoji="1" lang="ja-JP" altLang="en-US" dirty="0"/>
          </a:p>
        </p:txBody>
      </p:sp>
      <p:sp>
        <p:nvSpPr>
          <p:cNvPr id="43" name="テキスト ボックス 42"/>
          <p:cNvSpPr txBox="1"/>
          <p:nvPr/>
        </p:nvSpPr>
        <p:spPr>
          <a:xfrm>
            <a:off x="8407983" y="3121313"/>
            <a:ext cx="763351" cy="369332"/>
          </a:xfrm>
          <a:prstGeom prst="rect">
            <a:avLst/>
          </a:prstGeom>
          <a:noFill/>
        </p:spPr>
        <p:txBody>
          <a:bodyPr wrap="none" rtlCol="0">
            <a:spAutoFit/>
          </a:bodyPr>
          <a:lstStyle/>
          <a:p>
            <a:r>
              <a:rPr lang="ja-JP" altLang="en-US" dirty="0"/>
              <a:t>石こう</a:t>
            </a:r>
            <a:endParaRPr kumimoji="1" lang="ja-JP" altLang="en-US" dirty="0"/>
          </a:p>
        </p:txBody>
      </p:sp>
      <p:sp>
        <p:nvSpPr>
          <p:cNvPr id="44" name="テキスト ボックス 43"/>
          <p:cNvSpPr txBox="1"/>
          <p:nvPr/>
        </p:nvSpPr>
        <p:spPr>
          <a:xfrm>
            <a:off x="7312866" y="4168005"/>
            <a:ext cx="646331" cy="369332"/>
          </a:xfrm>
          <a:prstGeom prst="rect">
            <a:avLst/>
          </a:prstGeom>
          <a:noFill/>
        </p:spPr>
        <p:txBody>
          <a:bodyPr wrap="none" rtlCol="0">
            <a:spAutoFit/>
          </a:bodyPr>
          <a:lstStyle/>
          <a:p>
            <a:r>
              <a:rPr kumimoji="1" lang="ja-JP" altLang="en-US" dirty="0"/>
              <a:t>空気</a:t>
            </a:r>
          </a:p>
        </p:txBody>
      </p:sp>
      <p:sp>
        <p:nvSpPr>
          <p:cNvPr id="46" name="テキスト ボックス 45"/>
          <p:cNvSpPr txBox="1"/>
          <p:nvPr/>
        </p:nvSpPr>
        <p:spPr>
          <a:xfrm>
            <a:off x="4643526" y="2875984"/>
            <a:ext cx="1590372" cy="369332"/>
          </a:xfrm>
          <a:prstGeom prst="rect">
            <a:avLst/>
          </a:prstGeom>
          <a:noFill/>
        </p:spPr>
        <p:txBody>
          <a:bodyPr wrap="square" rtlCol="0">
            <a:spAutoFit/>
          </a:bodyPr>
          <a:lstStyle/>
          <a:p>
            <a:r>
              <a:rPr lang="en-US" altLang="ja-JP" kern="100" dirty="0">
                <a:latin typeface="Times New Roman" panose="02020603050405020304" pitchFamily="18" charset="0"/>
                <a:ea typeface="ＭＳ 明朝" panose="02020609040205080304" pitchFamily="17" charset="-128"/>
                <a:cs typeface="Times New Roman" panose="02020603050405020304" pitchFamily="18" charset="0"/>
              </a:rPr>
              <a:t>CaSO</a:t>
            </a:r>
            <a:r>
              <a:rPr lang="en-US" altLang="ja-JP" kern="100" baseline="-25000" dirty="0">
                <a:latin typeface="Times New Roman" panose="02020603050405020304" pitchFamily="18" charset="0"/>
                <a:ea typeface="ＭＳ 明朝" panose="02020609040205080304" pitchFamily="17" charset="-128"/>
                <a:cs typeface="Times New Roman" panose="02020603050405020304" pitchFamily="18" charset="0"/>
              </a:rPr>
              <a:t>3</a:t>
            </a:r>
            <a:endParaRPr kumimoji="1" lang="ja-JP" altLang="en-US" dirty="0"/>
          </a:p>
        </p:txBody>
      </p:sp>
      <mc:AlternateContent xmlns:mc="http://schemas.openxmlformats.org/markup-compatibility/2006" xmlns:a14="http://schemas.microsoft.com/office/drawing/2010/main">
        <mc:Choice Requires="a14">
          <p:sp>
            <p:nvSpPr>
              <p:cNvPr id="47" name="正方形/長方形 46"/>
              <p:cNvSpPr/>
              <p:nvPr/>
            </p:nvSpPr>
            <p:spPr>
              <a:xfrm>
                <a:off x="60653" y="5123511"/>
                <a:ext cx="8587613" cy="613886"/>
              </a:xfrm>
              <a:prstGeom prst="rect">
                <a:avLst/>
              </a:prstGeom>
            </p:spPr>
            <p:txBody>
              <a:bodyPr wrap="square">
                <a:spAutoFit/>
              </a:bodyPr>
              <a:lstStyle/>
              <a:p>
                <a:pPr marL="400050" algn="just">
                  <a:spcAft>
                    <a:spcPts val="0"/>
                  </a:spcAft>
                </a:pPr>
                <a:r>
                  <a:rPr lang="ja-JP" altLang="en-US" sz="2400" kern="100" dirty="0">
                    <a:latin typeface="Times New Roman" panose="02020603050405020304" pitchFamily="18" charset="0"/>
                    <a:ea typeface="ＭＳ 明朝" panose="02020609040205080304" pitchFamily="17" charset="-128"/>
                    <a:cs typeface="Times New Roman" panose="02020603050405020304" pitchFamily="18" charset="0"/>
                  </a:rPr>
                  <a:t>②　</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CaSO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3 </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 </a:t>
                </a:r>
                <a14:m>
                  <m:oMath xmlns:m="http://schemas.openxmlformats.org/officeDocument/2006/math">
                    <m:f>
                      <m:fPr>
                        <m:ctrlPr>
                          <a:rPr lang="ja-JP" altLang="ja-JP" sz="2400"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i="1" kern="100">
                            <a:latin typeface="Cambria Math" panose="02040503050406030204" pitchFamily="18" charset="0"/>
                            <a:ea typeface="ＭＳ 明朝" panose="02020609040205080304" pitchFamily="17" charset="-128"/>
                            <a:cs typeface="Times New Roman" panose="02020603050405020304" pitchFamily="18" charset="0"/>
                          </a:rPr>
                          <m:t>1</m:t>
                        </m:r>
                      </m:num>
                      <m:den>
                        <m:r>
                          <a:rPr lang="en-US" altLang="ja-JP" sz="2400" i="1" kern="100">
                            <a:latin typeface="Cambria Math" panose="02040503050406030204" pitchFamily="18" charset="0"/>
                            <a:ea typeface="ＭＳ 明朝" panose="02020609040205080304" pitchFamily="17" charset="-128"/>
                            <a:cs typeface="Times New Roman" panose="02020603050405020304" pitchFamily="18" charset="0"/>
                          </a:rPr>
                          <m:t>2</m:t>
                        </m:r>
                      </m:den>
                    </m:f>
                  </m:oMath>
                </a14:m>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 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2H</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O</a:t>
                </a:r>
                <a:r>
                  <a:rPr lang="ja-JP" altLang="en-US" sz="2400" kern="100" dirty="0">
                    <a:latin typeface="Times New Roman" panose="02020603050405020304" pitchFamily="18" charset="0"/>
                    <a:ea typeface="ＭＳ 明朝" panose="02020609040205080304" pitchFamily="17" charset="-128"/>
                    <a:cs typeface="Times New Roman" panose="02020603050405020304" pitchFamily="18" charset="0"/>
                  </a:rPr>
                  <a:t>　</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 CaSO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4</a:t>
                </a:r>
                <a:r>
                  <a:rPr lang="ja-JP" altLang="ja-JP" sz="2400" kern="100" dirty="0">
                    <a:latin typeface="Times New Roman" panose="02020603050405020304" pitchFamily="18" charset="0"/>
                    <a:ea typeface="ＭＳ 明朝" panose="02020609040205080304" pitchFamily="17" charset="-128"/>
                    <a:cs typeface="ＭＳ 明朝" panose="02020609040205080304" pitchFamily="17" charset="-128"/>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2H</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O</a:t>
                </a:r>
                <a:endParaRPr lang="ja-JP"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endParaRPr>
              </a:p>
            </p:txBody>
          </p:sp>
        </mc:Choice>
        <mc:Fallback xmlns="">
          <p:sp>
            <p:nvSpPr>
              <p:cNvPr id="47" name="正方形/長方形 46"/>
              <p:cNvSpPr>
                <a:spLocks noRot="1" noChangeAspect="1" noMove="1" noResize="1" noEditPoints="1" noAdjustHandles="1" noChangeArrowheads="1" noChangeShapeType="1" noTextEdit="1"/>
              </p:cNvSpPr>
              <p:nvPr/>
            </p:nvSpPr>
            <p:spPr>
              <a:xfrm>
                <a:off x="60653" y="5123511"/>
                <a:ext cx="8587613" cy="613886"/>
              </a:xfrm>
              <a:prstGeom prst="rect">
                <a:avLst/>
              </a:prstGeom>
              <a:blipFill rotWithShape="0">
                <a:blip r:embed="rId3"/>
                <a:stretch>
                  <a:fillRect b="-891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56145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05740" y="862504"/>
            <a:ext cx="9532620" cy="2462213"/>
          </a:xfrm>
          <a:prstGeom prst="rect">
            <a:avLst/>
          </a:prstGeom>
        </p:spPr>
        <p:txBody>
          <a:bodyPr wrap="square">
            <a:spAutoFit/>
          </a:bodyPr>
          <a:lstStyle/>
          <a:p>
            <a:r>
              <a:rPr lang="ja-JP" altLang="en-US" sz="2200" dirty="0">
                <a:solidFill>
                  <a:srgbClr val="464646"/>
                </a:solidFill>
                <a:latin typeface="Noto Sans JP"/>
              </a:rPr>
              <a:t>　窒素酸化物は、燃料の燃焼温度が高いほど多く発生します。 そこで、低ＮＯ</a:t>
            </a:r>
            <a:r>
              <a:rPr lang="en-US" altLang="ja-JP" sz="2200" dirty="0">
                <a:solidFill>
                  <a:srgbClr val="464646"/>
                </a:solidFill>
                <a:latin typeface="Noto Sans JP"/>
              </a:rPr>
              <a:t>x</a:t>
            </a:r>
            <a:r>
              <a:rPr lang="ja-JP" altLang="en-US" sz="2200" dirty="0">
                <a:solidFill>
                  <a:srgbClr val="464646"/>
                </a:solidFill>
                <a:latin typeface="Noto Sans JP"/>
              </a:rPr>
              <a:t>バーナー、二段燃焼方式、排ガス混合方式などを採用し燃焼温度を管理することによって、窒素酸化物の発生が抑制されています。</a:t>
            </a:r>
            <a:endParaRPr lang="en-US" altLang="ja-JP" sz="2200" dirty="0">
              <a:solidFill>
                <a:srgbClr val="464646"/>
              </a:solidFill>
              <a:latin typeface="Noto Sans JP"/>
            </a:endParaRPr>
          </a:p>
          <a:p>
            <a:r>
              <a:rPr lang="ja-JP" altLang="en-US" sz="2200" dirty="0">
                <a:solidFill>
                  <a:srgbClr val="464646"/>
                </a:solidFill>
                <a:latin typeface="Noto Sans JP"/>
              </a:rPr>
              <a:t>　さらに、「排煙脱硝装置」を設置することで発生した窒素酸化物を</a:t>
            </a:r>
            <a:r>
              <a:rPr lang="en-US" altLang="ja-JP" sz="2200" dirty="0">
                <a:solidFill>
                  <a:srgbClr val="464646"/>
                </a:solidFill>
                <a:latin typeface="Noto Sans JP"/>
              </a:rPr>
              <a:t>80 </a:t>
            </a:r>
            <a:r>
              <a:rPr lang="ja-JP" altLang="en-US" sz="2200" dirty="0">
                <a:solidFill>
                  <a:srgbClr val="464646"/>
                </a:solidFill>
                <a:latin typeface="Noto Sans JP"/>
              </a:rPr>
              <a:t>％以上を除去できます。</a:t>
            </a:r>
            <a:r>
              <a:rPr lang="ja-JP" altLang="en-US" sz="2200" dirty="0"/>
              <a:t/>
            </a:r>
            <a:br>
              <a:rPr lang="ja-JP" altLang="en-US" sz="2200" dirty="0"/>
            </a:br>
            <a:r>
              <a:rPr lang="ja-JP" altLang="en-US" sz="2200" dirty="0"/>
              <a:t/>
            </a:r>
            <a:br>
              <a:rPr lang="ja-JP" altLang="en-US" sz="2200" dirty="0"/>
            </a:br>
            <a:endParaRPr lang="ja-JP" altLang="en-US" sz="2200" dirty="0"/>
          </a:p>
        </p:txBody>
      </p:sp>
      <p:sp>
        <p:nvSpPr>
          <p:cNvPr id="6" name="正方形/長方形 5"/>
          <p:cNvSpPr/>
          <p:nvPr/>
        </p:nvSpPr>
        <p:spPr>
          <a:xfrm>
            <a:off x="205740" y="305343"/>
            <a:ext cx="3645550" cy="461665"/>
          </a:xfrm>
          <a:prstGeom prst="rect">
            <a:avLst/>
          </a:prstGeom>
        </p:spPr>
        <p:txBody>
          <a:bodyPr wrap="none">
            <a:spAutoFit/>
          </a:bodyPr>
          <a:lstStyle/>
          <a:p>
            <a:r>
              <a:rPr lang="ja-JP" altLang="en-US" sz="2400" b="1" dirty="0"/>
              <a:t>２）窒素酸化物の除去技術</a:t>
            </a:r>
            <a:endParaRPr lang="en-US" altLang="ja-JP" sz="2400" b="1" dirty="0"/>
          </a:p>
        </p:txBody>
      </p:sp>
      <p:sp>
        <p:nvSpPr>
          <p:cNvPr id="4" name="スライド番号プレースホルダー 3"/>
          <p:cNvSpPr>
            <a:spLocks noGrp="1"/>
          </p:cNvSpPr>
          <p:nvPr>
            <p:ph type="sldNum" sz="quarter" idx="12"/>
          </p:nvPr>
        </p:nvSpPr>
        <p:spPr/>
        <p:txBody>
          <a:bodyPr/>
          <a:lstStyle/>
          <a:p>
            <a:fld id="{F4E51B1D-ED1D-40B2-9CF3-B72F1A890864}" type="slidenum">
              <a:rPr kumimoji="1" lang="ja-JP" altLang="en-US" smtClean="0"/>
              <a:t>9</a:t>
            </a:fld>
            <a:endParaRPr kumimoji="1" lang="ja-JP" altLang="en-US"/>
          </a:p>
        </p:txBody>
      </p:sp>
    </p:spTree>
    <p:extLst>
      <p:ext uri="{BB962C8B-B14F-4D97-AF65-F5344CB8AC3E}">
        <p14:creationId xmlns:p14="http://schemas.microsoft.com/office/powerpoint/2010/main" val="23444897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3009</TotalTime>
  <Words>2359</Words>
  <Application>Microsoft Office PowerPoint</Application>
  <PresentationFormat>A4 210 x 297 mm</PresentationFormat>
  <Paragraphs>666</Paragraphs>
  <Slides>63</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63</vt:i4>
      </vt:variant>
    </vt:vector>
  </HeadingPairs>
  <TitlesOfParts>
    <vt:vector size="73" baseType="lpstr">
      <vt:lpstr>ＭＳ Ｐゴシック</vt:lpstr>
      <vt:lpstr>ＭＳ 明朝</vt:lpstr>
      <vt:lpstr>Noto Sans JP</vt:lpstr>
      <vt:lpstr>游明朝</vt:lpstr>
      <vt:lpstr>Arial</vt:lpstr>
      <vt:lpstr>Calibri</vt:lpstr>
      <vt:lpstr>Calibri Light</vt:lpstr>
      <vt:lpstr>Cambria Math</vt:lpstr>
      <vt:lpstr>Times New Roman</vt:lpstr>
      <vt:lpstr>Office テーマ</vt:lpstr>
      <vt:lpstr>05 大気環境保全技術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エネルギーの移り変わりと大気汚染の歴史</dc:title>
  <dc:creator>森 淳子</dc:creator>
  <cp:lastModifiedBy>森 淳子</cp:lastModifiedBy>
  <cp:revision>396</cp:revision>
  <dcterms:created xsi:type="dcterms:W3CDTF">2025-01-12T06:10:43Z</dcterms:created>
  <dcterms:modified xsi:type="dcterms:W3CDTF">2025-05-02T10:32:37Z</dcterms:modified>
</cp:coreProperties>
</file>