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88" r:id="rId3"/>
    <p:sldId id="299" r:id="rId4"/>
    <p:sldId id="258" r:id="rId5"/>
    <p:sldId id="274" r:id="rId6"/>
    <p:sldId id="277" r:id="rId7"/>
    <p:sldId id="276" r:id="rId8"/>
    <p:sldId id="275" r:id="rId9"/>
    <p:sldId id="278" r:id="rId10"/>
    <p:sldId id="281" r:id="rId11"/>
    <p:sldId id="289" r:id="rId12"/>
    <p:sldId id="279" r:id="rId13"/>
    <p:sldId id="282" r:id="rId14"/>
    <p:sldId id="283" r:id="rId15"/>
    <p:sldId id="284" r:id="rId16"/>
    <p:sldId id="297" r:id="rId17"/>
    <p:sldId id="292" r:id="rId18"/>
    <p:sldId id="294" r:id="rId19"/>
    <p:sldId id="295" r:id="rId20"/>
    <p:sldId id="298" r:id="rId21"/>
    <p:sldId id="291" r:id="rId22"/>
    <p:sldId id="296" r:id="rId23"/>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5"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66"/>
    <a:srgbClr val="FF9933"/>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523" autoAdjust="0"/>
  </p:normalViewPr>
  <p:slideViewPr>
    <p:cSldViewPr snapToGrid="0">
      <p:cViewPr varScale="1">
        <p:scale>
          <a:sx n="72" d="100"/>
          <a:sy n="72" d="100"/>
        </p:scale>
        <p:origin x="1092" y="54"/>
      </p:cViewPr>
      <p:guideLst>
        <p:guide orient="horz" pos="2205"/>
        <p:guide pos="3120"/>
      </p:guideLst>
    </p:cSldViewPr>
  </p:slideViewPr>
  <p:notesTextViewPr>
    <p:cViewPr>
      <p:scale>
        <a:sx n="1" d="1"/>
        <a:sy n="1" d="1"/>
      </p:scale>
      <p:origin x="0" y="0"/>
    </p:cViewPr>
  </p:notesTextViewPr>
  <p:sorterViewPr>
    <p:cViewPr>
      <p:scale>
        <a:sx n="100" d="100"/>
        <a:sy n="100" d="100"/>
      </p:scale>
      <p:origin x="0" y="-550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D:\&#28147;&#23376;\2024\&#22823;&#27671;&#29872;&#22659;&#26410;&#26469;60\&#26085;&#26412;&#12398;&#12456;&#12493;&#12523;&#12462;&#12540;&#20379;&#32102;&#37327;.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D:\&#28147;&#23376;\2024\&#22823;&#27671;&#29872;&#22659;&#26410;&#26469;60\&#26085;&#26412;&#12398;&#12456;&#12493;&#12523;&#12462;&#12540;&#20379;&#32102;&#37327;.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D:\&#28147;&#23376;\2024\&#22823;&#27671;&#29872;&#22659;&#26410;&#26469;60\&#26085;&#26412;&#12398;&#12456;&#12493;&#12523;&#12462;&#12540;&#20379;&#32102;&#37327;.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dirty="0"/>
              <a:t>図１　日本のエネルギー供給量　</a:t>
            </a:r>
            <a:r>
              <a:rPr lang="en-US" altLang="ja-JP" dirty="0"/>
              <a:t>10</a:t>
            </a:r>
            <a:r>
              <a:rPr lang="ja-JP" altLang="en-US" dirty="0"/>
              <a:t>＾</a:t>
            </a:r>
            <a:r>
              <a:rPr lang="en-US" altLang="ja-JP" dirty="0"/>
              <a:t>8kWh</a:t>
            </a:r>
            <a:endParaRPr lang="ja-JP" altLang="en-US" dirty="0"/>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tx>
            <c:strRef>
              <c:f>エネルギー供給量!$C$3</c:f>
              <c:strCache>
                <c:ptCount val="1"/>
                <c:pt idx="0">
                  <c:v>薪炭</c:v>
                </c:pt>
              </c:strCache>
            </c:strRef>
          </c:tx>
          <c:spPr>
            <a:ln w="28575" cap="rnd">
              <a:solidFill>
                <a:schemeClr val="accent1"/>
              </a:solidFill>
              <a:round/>
            </a:ln>
            <a:effectLst/>
          </c:spPr>
          <c:marker>
            <c:symbol val="none"/>
          </c:marker>
          <c:cat>
            <c:numRef>
              <c:f>エネルギー供給量!$B$4:$B$16</c:f>
              <c:numCache>
                <c:formatCode>General</c:formatCode>
                <c:ptCount val="13"/>
                <c:pt idx="0">
                  <c:v>1891</c:v>
                </c:pt>
                <c:pt idx="1">
                  <c:v>1900</c:v>
                </c:pt>
                <c:pt idx="2">
                  <c:v>1910</c:v>
                </c:pt>
                <c:pt idx="3">
                  <c:v>1920</c:v>
                </c:pt>
                <c:pt idx="4">
                  <c:v>1930</c:v>
                </c:pt>
                <c:pt idx="5">
                  <c:v>1940</c:v>
                </c:pt>
                <c:pt idx="6">
                  <c:v>1950</c:v>
                </c:pt>
                <c:pt idx="7">
                  <c:v>1955</c:v>
                </c:pt>
                <c:pt idx="8">
                  <c:v>1960</c:v>
                </c:pt>
                <c:pt idx="9">
                  <c:v>1962</c:v>
                </c:pt>
                <c:pt idx="10">
                  <c:v>1964</c:v>
                </c:pt>
                <c:pt idx="11">
                  <c:v>1966</c:v>
                </c:pt>
                <c:pt idx="12">
                  <c:v>1968</c:v>
                </c:pt>
              </c:numCache>
            </c:numRef>
          </c:cat>
          <c:val>
            <c:numRef>
              <c:f>エネルギー供給量!$C$4:$C$16</c:f>
              <c:numCache>
                <c:formatCode>General</c:formatCode>
                <c:ptCount val="13"/>
                <c:pt idx="0">
                  <c:v>283</c:v>
                </c:pt>
                <c:pt idx="1">
                  <c:v>324</c:v>
                </c:pt>
                <c:pt idx="3">
                  <c:v>265</c:v>
                </c:pt>
                <c:pt idx="4">
                  <c:v>279</c:v>
                </c:pt>
                <c:pt idx="5">
                  <c:v>464</c:v>
                </c:pt>
                <c:pt idx="6">
                  <c:v>254</c:v>
                </c:pt>
                <c:pt idx="7">
                  <c:v>248</c:v>
                </c:pt>
                <c:pt idx="8">
                  <c:v>128</c:v>
                </c:pt>
                <c:pt idx="9">
                  <c:v>115</c:v>
                </c:pt>
                <c:pt idx="10">
                  <c:v>102</c:v>
                </c:pt>
                <c:pt idx="11">
                  <c:v>90</c:v>
                </c:pt>
                <c:pt idx="12">
                  <c:v>79</c:v>
                </c:pt>
              </c:numCache>
            </c:numRef>
          </c:val>
          <c:smooth val="0"/>
          <c:extLst xmlns:c16r2="http://schemas.microsoft.com/office/drawing/2015/06/chart">
            <c:ext xmlns:c16="http://schemas.microsoft.com/office/drawing/2014/chart" uri="{C3380CC4-5D6E-409C-BE32-E72D297353CC}">
              <c16:uniqueId val="{00000000-5B02-42E5-8097-E78E53B5AFEE}"/>
            </c:ext>
          </c:extLst>
        </c:ser>
        <c:ser>
          <c:idx val="1"/>
          <c:order val="1"/>
          <c:tx>
            <c:strRef>
              <c:f>エネルギー供給量!$D$3</c:f>
              <c:strCache>
                <c:ptCount val="1"/>
                <c:pt idx="0">
                  <c:v>石炭と亜褐炭</c:v>
                </c:pt>
              </c:strCache>
            </c:strRef>
          </c:tx>
          <c:spPr>
            <a:ln w="28575" cap="rnd">
              <a:solidFill>
                <a:schemeClr val="accent2"/>
              </a:solidFill>
              <a:round/>
            </a:ln>
            <a:effectLst/>
          </c:spPr>
          <c:marker>
            <c:symbol val="none"/>
          </c:marker>
          <c:cat>
            <c:numRef>
              <c:f>エネルギー供給量!$B$4:$B$16</c:f>
              <c:numCache>
                <c:formatCode>General</c:formatCode>
                <c:ptCount val="13"/>
                <c:pt idx="0">
                  <c:v>1891</c:v>
                </c:pt>
                <c:pt idx="1">
                  <c:v>1900</c:v>
                </c:pt>
                <c:pt idx="2">
                  <c:v>1910</c:v>
                </c:pt>
                <c:pt idx="3">
                  <c:v>1920</c:v>
                </c:pt>
                <c:pt idx="4">
                  <c:v>1930</c:v>
                </c:pt>
                <c:pt idx="5">
                  <c:v>1940</c:v>
                </c:pt>
                <c:pt idx="6">
                  <c:v>1950</c:v>
                </c:pt>
                <c:pt idx="7">
                  <c:v>1955</c:v>
                </c:pt>
                <c:pt idx="8">
                  <c:v>1960</c:v>
                </c:pt>
                <c:pt idx="9">
                  <c:v>1962</c:v>
                </c:pt>
                <c:pt idx="10">
                  <c:v>1964</c:v>
                </c:pt>
                <c:pt idx="11">
                  <c:v>1966</c:v>
                </c:pt>
                <c:pt idx="12">
                  <c:v>1968</c:v>
                </c:pt>
              </c:numCache>
            </c:numRef>
          </c:cat>
          <c:val>
            <c:numRef>
              <c:f>エネルギー供給量!$D$4:$D$16</c:f>
              <c:numCache>
                <c:formatCode>General</c:formatCode>
                <c:ptCount val="13"/>
                <c:pt idx="0">
                  <c:v>68</c:v>
                </c:pt>
                <c:pt idx="1">
                  <c:v>166</c:v>
                </c:pt>
                <c:pt idx="2">
                  <c:v>292</c:v>
                </c:pt>
                <c:pt idx="3">
                  <c:v>629</c:v>
                </c:pt>
                <c:pt idx="4">
                  <c:v>749</c:v>
                </c:pt>
                <c:pt idx="5">
                  <c:v>1375</c:v>
                </c:pt>
                <c:pt idx="6">
                  <c:v>816</c:v>
                </c:pt>
                <c:pt idx="7">
                  <c:v>993</c:v>
                </c:pt>
                <c:pt idx="8">
                  <c:v>1398</c:v>
                </c:pt>
                <c:pt idx="9">
                  <c:v>1472</c:v>
                </c:pt>
                <c:pt idx="10">
                  <c:v>1529</c:v>
                </c:pt>
                <c:pt idx="11">
                  <c:v>1712</c:v>
                </c:pt>
                <c:pt idx="12">
                  <c:v>1980</c:v>
                </c:pt>
              </c:numCache>
            </c:numRef>
          </c:val>
          <c:smooth val="0"/>
          <c:extLst xmlns:c16r2="http://schemas.microsoft.com/office/drawing/2015/06/chart">
            <c:ext xmlns:c16="http://schemas.microsoft.com/office/drawing/2014/chart" uri="{C3380CC4-5D6E-409C-BE32-E72D297353CC}">
              <c16:uniqueId val="{00000001-5B02-42E5-8097-E78E53B5AFEE}"/>
            </c:ext>
          </c:extLst>
        </c:ser>
        <c:ser>
          <c:idx val="2"/>
          <c:order val="2"/>
          <c:tx>
            <c:strRef>
              <c:f>エネルギー供給量!$E$3</c:f>
              <c:strCache>
                <c:ptCount val="1"/>
                <c:pt idx="0">
                  <c:v>石油</c:v>
                </c:pt>
              </c:strCache>
            </c:strRef>
          </c:tx>
          <c:spPr>
            <a:ln w="28575" cap="rnd">
              <a:solidFill>
                <a:schemeClr val="accent3"/>
              </a:solidFill>
              <a:round/>
            </a:ln>
            <a:effectLst/>
          </c:spPr>
          <c:marker>
            <c:symbol val="none"/>
          </c:marker>
          <c:cat>
            <c:numRef>
              <c:f>エネルギー供給量!$B$4:$B$16</c:f>
              <c:numCache>
                <c:formatCode>General</c:formatCode>
                <c:ptCount val="13"/>
                <c:pt idx="0">
                  <c:v>1891</c:v>
                </c:pt>
                <c:pt idx="1">
                  <c:v>1900</c:v>
                </c:pt>
                <c:pt idx="2">
                  <c:v>1910</c:v>
                </c:pt>
                <c:pt idx="3">
                  <c:v>1920</c:v>
                </c:pt>
                <c:pt idx="4">
                  <c:v>1930</c:v>
                </c:pt>
                <c:pt idx="5">
                  <c:v>1940</c:v>
                </c:pt>
                <c:pt idx="6">
                  <c:v>1950</c:v>
                </c:pt>
                <c:pt idx="7">
                  <c:v>1955</c:v>
                </c:pt>
                <c:pt idx="8">
                  <c:v>1960</c:v>
                </c:pt>
                <c:pt idx="9">
                  <c:v>1962</c:v>
                </c:pt>
                <c:pt idx="10">
                  <c:v>1964</c:v>
                </c:pt>
                <c:pt idx="11">
                  <c:v>1966</c:v>
                </c:pt>
                <c:pt idx="12">
                  <c:v>1968</c:v>
                </c:pt>
              </c:numCache>
            </c:numRef>
          </c:cat>
          <c:val>
            <c:numRef>
              <c:f>エネルギー供給量!$E$4:$E$16</c:f>
              <c:numCache>
                <c:formatCode>General</c:formatCode>
                <c:ptCount val="13"/>
                <c:pt idx="1">
                  <c:v>5</c:v>
                </c:pt>
                <c:pt idx="2">
                  <c:v>14</c:v>
                </c:pt>
                <c:pt idx="3">
                  <c:v>16</c:v>
                </c:pt>
                <c:pt idx="4">
                  <c:v>86</c:v>
                </c:pt>
                <c:pt idx="5">
                  <c:v>163</c:v>
                </c:pt>
                <c:pt idx="6">
                  <c:v>98</c:v>
                </c:pt>
                <c:pt idx="7">
                  <c:v>324</c:v>
                </c:pt>
                <c:pt idx="8">
                  <c:v>1126</c:v>
                </c:pt>
                <c:pt idx="9">
                  <c:v>1617</c:v>
                </c:pt>
                <c:pt idx="10">
                  <c:v>2515</c:v>
                </c:pt>
                <c:pt idx="11">
                  <c:v>3526</c:v>
                </c:pt>
                <c:pt idx="12">
                  <c:v>4959</c:v>
                </c:pt>
              </c:numCache>
            </c:numRef>
          </c:val>
          <c:smooth val="0"/>
          <c:extLst xmlns:c16r2="http://schemas.microsoft.com/office/drawing/2015/06/chart">
            <c:ext xmlns:c16="http://schemas.microsoft.com/office/drawing/2014/chart" uri="{C3380CC4-5D6E-409C-BE32-E72D297353CC}">
              <c16:uniqueId val="{00000002-5B02-42E5-8097-E78E53B5AFEE}"/>
            </c:ext>
          </c:extLst>
        </c:ser>
        <c:ser>
          <c:idx val="3"/>
          <c:order val="3"/>
          <c:tx>
            <c:strRef>
              <c:f>エネルギー供給量!$F$3</c:f>
              <c:strCache>
                <c:ptCount val="1"/>
                <c:pt idx="0">
                  <c:v>天然ガス</c:v>
                </c:pt>
              </c:strCache>
            </c:strRef>
          </c:tx>
          <c:spPr>
            <a:ln w="28575" cap="rnd">
              <a:solidFill>
                <a:schemeClr val="accent4"/>
              </a:solidFill>
              <a:round/>
            </a:ln>
            <a:effectLst/>
          </c:spPr>
          <c:marker>
            <c:symbol val="none"/>
          </c:marker>
          <c:cat>
            <c:numRef>
              <c:f>エネルギー供給量!$B$4:$B$16</c:f>
              <c:numCache>
                <c:formatCode>General</c:formatCode>
                <c:ptCount val="13"/>
                <c:pt idx="0">
                  <c:v>1891</c:v>
                </c:pt>
                <c:pt idx="1">
                  <c:v>1900</c:v>
                </c:pt>
                <c:pt idx="2">
                  <c:v>1910</c:v>
                </c:pt>
                <c:pt idx="3">
                  <c:v>1920</c:v>
                </c:pt>
                <c:pt idx="4">
                  <c:v>1930</c:v>
                </c:pt>
                <c:pt idx="5">
                  <c:v>1940</c:v>
                </c:pt>
                <c:pt idx="6">
                  <c:v>1950</c:v>
                </c:pt>
                <c:pt idx="7">
                  <c:v>1955</c:v>
                </c:pt>
                <c:pt idx="8">
                  <c:v>1960</c:v>
                </c:pt>
                <c:pt idx="9">
                  <c:v>1962</c:v>
                </c:pt>
                <c:pt idx="10">
                  <c:v>1964</c:v>
                </c:pt>
                <c:pt idx="11">
                  <c:v>1966</c:v>
                </c:pt>
                <c:pt idx="12">
                  <c:v>1968</c:v>
                </c:pt>
              </c:numCache>
            </c:numRef>
          </c:cat>
          <c:val>
            <c:numRef>
              <c:f>エネルギー供給量!$F$4:$F$16</c:f>
              <c:numCache>
                <c:formatCode>General</c:formatCode>
                <c:ptCount val="13"/>
                <c:pt idx="3">
                  <c:v>1</c:v>
                </c:pt>
                <c:pt idx="4">
                  <c:v>1</c:v>
                </c:pt>
                <c:pt idx="5">
                  <c:v>2</c:v>
                </c:pt>
                <c:pt idx="6">
                  <c:v>2</c:v>
                </c:pt>
                <c:pt idx="7">
                  <c:v>6</c:v>
                </c:pt>
                <c:pt idx="8">
                  <c:v>28</c:v>
                </c:pt>
                <c:pt idx="9">
                  <c:v>46</c:v>
                </c:pt>
                <c:pt idx="10">
                  <c:v>63</c:v>
                </c:pt>
                <c:pt idx="11">
                  <c:v>64</c:v>
                </c:pt>
                <c:pt idx="12">
                  <c:v>73</c:v>
                </c:pt>
              </c:numCache>
            </c:numRef>
          </c:val>
          <c:smooth val="0"/>
          <c:extLst xmlns:c16r2="http://schemas.microsoft.com/office/drawing/2015/06/chart">
            <c:ext xmlns:c16="http://schemas.microsoft.com/office/drawing/2014/chart" uri="{C3380CC4-5D6E-409C-BE32-E72D297353CC}">
              <c16:uniqueId val="{00000003-5B02-42E5-8097-E78E53B5AFEE}"/>
            </c:ext>
          </c:extLst>
        </c:ser>
        <c:ser>
          <c:idx val="4"/>
          <c:order val="4"/>
          <c:tx>
            <c:strRef>
              <c:f>エネルギー供給量!$G$3</c:f>
              <c:strCache>
                <c:ptCount val="1"/>
                <c:pt idx="0">
                  <c:v>水力</c:v>
                </c:pt>
              </c:strCache>
            </c:strRef>
          </c:tx>
          <c:spPr>
            <a:ln w="28575" cap="rnd">
              <a:solidFill>
                <a:schemeClr val="accent5"/>
              </a:solidFill>
              <a:round/>
            </a:ln>
            <a:effectLst/>
          </c:spPr>
          <c:marker>
            <c:symbol val="none"/>
          </c:marker>
          <c:cat>
            <c:numRef>
              <c:f>エネルギー供給量!$B$4:$B$16</c:f>
              <c:numCache>
                <c:formatCode>General</c:formatCode>
                <c:ptCount val="13"/>
                <c:pt idx="0">
                  <c:v>1891</c:v>
                </c:pt>
                <c:pt idx="1">
                  <c:v>1900</c:v>
                </c:pt>
                <c:pt idx="2">
                  <c:v>1910</c:v>
                </c:pt>
                <c:pt idx="3">
                  <c:v>1920</c:v>
                </c:pt>
                <c:pt idx="4">
                  <c:v>1930</c:v>
                </c:pt>
                <c:pt idx="5">
                  <c:v>1940</c:v>
                </c:pt>
                <c:pt idx="6">
                  <c:v>1950</c:v>
                </c:pt>
                <c:pt idx="7">
                  <c:v>1955</c:v>
                </c:pt>
                <c:pt idx="8">
                  <c:v>1960</c:v>
                </c:pt>
                <c:pt idx="9">
                  <c:v>1962</c:v>
                </c:pt>
                <c:pt idx="10">
                  <c:v>1964</c:v>
                </c:pt>
                <c:pt idx="11">
                  <c:v>1966</c:v>
                </c:pt>
                <c:pt idx="12">
                  <c:v>1968</c:v>
                </c:pt>
              </c:numCache>
            </c:numRef>
          </c:cat>
          <c:val>
            <c:numRef>
              <c:f>エネルギー供給量!$G$4:$G$16</c:f>
              <c:numCache>
                <c:formatCode>General</c:formatCode>
                <c:ptCount val="13"/>
                <c:pt idx="3">
                  <c:v>33</c:v>
                </c:pt>
                <c:pt idx="4">
                  <c:v>134</c:v>
                </c:pt>
                <c:pt idx="5">
                  <c:v>245</c:v>
                </c:pt>
                <c:pt idx="6">
                  <c:v>383</c:v>
                </c:pt>
                <c:pt idx="7">
                  <c:v>485</c:v>
                </c:pt>
                <c:pt idx="8">
                  <c:v>585</c:v>
                </c:pt>
                <c:pt idx="9">
                  <c:v>626</c:v>
                </c:pt>
                <c:pt idx="10">
                  <c:v>690</c:v>
                </c:pt>
                <c:pt idx="11">
                  <c:v>804</c:v>
                </c:pt>
                <c:pt idx="12">
                  <c:v>815</c:v>
                </c:pt>
              </c:numCache>
            </c:numRef>
          </c:val>
          <c:smooth val="0"/>
          <c:extLst xmlns:c16r2="http://schemas.microsoft.com/office/drawing/2015/06/chart">
            <c:ext xmlns:c16="http://schemas.microsoft.com/office/drawing/2014/chart" uri="{C3380CC4-5D6E-409C-BE32-E72D297353CC}">
              <c16:uniqueId val="{00000004-5B02-42E5-8097-E78E53B5AFEE}"/>
            </c:ext>
          </c:extLst>
        </c:ser>
        <c:ser>
          <c:idx val="5"/>
          <c:order val="5"/>
          <c:tx>
            <c:strRef>
              <c:f>エネルギー供給量!$H$3</c:f>
              <c:strCache>
                <c:ptCount val="1"/>
                <c:pt idx="0">
                  <c:v>合計</c:v>
                </c:pt>
              </c:strCache>
            </c:strRef>
          </c:tx>
          <c:spPr>
            <a:ln w="28575" cap="rnd">
              <a:solidFill>
                <a:schemeClr val="accent6"/>
              </a:solidFill>
              <a:round/>
            </a:ln>
            <a:effectLst/>
          </c:spPr>
          <c:marker>
            <c:symbol val="none"/>
          </c:marker>
          <c:cat>
            <c:numRef>
              <c:f>エネルギー供給量!$B$4:$B$16</c:f>
              <c:numCache>
                <c:formatCode>General</c:formatCode>
                <c:ptCount val="13"/>
                <c:pt idx="0">
                  <c:v>1891</c:v>
                </c:pt>
                <c:pt idx="1">
                  <c:v>1900</c:v>
                </c:pt>
                <c:pt idx="2">
                  <c:v>1910</c:v>
                </c:pt>
                <c:pt idx="3">
                  <c:v>1920</c:v>
                </c:pt>
                <c:pt idx="4">
                  <c:v>1930</c:v>
                </c:pt>
                <c:pt idx="5">
                  <c:v>1940</c:v>
                </c:pt>
                <c:pt idx="6">
                  <c:v>1950</c:v>
                </c:pt>
                <c:pt idx="7">
                  <c:v>1955</c:v>
                </c:pt>
                <c:pt idx="8">
                  <c:v>1960</c:v>
                </c:pt>
                <c:pt idx="9">
                  <c:v>1962</c:v>
                </c:pt>
                <c:pt idx="10">
                  <c:v>1964</c:v>
                </c:pt>
                <c:pt idx="11">
                  <c:v>1966</c:v>
                </c:pt>
                <c:pt idx="12">
                  <c:v>1968</c:v>
                </c:pt>
              </c:numCache>
            </c:numRef>
          </c:cat>
          <c:val>
            <c:numRef>
              <c:f>エネルギー供給量!$H$4:$H$16</c:f>
              <c:numCache>
                <c:formatCode>General</c:formatCode>
                <c:ptCount val="13"/>
                <c:pt idx="0">
                  <c:v>351</c:v>
                </c:pt>
                <c:pt idx="1">
                  <c:v>495</c:v>
                </c:pt>
                <c:pt idx="2">
                  <c:v>306</c:v>
                </c:pt>
                <c:pt idx="3">
                  <c:v>944</c:v>
                </c:pt>
                <c:pt idx="4">
                  <c:v>1249</c:v>
                </c:pt>
                <c:pt idx="5">
                  <c:v>2249</c:v>
                </c:pt>
                <c:pt idx="6">
                  <c:v>1553</c:v>
                </c:pt>
                <c:pt idx="7">
                  <c:v>2056</c:v>
                </c:pt>
                <c:pt idx="8">
                  <c:v>3265</c:v>
                </c:pt>
                <c:pt idx="9">
                  <c:v>3876</c:v>
                </c:pt>
                <c:pt idx="10">
                  <c:v>4899</c:v>
                </c:pt>
                <c:pt idx="11">
                  <c:v>6196</c:v>
                </c:pt>
                <c:pt idx="12">
                  <c:v>7906</c:v>
                </c:pt>
              </c:numCache>
            </c:numRef>
          </c:val>
          <c:smooth val="0"/>
          <c:extLst xmlns:c16r2="http://schemas.microsoft.com/office/drawing/2015/06/chart">
            <c:ext xmlns:c16="http://schemas.microsoft.com/office/drawing/2014/chart" uri="{C3380CC4-5D6E-409C-BE32-E72D297353CC}">
              <c16:uniqueId val="{00000005-5B02-42E5-8097-E78E53B5AFEE}"/>
            </c:ext>
          </c:extLst>
        </c:ser>
        <c:dLbls>
          <c:showLegendKey val="0"/>
          <c:showVal val="0"/>
          <c:showCatName val="0"/>
          <c:showSerName val="0"/>
          <c:showPercent val="0"/>
          <c:showBubbleSize val="0"/>
        </c:dLbls>
        <c:smooth val="0"/>
        <c:axId val="353493240"/>
        <c:axId val="422461784"/>
      </c:lineChart>
      <c:catAx>
        <c:axId val="353493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22461784"/>
        <c:crosses val="autoZero"/>
        <c:auto val="1"/>
        <c:lblAlgn val="ctr"/>
        <c:lblOffset val="100"/>
        <c:noMultiLvlLbl val="0"/>
      </c:catAx>
      <c:valAx>
        <c:axId val="4224617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35349324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dirty="0"/>
              <a:t>図２　硫黄酸化物総排出量推定結果（</a:t>
            </a:r>
            <a:r>
              <a:rPr lang="en-US" altLang="ja-JP" dirty="0"/>
              <a:t>SO</a:t>
            </a:r>
            <a:r>
              <a:rPr lang="en-US" altLang="ja-JP" baseline="-25000" dirty="0"/>
              <a:t>2</a:t>
            </a:r>
            <a:r>
              <a:rPr lang="en-US" altLang="ja-JP" dirty="0"/>
              <a:t> </a:t>
            </a:r>
            <a:r>
              <a:rPr lang="ja-JP" altLang="en-US" dirty="0"/>
              <a:t>として）</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tx>
            <c:strRef>
              <c:f>SOｘ!#REF!</c:f>
              <c:strCache>
                <c:ptCount val="1"/>
                <c:pt idx="0">
                  <c:v>#REF!</c:v>
                </c:pt>
              </c:strCache>
            </c:strRef>
          </c:tx>
          <c:spPr>
            <a:ln w="28575" cap="rnd">
              <a:solidFill>
                <a:schemeClr val="accent1"/>
              </a:solidFill>
              <a:round/>
            </a:ln>
            <a:effectLst/>
          </c:spPr>
          <c:marker>
            <c:symbol val="none"/>
          </c:marker>
          <c:cat>
            <c:numRef>
              <c:f>SOｘ!$B$4:$B$16</c:f>
              <c:numCache>
                <c:formatCode>General</c:formatCode>
                <c:ptCount val="13"/>
                <c:pt idx="0">
                  <c:v>1891</c:v>
                </c:pt>
                <c:pt idx="1">
                  <c:v>1900</c:v>
                </c:pt>
                <c:pt idx="2">
                  <c:v>1910</c:v>
                </c:pt>
                <c:pt idx="3">
                  <c:v>1920</c:v>
                </c:pt>
                <c:pt idx="4">
                  <c:v>1930</c:v>
                </c:pt>
                <c:pt idx="5">
                  <c:v>1940</c:v>
                </c:pt>
                <c:pt idx="6">
                  <c:v>1950</c:v>
                </c:pt>
                <c:pt idx="7">
                  <c:v>1955</c:v>
                </c:pt>
                <c:pt idx="8">
                  <c:v>1960</c:v>
                </c:pt>
                <c:pt idx="9">
                  <c:v>1962</c:v>
                </c:pt>
                <c:pt idx="10">
                  <c:v>1964</c:v>
                </c:pt>
                <c:pt idx="11">
                  <c:v>1966</c:v>
                </c:pt>
                <c:pt idx="12">
                  <c:v>1968</c:v>
                </c:pt>
              </c:numCache>
            </c:numRef>
          </c:cat>
          <c:val>
            <c:numRef>
              <c:f>SOｘ!#REF!</c:f>
              <c:numCache>
                <c:formatCode>General</c:formatCode>
                <c:ptCount val="1"/>
                <c:pt idx="0">
                  <c:v>1</c:v>
                </c:pt>
              </c:numCache>
            </c:numRef>
          </c:val>
          <c:smooth val="0"/>
          <c:extLst xmlns:c16r2="http://schemas.microsoft.com/office/drawing/2015/06/chart">
            <c:ext xmlns:c16="http://schemas.microsoft.com/office/drawing/2014/chart" uri="{C3380CC4-5D6E-409C-BE32-E72D297353CC}">
              <c16:uniqueId val="{00000000-6204-4703-B8FB-ADA47C6A2121}"/>
            </c:ext>
          </c:extLst>
        </c:ser>
        <c:ser>
          <c:idx val="1"/>
          <c:order val="1"/>
          <c:tx>
            <c:strRef>
              <c:f>SOｘ!$C$3</c:f>
              <c:strCache>
                <c:ptCount val="1"/>
                <c:pt idx="0">
                  <c:v>石炭と亜褐炭</c:v>
                </c:pt>
              </c:strCache>
            </c:strRef>
          </c:tx>
          <c:spPr>
            <a:ln w="28575" cap="rnd">
              <a:solidFill>
                <a:schemeClr val="accent2"/>
              </a:solidFill>
              <a:round/>
            </a:ln>
            <a:effectLst/>
          </c:spPr>
          <c:marker>
            <c:symbol val="none"/>
          </c:marker>
          <c:cat>
            <c:numRef>
              <c:f>SOｘ!$B$4:$B$16</c:f>
              <c:numCache>
                <c:formatCode>General</c:formatCode>
                <c:ptCount val="13"/>
                <c:pt idx="0">
                  <c:v>1891</c:v>
                </c:pt>
                <c:pt idx="1">
                  <c:v>1900</c:v>
                </c:pt>
                <c:pt idx="2">
                  <c:v>1910</c:v>
                </c:pt>
                <c:pt idx="3">
                  <c:v>1920</c:v>
                </c:pt>
                <c:pt idx="4">
                  <c:v>1930</c:v>
                </c:pt>
                <c:pt idx="5">
                  <c:v>1940</c:v>
                </c:pt>
                <c:pt idx="6">
                  <c:v>1950</c:v>
                </c:pt>
                <c:pt idx="7">
                  <c:v>1955</c:v>
                </c:pt>
                <c:pt idx="8">
                  <c:v>1960</c:v>
                </c:pt>
                <c:pt idx="9">
                  <c:v>1962</c:v>
                </c:pt>
                <c:pt idx="10">
                  <c:v>1964</c:v>
                </c:pt>
                <c:pt idx="11">
                  <c:v>1966</c:v>
                </c:pt>
                <c:pt idx="12">
                  <c:v>1968</c:v>
                </c:pt>
              </c:numCache>
            </c:numRef>
          </c:cat>
          <c:val>
            <c:numRef>
              <c:f>SOｘ!$C$4:$C$16</c:f>
              <c:numCache>
                <c:formatCode>General</c:formatCode>
                <c:ptCount val="13"/>
                <c:pt idx="0">
                  <c:v>2.82</c:v>
                </c:pt>
                <c:pt idx="1">
                  <c:v>6.9</c:v>
                </c:pt>
                <c:pt idx="2">
                  <c:v>12.13</c:v>
                </c:pt>
                <c:pt idx="3">
                  <c:v>26.13</c:v>
                </c:pt>
                <c:pt idx="4">
                  <c:v>31.11</c:v>
                </c:pt>
                <c:pt idx="5">
                  <c:v>57.12</c:v>
                </c:pt>
                <c:pt idx="6">
                  <c:v>33.9</c:v>
                </c:pt>
                <c:pt idx="7">
                  <c:v>41.25</c:v>
                </c:pt>
                <c:pt idx="8">
                  <c:v>58.07</c:v>
                </c:pt>
                <c:pt idx="9">
                  <c:v>61.47</c:v>
                </c:pt>
                <c:pt idx="10">
                  <c:v>63.52</c:v>
                </c:pt>
                <c:pt idx="11">
                  <c:v>71.16</c:v>
                </c:pt>
                <c:pt idx="12">
                  <c:v>82.25</c:v>
                </c:pt>
              </c:numCache>
            </c:numRef>
          </c:val>
          <c:smooth val="0"/>
          <c:extLst xmlns:c16r2="http://schemas.microsoft.com/office/drawing/2015/06/chart">
            <c:ext xmlns:c16="http://schemas.microsoft.com/office/drawing/2014/chart" uri="{C3380CC4-5D6E-409C-BE32-E72D297353CC}">
              <c16:uniqueId val="{00000001-6204-4703-B8FB-ADA47C6A2121}"/>
            </c:ext>
          </c:extLst>
        </c:ser>
        <c:ser>
          <c:idx val="2"/>
          <c:order val="2"/>
          <c:tx>
            <c:strRef>
              <c:f>SOｘ!$D$3</c:f>
              <c:strCache>
                <c:ptCount val="1"/>
                <c:pt idx="0">
                  <c:v>石油</c:v>
                </c:pt>
              </c:strCache>
            </c:strRef>
          </c:tx>
          <c:spPr>
            <a:ln w="28575" cap="rnd">
              <a:solidFill>
                <a:schemeClr val="accent3"/>
              </a:solidFill>
              <a:round/>
            </a:ln>
            <a:effectLst/>
          </c:spPr>
          <c:marker>
            <c:symbol val="none"/>
          </c:marker>
          <c:cat>
            <c:numRef>
              <c:f>SOｘ!$B$4:$B$16</c:f>
              <c:numCache>
                <c:formatCode>General</c:formatCode>
                <c:ptCount val="13"/>
                <c:pt idx="0">
                  <c:v>1891</c:v>
                </c:pt>
                <c:pt idx="1">
                  <c:v>1900</c:v>
                </c:pt>
                <c:pt idx="2">
                  <c:v>1910</c:v>
                </c:pt>
                <c:pt idx="3">
                  <c:v>1920</c:v>
                </c:pt>
                <c:pt idx="4">
                  <c:v>1930</c:v>
                </c:pt>
                <c:pt idx="5">
                  <c:v>1940</c:v>
                </c:pt>
                <c:pt idx="6">
                  <c:v>1950</c:v>
                </c:pt>
                <c:pt idx="7">
                  <c:v>1955</c:v>
                </c:pt>
                <c:pt idx="8">
                  <c:v>1960</c:v>
                </c:pt>
                <c:pt idx="9">
                  <c:v>1962</c:v>
                </c:pt>
                <c:pt idx="10">
                  <c:v>1964</c:v>
                </c:pt>
                <c:pt idx="11">
                  <c:v>1966</c:v>
                </c:pt>
                <c:pt idx="12">
                  <c:v>1968</c:v>
                </c:pt>
              </c:numCache>
            </c:numRef>
          </c:cat>
          <c:val>
            <c:numRef>
              <c:f>SOｘ!$D$4:$D$16</c:f>
              <c:numCache>
                <c:formatCode>General</c:formatCode>
                <c:ptCount val="13"/>
                <c:pt idx="1">
                  <c:v>0.42</c:v>
                </c:pt>
                <c:pt idx="2">
                  <c:v>1.17</c:v>
                </c:pt>
                <c:pt idx="3">
                  <c:v>1.35</c:v>
                </c:pt>
                <c:pt idx="4">
                  <c:v>7.23</c:v>
                </c:pt>
                <c:pt idx="5">
                  <c:v>13.71</c:v>
                </c:pt>
                <c:pt idx="6">
                  <c:v>8.25</c:v>
                </c:pt>
                <c:pt idx="7">
                  <c:v>27.24</c:v>
                </c:pt>
                <c:pt idx="8">
                  <c:v>94.62</c:v>
                </c:pt>
                <c:pt idx="9">
                  <c:v>135.87</c:v>
                </c:pt>
                <c:pt idx="10">
                  <c:v>211.35</c:v>
                </c:pt>
                <c:pt idx="11">
                  <c:v>296.31</c:v>
                </c:pt>
                <c:pt idx="12">
                  <c:v>416.73</c:v>
                </c:pt>
              </c:numCache>
            </c:numRef>
          </c:val>
          <c:smooth val="0"/>
          <c:extLst xmlns:c16r2="http://schemas.microsoft.com/office/drawing/2015/06/chart">
            <c:ext xmlns:c16="http://schemas.microsoft.com/office/drawing/2014/chart" uri="{C3380CC4-5D6E-409C-BE32-E72D297353CC}">
              <c16:uniqueId val="{00000002-6204-4703-B8FB-ADA47C6A2121}"/>
            </c:ext>
          </c:extLst>
        </c:ser>
        <c:ser>
          <c:idx val="3"/>
          <c:order val="3"/>
          <c:tx>
            <c:strRef>
              <c:f>SOｘ!#REF!</c:f>
              <c:strCache>
                <c:ptCount val="1"/>
                <c:pt idx="0">
                  <c:v>#REF!</c:v>
                </c:pt>
              </c:strCache>
            </c:strRef>
          </c:tx>
          <c:spPr>
            <a:ln w="28575" cap="rnd">
              <a:solidFill>
                <a:schemeClr val="accent4"/>
              </a:solidFill>
              <a:round/>
            </a:ln>
            <a:effectLst/>
          </c:spPr>
          <c:marker>
            <c:symbol val="none"/>
          </c:marker>
          <c:cat>
            <c:numRef>
              <c:f>SOｘ!$B$4:$B$16</c:f>
              <c:numCache>
                <c:formatCode>General</c:formatCode>
                <c:ptCount val="13"/>
                <c:pt idx="0">
                  <c:v>1891</c:v>
                </c:pt>
                <c:pt idx="1">
                  <c:v>1900</c:v>
                </c:pt>
                <c:pt idx="2">
                  <c:v>1910</c:v>
                </c:pt>
                <c:pt idx="3">
                  <c:v>1920</c:v>
                </c:pt>
                <c:pt idx="4">
                  <c:v>1930</c:v>
                </c:pt>
                <c:pt idx="5">
                  <c:v>1940</c:v>
                </c:pt>
                <c:pt idx="6">
                  <c:v>1950</c:v>
                </c:pt>
                <c:pt idx="7">
                  <c:v>1955</c:v>
                </c:pt>
                <c:pt idx="8">
                  <c:v>1960</c:v>
                </c:pt>
                <c:pt idx="9">
                  <c:v>1962</c:v>
                </c:pt>
                <c:pt idx="10">
                  <c:v>1964</c:v>
                </c:pt>
                <c:pt idx="11">
                  <c:v>1966</c:v>
                </c:pt>
                <c:pt idx="12">
                  <c:v>1968</c:v>
                </c:pt>
              </c:numCache>
            </c:numRef>
          </c:cat>
          <c:val>
            <c:numRef>
              <c:f>SOｘ!#REF!</c:f>
              <c:numCache>
                <c:formatCode>General</c:formatCode>
                <c:ptCount val="1"/>
                <c:pt idx="0">
                  <c:v>1</c:v>
                </c:pt>
              </c:numCache>
            </c:numRef>
          </c:val>
          <c:smooth val="0"/>
          <c:extLst xmlns:c16r2="http://schemas.microsoft.com/office/drawing/2015/06/chart">
            <c:ext xmlns:c16="http://schemas.microsoft.com/office/drawing/2014/chart" uri="{C3380CC4-5D6E-409C-BE32-E72D297353CC}">
              <c16:uniqueId val="{00000003-6204-4703-B8FB-ADA47C6A2121}"/>
            </c:ext>
          </c:extLst>
        </c:ser>
        <c:ser>
          <c:idx val="4"/>
          <c:order val="4"/>
          <c:tx>
            <c:strRef>
              <c:f>SOｘ!#REF!</c:f>
              <c:strCache>
                <c:ptCount val="1"/>
                <c:pt idx="0">
                  <c:v>#REF!</c:v>
                </c:pt>
              </c:strCache>
            </c:strRef>
          </c:tx>
          <c:spPr>
            <a:ln w="28575" cap="rnd">
              <a:solidFill>
                <a:schemeClr val="accent5"/>
              </a:solidFill>
              <a:round/>
            </a:ln>
            <a:effectLst/>
          </c:spPr>
          <c:marker>
            <c:symbol val="none"/>
          </c:marker>
          <c:cat>
            <c:numRef>
              <c:f>SOｘ!$B$4:$B$16</c:f>
              <c:numCache>
                <c:formatCode>General</c:formatCode>
                <c:ptCount val="13"/>
                <c:pt idx="0">
                  <c:v>1891</c:v>
                </c:pt>
                <c:pt idx="1">
                  <c:v>1900</c:v>
                </c:pt>
                <c:pt idx="2">
                  <c:v>1910</c:v>
                </c:pt>
                <c:pt idx="3">
                  <c:v>1920</c:v>
                </c:pt>
                <c:pt idx="4">
                  <c:v>1930</c:v>
                </c:pt>
                <c:pt idx="5">
                  <c:v>1940</c:v>
                </c:pt>
                <c:pt idx="6">
                  <c:v>1950</c:v>
                </c:pt>
                <c:pt idx="7">
                  <c:v>1955</c:v>
                </c:pt>
                <c:pt idx="8">
                  <c:v>1960</c:v>
                </c:pt>
                <c:pt idx="9">
                  <c:v>1962</c:v>
                </c:pt>
                <c:pt idx="10">
                  <c:v>1964</c:v>
                </c:pt>
                <c:pt idx="11">
                  <c:v>1966</c:v>
                </c:pt>
                <c:pt idx="12">
                  <c:v>1968</c:v>
                </c:pt>
              </c:numCache>
            </c:numRef>
          </c:cat>
          <c:val>
            <c:numRef>
              <c:f>SOｘ!#REF!</c:f>
              <c:numCache>
                <c:formatCode>General</c:formatCode>
                <c:ptCount val="1"/>
                <c:pt idx="0">
                  <c:v>1</c:v>
                </c:pt>
              </c:numCache>
            </c:numRef>
          </c:val>
          <c:smooth val="0"/>
          <c:extLst xmlns:c16r2="http://schemas.microsoft.com/office/drawing/2015/06/chart">
            <c:ext xmlns:c16="http://schemas.microsoft.com/office/drawing/2014/chart" uri="{C3380CC4-5D6E-409C-BE32-E72D297353CC}">
              <c16:uniqueId val="{00000004-6204-4703-B8FB-ADA47C6A2121}"/>
            </c:ext>
          </c:extLst>
        </c:ser>
        <c:ser>
          <c:idx val="5"/>
          <c:order val="5"/>
          <c:tx>
            <c:strRef>
              <c:f>SOｘ!$E$3</c:f>
              <c:strCache>
                <c:ptCount val="1"/>
                <c:pt idx="0">
                  <c:v>合計</c:v>
                </c:pt>
              </c:strCache>
            </c:strRef>
          </c:tx>
          <c:spPr>
            <a:ln w="28575" cap="rnd">
              <a:solidFill>
                <a:schemeClr val="accent6"/>
              </a:solidFill>
              <a:round/>
            </a:ln>
            <a:effectLst/>
          </c:spPr>
          <c:marker>
            <c:symbol val="none"/>
          </c:marker>
          <c:cat>
            <c:numRef>
              <c:f>SOｘ!$B$4:$B$16</c:f>
              <c:numCache>
                <c:formatCode>General</c:formatCode>
                <c:ptCount val="13"/>
                <c:pt idx="0">
                  <c:v>1891</c:v>
                </c:pt>
                <c:pt idx="1">
                  <c:v>1900</c:v>
                </c:pt>
                <c:pt idx="2">
                  <c:v>1910</c:v>
                </c:pt>
                <c:pt idx="3">
                  <c:v>1920</c:v>
                </c:pt>
                <c:pt idx="4">
                  <c:v>1930</c:v>
                </c:pt>
                <c:pt idx="5">
                  <c:v>1940</c:v>
                </c:pt>
                <c:pt idx="6">
                  <c:v>1950</c:v>
                </c:pt>
                <c:pt idx="7">
                  <c:v>1955</c:v>
                </c:pt>
                <c:pt idx="8">
                  <c:v>1960</c:v>
                </c:pt>
                <c:pt idx="9">
                  <c:v>1962</c:v>
                </c:pt>
                <c:pt idx="10">
                  <c:v>1964</c:v>
                </c:pt>
                <c:pt idx="11">
                  <c:v>1966</c:v>
                </c:pt>
                <c:pt idx="12">
                  <c:v>1968</c:v>
                </c:pt>
              </c:numCache>
            </c:numRef>
          </c:cat>
          <c:val>
            <c:numRef>
              <c:f>SOｘ!$E$4:$E$16</c:f>
              <c:numCache>
                <c:formatCode>General</c:formatCode>
                <c:ptCount val="13"/>
                <c:pt idx="0">
                  <c:v>2.82</c:v>
                </c:pt>
                <c:pt idx="1">
                  <c:v>7.32</c:v>
                </c:pt>
                <c:pt idx="2">
                  <c:v>13.3</c:v>
                </c:pt>
                <c:pt idx="3">
                  <c:v>27.48</c:v>
                </c:pt>
                <c:pt idx="4">
                  <c:v>38.340000000000003</c:v>
                </c:pt>
                <c:pt idx="5">
                  <c:v>70.83</c:v>
                </c:pt>
                <c:pt idx="6">
                  <c:v>42.15</c:v>
                </c:pt>
                <c:pt idx="7">
                  <c:v>68.489999999999995</c:v>
                </c:pt>
                <c:pt idx="8">
                  <c:v>152.69</c:v>
                </c:pt>
                <c:pt idx="9">
                  <c:v>197.34</c:v>
                </c:pt>
                <c:pt idx="10">
                  <c:v>274.87</c:v>
                </c:pt>
                <c:pt idx="11">
                  <c:v>367.47</c:v>
                </c:pt>
                <c:pt idx="12">
                  <c:v>498.98</c:v>
                </c:pt>
              </c:numCache>
            </c:numRef>
          </c:val>
          <c:smooth val="0"/>
          <c:extLst xmlns:c16r2="http://schemas.microsoft.com/office/drawing/2015/06/chart">
            <c:ext xmlns:c16="http://schemas.microsoft.com/office/drawing/2014/chart" uri="{C3380CC4-5D6E-409C-BE32-E72D297353CC}">
              <c16:uniqueId val="{00000005-6204-4703-B8FB-ADA47C6A2121}"/>
            </c:ext>
          </c:extLst>
        </c:ser>
        <c:dLbls>
          <c:showLegendKey val="0"/>
          <c:showVal val="0"/>
          <c:showCatName val="0"/>
          <c:showSerName val="0"/>
          <c:showPercent val="0"/>
          <c:showBubbleSize val="0"/>
        </c:dLbls>
        <c:smooth val="0"/>
        <c:axId val="422462176"/>
        <c:axId val="422459824"/>
      </c:lineChart>
      <c:catAx>
        <c:axId val="422462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22459824"/>
        <c:crosses val="autoZero"/>
        <c:auto val="1"/>
        <c:lblAlgn val="ctr"/>
        <c:lblOffset val="100"/>
        <c:noMultiLvlLbl val="0"/>
      </c:catAx>
      <c:valAx>
        <c:axId val="42245982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ja-JP"/>
                  <a:t>10^4t</a:t>
                </a:r>
                <a:endParaRPr lang="ja-JP" altLang="en-US"/>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22462176"/>
        <c:crosses val="autoZero"/>
        <c:crossBetween val="between"/>
      </c:valAx>
      <c:spPr>
        <a:noFill/>
        <a:ln>
          <a:noFill/>
        </a:ln>
        <a:effectLst/>
      </c:spPr>
    </c:plotArea>
    <c:legend>
      <c:legendPos val="b"/>
      <c:legendEntry>
        <c:idx val="0"/>
        <c:delete val="1"/>
      </c:legendEntry>
      <c:legendEntry>
        <c:idx val="3"/>
        <c:delete val="1"/>
      </c:legendEntry>
      <c:legendEntry>
        <c:idx val="4"/>
        <c:delete val="1"/>
      </c:legendEntry>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dirty="0"/>
              <a:t>図３　窒素酸化物総排出量推定結果（</a:t>
            </a:r>
            <a:r>
              <a:rPr lang="en-US" altLang="ja-JP" dirty="0"/>
              <a:t>NO</a:t>
            </a:r>
            <a:r>
              <a:rPr lang="en-US" altLang="ja-JP" baseline="-25000" dirty="0"/>
              <a:t>2</a:t>
            </a:r>
            <a:r>
              <a:rPr lang="en-US" altLang="ja-JP" dirty="0"/>
              <a:t> </a:t>
            </a:r>
            <a:r>
              <a:rPr lang="ja-JP" altLang="en-US" dirty="0"/>
              <a:t>として）</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lineChart>
        <c:grouping val="standard"/>
        <c:varyColors val="0"/>
        <c:ser>
          <c:idx val="0"/>
          <c:order val="0"/>
          <c:tx>
            <c:strRef>
              <c:f>NOx!$C$3</c:f>
              <c:strCache>
                <c:ptCount val="1"/>
                <c:pt idx="0">
                  <c:v>薪炭</c:v>
                </c:pt>
              </c:strCache>
            </c:strRef>
          </c:tx>
          <c:spPr>
            <a:ln w="28575" cap="rnd">
              <a:solidFill>
                <a:schemeClr val="accent1"/>
              </a:solidFill>
              <a:round/>
            </a:ln>
            <a:effectLst/>
          </c:spPr>
          <c:marker>
            <c:symbol val="none"/>
          </c:marker>
          <c:cat>
            <c:numRef>
              <c:f>NOx!$B$4:$B$16</c:f>
              <c:numCache>
                <c:formatCode>General</c:formatCode>
                <c:ptCount val="13"/>
                <c:pt idx="0">
                  <c:v>1891</c:v>
                </c:pt>
                <c:pt idx="1">
                  <c:v>1900</c:v>
                </c:pt>
                <c:pt idx="2">
                  <c:v>1910</c:v>
                </c:pt>
                <c:pt idx="3">
                  <c:v>1920</c:v>
                </c:pt>
                <c:pt idx="4">
                  <c:v>1930</c:v>
                </c:pt>
                <c:pt idx="5">
                  <c:v>1940</c:v>
                </c:pt>
                <c:pt idx="6">
                  <c:v>1950</c:v>
                </c:pt>
                <c:pt idx="7">
                  <c:v>1955</c:v>
                </c:pt>
                <c:pt idx="8">
                  <c:v>1960</c:v>
                </c:pt>
                <c:pt idx="9">
                  <c:v>1962</c:v>
                </c:pt>
                <c:pt idx="10">
                  <c:v>1964</c:v>
                </c:pt>
                <c:pt idx="11">
                  <c:v>1966</c:v>
                </c:pt>
                <c:pt idx="12">
                  <c:v>1968</c:v>
                </c:pt>
              </c:numCache>
            </c:numRef>
          </c:cat>
          <c:val>
            <c:numRef>
              <c:f>NOx!$C$4:$C$16</c:f>
              <c:numCache>
                <c:formatCode>General</c:formatCode>
                <c:ptCount val="13"/>
                <c:pt idx="0">
                  <c:v>4.76</c:v>
                </c:pt>
                <c:pt idx="1">
                  <c:v>5.45</c:v>
                </c:pt>
                <c:pt idx="3">
                  <c:v>4.46</c:v>
                </c:pt>
                <c:pt idx="4">
                  <c:v>9.89</c:v>
                </c:pt>
                <c:pt idx="5">
                  <c:v>7.81</c:v>
                </c:pt>
                <c:pt idx="6">
                  <c:v>4.28</c:v>
                </c:pt>
                <c:pt idx="7">
                  <c:v>4.18</c:v>
                </c:pt>
                <c:pt idx="8">
                  <c:v>2.16</c:v>
                </c:pt>
                <c:pt idx="9">
                  <c:v>1.93</c:v>
                </c:pt>
                <c:pt idx="10">
                  <c:v>1.71</c:v>
                </c:pt>
                <c:pt idx="11">
                  <c:v>1.51</c:v>
                </c:pt>
                <c:pt idx="12">
                  <c:v>1.33</c:v>
                </c:pt>
              </c:numCache>
            </c:numRef>
          </c:val>
          <c:smooth val="0"/>
          <c:extLst xmlns:c16r2="http://schemas.microsoft.com/office/drawing/2015/06/chart">
            <c:ext xmlns:c16="http://schemas.microsoft.com/office/drawing/2014/chart" uri="{C3380CC4-5D6E-409C-BE32-E72D297353CC}">
              <c16:uniqueId val="{00000000-5C7D-4DCB-86E2-D221CDAF0879}"/>
            </c:ext>
          </c:extLst>
        </c:ser>
        <c:ser>
          <c:idx val="1"/>
          <c:order val="1"/>
          <c:tx>
            <c:strRef>
              <c:f>NOx!$D$3</c:f>
              <c:strCache>
                <c:ptCount val="1"/>
                <c:pt idx="0">
                  <c:v>石炭と亜褐炭</c:v>
                </c:pt>
              </c:strCache>
            </c:strRef>
          </c:tx>
          <c:spPr>
            <a:ln w="28575" cap="rnd">
              <a:solidFill>
                <a:schemeClr val="accent2"/>
              </a:solidFill>
              <a:round/>
            </a:ln>
            <a:effectLst/>
          </c:spPr>
          <c:marker>
            <c:symbol val="none"/>
          </c:marker>
          <c:cat>
            <c:numRef>
              <c:f>NOx!$B$4:$B$16</c:f>
              <c:numCache>
                <c:formatCode>General</c:formatCode>
                <c:ptCount val="13"/>
                <c:pt idx="0">
                  <c:v>1891</c:v>
                </c:pt>
                <c:pt idx="1">
                  <c:v>1900</c:v>
                </c:pt>
                <c:pt idx="2">
                  <c:v>1910</c:v>
                </c:pt>
                <c:pt idx="3">
                  <c:v>1920</c:v>
                </c:pt>
                <c:pt idx="4">
                  <c:v>1930</c:v>
                </c:pt>
                <c:pt idx="5">
                  <c:v>1940</c:v>
                </c:pt>
                <c:pt idx="6">
                  <c:v>1950</c:v>
                </c:pt>
                <c:pt idx="7">
                  <c:v>1955</c:v>
                </c:pt>
                <c:pt idx="8">
                  <c:v>1960</c:v>
                </c:pt>
                <c:pt idx="9">
                  <c:v>1962</c:v>
                </c:pt>
                <c:pt idx="10">
                  <c:v>1964</c:v>
                </c:pt>
                <c:pt idx="11">
                  <c:v>1966</c:v>
                </c:pt>
                <c:pt idx="12">
                  <c:v>1968</c:v>
                </c:pt>
              </c:numCache>
            </c:numRef>
          </c:cat>
          <c:val>
            <c:numRef>
              <c:f>NOx!$D$4:$D$16</c:f>
              <c:numCache>
                <c:formatCode>General</c:formatCode>
                <c:ptCount val="13"/>
                <c:pt idx="0">
                  <c:v>2.72</c:v>
                </c:pt>
                <c:pt idx="1">
                  <c:v>6.62</c:v>
                </c:pt>
                <c:pt idx="2">
                  <c:v>11.03</c:v>
                </c:pt>
                <c:pt idx="3">
                  <c:v>25.03</c:v>
                </c:pt>
                <c:pt idx="4">
                  <c:v>25.81</c:v>
                </c:pt>
                <c:pt idx="5">
                  <c:v>54.73</c:v>
                </c:pt>
                <c:pt idx="6">
                  <c:v>32.479999999999997</c:v>
                </c:pt>
                <c:pt idx="7">
                  <c:v>39.520000000000003</c:v>
                </c:pt>
                <c:pt idx="8">
                  <c:v>55.64</c:v>
                </c:pt>
                <c:pt idx="9">
                  <c:v>58.59</c:v>
                </c:pt>
                <c:pt idx="10">
                  <c:v>60.85</c:v>
                </c:pt>
                <c:pt idx="11">
                  <c:v>68.14</c:v>
                </c:pt>
                <c:pt idx="12">
                  <c:v>78.8</c:v>
                </c:pt>
              </c:numCache>
            </c:numRef>
          </c:val>
          <c:smooth val="0"/>
          <c:extLst xmlns:c16r2="http://schemas.microsoft.com/office/drawing/2015/06/chart">
            <c:ext xmlns:c16="http://schemas.microsoft.com/office/drawing/2014/chart" uri="{C3380CC4-5D6E-409C-BE32-E72D297353CC}">
              <c16:uniqueId val="{00000001-5C7D-4DCB-86E2-D221CDAF0879}"/>
            </c:ext>
          </c:extLst>
        </c:ser>
        <c:ser>
          <c:idx val="2"/>
          <c:order val="2"/>
          <c:tx>
            <c:strRef>
              <c:f>NOx!$E$3</c:f>
              <c:strCache>
                <c:ptCount val="1"/>
                <c:pt idx="0">
                  <c:v>石油</c:v>
                </c:pt>
              </c:strCache>
            </c:strRef>
          </c:tx>
          <c:spPr>
            <a:ln w="28575" cap="rnd">
              <a:solidFill>
                <a:schemeClr val="accent3"/>
              </a:solidFill>
              <a:round/>
            </a:ln>
            <a:effectLst/>
          </c:spPr>
          <c:marker>
            <c:symbol val="none"/>
          </c:marker>
          <c:cat>
            <c:numRef>
              <c:f>NOx!$B$4:$B$16</c:f>
              <c:numCache>
                <c:formatCode>General</c:formatCode>
                <c:ptCount val="13"/>
                <c:pt idx="0">
                  <c:v>1891</c:v>
                </c:pt>
                <c:pt idx="1">
                  <c:v>1900</c:v>
                </c:pt>
                <c:pt idx="2">
                  <c:v>1910</c:v>
                </c:pt>
                <c:pt idx="3">
                  <c:v>1920</c:v>
                </c:pt>
                <c:pt idx="4">
                  <c:v>1930</c:v>
                </c:pt>
                <c:pt idx="5">
                  <c:v>1940</c:v>
                </c:pt>
                <c:pt idx="6">
                  <c:v>1950</c:v>
                </c:pt>
                <c:pt idx="7">
                  <c:v>1955</c:v>
                </c:pt>
                <c:pt idx="8">
                  <c:v>1960</c:v>
                </c:pt>
                <c:pt idx="9">
                  <c:v>1962</c:v>
                </c:pt>
                <c:pt idx="10">
                  <c:v>1964</c:v>
                </c:pt>
                <c:pt idx="11">
                  <c:v>1966</c:v>
                </c:pt>
                <c:pt idx="12">
                  <c:v>1968</c:v>
                </c:pt>
              </c:numCache>
            </c:numRef>
          </c:cat>
          <c:val>
            <c:numRef>
              <c:f>NOx!$E$4:$E$16</c:f>
              <c:numCache>
                <c:formatCode>General</c:formatCode>
                <c:ptCount val="13"/>
                <c:pt idx="1">
                  <c:v>0.14000000000000001</c:v>
                </c:pt>
                <c:pt idx="2">
                  <c:v>0.39</c:v>
                </c:pt>
                <c:pt idx="3">
                  <c:v>0.45</c:v>
                </c:pt>
                <c:pt idx="4">
                  <c:v>2.41</c:v>
                </c:pt>
                <c:pt idx="5">
                  <c:v>4.57</c:v>
                </c:pt>
                <c:pt idx="6">
                  <c:v>2.75</c:v>
                </c:pt>
                <c:pt idx="7">
                  <c:v>9.08</c:v>
                </c:pt>
                <c:pt idx="8">
                  <c:v>31.54</c:v>
                </c:pt>
                <c:pt idx="9">
                  <c:v>45.29</c:v>
                </c:pt>
                <c:pt idx="10">
                  <c:v>70.040000000000006</c:v>
                </c:pt>
                <c:pt idx="11">
                  <c:v>98.77</c:v>
                </c:pt>
                <c:pt idx="12">
                  <c:v>138.91</c:v>
                </c:pt>
              </c:numCache>
            </c:numRef>
          </c:val>
          <c:smooth val="0"/>
          <c:extLst xmlns:c16r2="http://schemas.microsoft.com/office/drawing/2015/06/chart">
            <c:ext xmlns:c16="http://schemas.microsoft.com/office/drawing/2014/chart" uri="{C3380CC4-5D6E-409C-BE32-E72D297353CC}">
              <c16:uniqueId val="{00000002-5C7D-4DCB-86E2-D221CDAF0879}"/>
            </c:ext>
          </c:extLst>
        </c:ser>
        <c:ser>
          <c:idx val="3"/>
          <c:order val="3"/>
          <c:tx>
            <c:strRef>
              <c:f>NOx!$F$3</c:f>
              <c:strCache>
                <c:ptCount val="1"/>
                <c:pt idx="0">
                  <c:v>天然ガス</c:v>
                </c:pt>
              </c:strCache>
            </c:strRef>
          </c:tx>
          <c:spPr>
            <a:ln w="28575" cap="rnd">
              <a:solidFill>
                <a:schemeClr val="accent4"/>
              </a:solidFill>
              <a:round/>
            </a:ln>
            <a:effectLst/>
          </c:spPr>
          <c:marker>
            <c:symbol val="none"/>
          </c:marker>
          <c:cat>
            <c:numRef>
              <c:f>NOx!$B$4:$B$16</c:f>
              <c:numCache>
                <c:formatCode>General</c:formatCode>
                <c:ptCount val="13"/>
                <c:pt idx="0">
                  <c:v>1891</c:v>
                </c:pt>
                <c:pt idx="1">
                  <c:v>1900</c:v>
                </c:pt>
                <c:pt idx="2">
                  <c:v>1910</c:v>
                </c:pt>
                <c:pt idx="3">
                  <c:v>1920</c:v>
                </c:pt>
                <c:pt idx="4">
                  <c:v>1930</c:v>
                </c:pt>
                <c:pt idx="5">
                  <c:v>1940</c:v>
                </c:pt>
                <c:pt idx="6">
                  <c:v>1950</c:v>
                </c:pt>
                <c:pt idx="7">
                  <c:v>1955</c:v>
                </c:pt>
                <c:pt idx="8">
                  <c:v>1960</c:v>
                </c:pt>
                <c:pt idx="9">
                  <c:v>1962</c:v>
                </c:pt>
                <c:pt idx="10">
                  <c:v>1964</c:v>
                </c:pt>
                <c:pt idx="11">
                  <c:v>1966</c:v>
                </c:pt>
                <c:pt idx="12">
                  <c:v>1968</c:v>
                </c:pt>
              </c:numCache>
            </c:numRef>
          </c:cat>
          <c:val>
            <c:numRef>
              <c:f>NOx!$F$4:$F$16</c:f>
              <c:numCache>
                <c:formatCode>General</c:formatCode>
                <c:ptCount val="13"/>
                <c:pt idx="3">
                  <c:v>0.14000000000000001</c:v>
                </c:pt>
                <c:pt idx="4">
                  <c:v>0.14000000000000001</c:v>
                </c:pt>
                <c:pt idx="5">
                  <c:v>0.27</c:v>
                </c:pt>
                <c:pt idx="6">
                  <c:v>0.27</c:v>
                </c:pt>
                <c:pt idx="7">
                  <c:v>0.75</c:v>
                </c:pt>
                <c:pt idx="8">
                  <c:v>3.46</c:v>
                </c:pt>
                <c:pt idx="9">
                  <c:v>5.66</c:v>
                </c:pt>
                <c:pt idx="10">
                  <c:v>7.76</c:v>
                </c:pt>
                <c:pt idx="11">
                  <c:v>7.89</c:v>
                </c:pt>
                <c:pt idx="12">
                  <c:v>8.98</c:v>
                </c:pt>
              </c:numCache>
            </c:numRef>
          </c:val>
          <c:smooth val="0"/>
          <c:extLst xmlns:c16r2="http://schemas.microsoft.com/office/drawing/2015/06/chart">
            <c:ext xmlns:c16="http://schemas.microsoft.com/office/drawing/2014/chart" uri="{C3380CC4-5D6E-409C-BE32-E72D297353CC}">
              <c16:uniqueId val="{00000003-5C7D-4DCB-86E2-D221CDAF0879}"/>
            </c:ext>
          </c:extLst>
        </c:ser>
        <c:ser>
          <c:idx val="4"/>
          <c:order val="4"/>
          <c:tx>
            <c:strRef>
              <c:f>NOx!#REF!</c:f>
              <c:strCache>
                <c:ptCount val="1"/>
                <c:pt idx="0">
                  <c:v>#REF!</c:v>
                </c:pt>
              </c:strCache>
            </c:strRef>
          </c:tx>
          <c:spPr>
            <a:ln w="28575" cap="rnd">
              <a:solidFill>
                <a:schemeClr val="accent5"/>
              </a:solidFill>
              <a:round/>
            </a:ln>
            <a:effectLst/>
          </c:spPr>
          <c:marker>
            <c:symbol val="none"/>
          </c:marker>
          <c:cat>
            <c:numRef>
              <c:f>NOx!$B$4:$B$16</c:f>
              <c:numCache>
                <c:formatCode>General</c:formatCode>
                <c:ptCount val="13"/>
                <c:pt idx="0">
                  <c:v>1891</c:v>
                </c:pt>
                <c:pt idx="1">
                  <c:v>1900</c:v>
                </c:pt>
                <c:pt idx="2">
                  <c:v>1910</c:v>
                </c:pt>
                <c:pt idx="3">
                  <c:v>1920</c:v>
                </c:pt>
                <c:pt idx="4">
                  <c:v>1930</c:v>
                </c:pt>
                <c:pt idx="5">
                  <c:v>1940</c:v>
                </c:pt>
                <c:pt idx="6">
                  <c:v>1950</c:v>
                </c:pt>
                <c:pt idx="7">
                  <c:v>1955</c:v>
                </c:pt>
                <c:pt idx="8">
                  <c:v>1960</c:v>
                </c:pt>
                <c:pt idx="9">
                  <c:v>1962</c:v>
                </c:pt>
                <c:pt idx="10">
                  <c:v>1964</c:v>
                </c:pt>
                <c:pt idx="11">
                  <c:v>1966</c:v>
                </c:pt>
                <c:pt idx="12">
                  <c:v>1968</c:v>
                </c:pt>
              </c:numCache>
            </c:numRef>
          </c:cat>
          <c:val>
            <c:numRef>
              <c:f>NOx!#REF!</c:f>
              <c:numCache>
                <c:formatCode>General</c:formatCode>
                <c:ptCount val="1"/>
                <c:pt idx="0">
                  <c:v>1</c:v>
                </c:pt>
              </c:numCache>
            </c:numRef>
          </c:val>
          <c:smooth val="0"/>
          <c:extLst xmlns:c16r2="http://schemas.microsoft.com/office/drawing/2015/06/chart">
            <c:ext xmlns:c16="http://schemas.microsoft.com/office/drawing/2014/chart" uri="{C3380CC4-5D6E-409C-BE32-E72D297353CC}">
              <c16:uniqueId val="{00000004-5C7D-4DCB-86E2-D221CDAF0879}"/>
            </c:ext>
          </c:extLst>
        </c:ser>
        <c:ser>
          <c:idx val="5"/>
          <c:order val="5"/>
          <c:tx>
            <c:strRef>
              <c:f>NOx!$G$3</c:f>
              <c:strCache>
                <c:ptCount val="1"/>
                <c:pt idx="0">
                  <c:v>合計</c:v>
                </c:pt>
              </c:strCache>
            </c:strRef>
          </c:tx>
          <c:spPr>
            <a:ln w="28575" cap="rnd">
              <a:solidFill>
                <a:schemeClr val="accent6"/>
              </a:solidFill>
              <a:round/>
            </a:ln>
            <a:effectLst/>
          </c:spPr>
          <c:marker>
            <c:symbol val="none"/>
          </c:marker>
          <c:cat>
            <c:numRef>
              <c:f>NOx!$B$4:$B$16</c:f>
              <c:numCache>
                <c:formatCode>General</c:formatCode>
                <c:ptCount val="13"/>
                <c:pt idx="0">
                  <c:v>1891</c:v>
                </c:pt>
                <c:pt idx="1">
                  <c:v>1900</c:v>
                </c:pt>
                <c:pt idx="2">
                  <c:v>1910</c:v>
                </c:pt>
                <c:pt idx="3">
                  <c:v>1920</c:v>
                </c:pt>
                <c:pt idx="4">
                  <c:v>1930</c:v>
                </c:pt>
                <c:pt idx="5">
                  <c:v>1940</c:v>
                </c:pt>
                <c:pt idx="6">
                  <c:v>1950</c:v>
                </c:pt>
                <c:pt idx="7">
                  <c:v>1955</c:v>
                </c:pt>
                <c:pt idx="8">
                  <c:v>1960</c:v>
                </c:pt>
                <c:pt idx="9">
                  <c:v>1962</c:v>
                </c:pt>
                <c:pt idx="10">
                  <c:v>1964</c:v>
                </c:pt>
                <c:pt idx="11">
                  <c:v>1966</c:v>
                </c:pt>
                <c:pt idx="12">
                  <c:v>1968</c:v>
                </c:pt>
              </c:numCache>
            </c:numRef>
          </c:cat>
          <c:val>
            <c:numRef>
              <c:f>NOx!$G$4:$G$16</c:f>
              <c:numCache>
                <c:formatCode>General</c:formatCode>
                <c:ptCount val="13"/>
                <c:pt idx="0">
                  <c:v>7.48</c:v>
                </c:pt>
                <c:pt idx="1">
                  <c:v>12.21</c:v>
                </c:pt>
                <c:pt idx="2">
                  <c:v>11.42</c:v>
                </c:pt>
                <c:pt idx="3">
                  <c:v>30.080000000000002</c:v>
                </c:pt>
                <c:pt idx="4">
                  <c:v>38.25</c:v>
                </c:pt>
                <c:pt idx="5">
                  <c:v>67.38</c:v>
                </c:pt>
                <c:pt idx="6">
                  <c:v>39.78</c:v>
                </c:pt>
                <c:pt idx="7">
                  <c:v>53.53</c:v>
                </c:pt>
                <c:pt idx="8">
                  <c:v>92.8</c:v>
                </c:pt>
                <c:pt idx="9">
                  <c:v>111.47</c:v>
                </c:pt>
                <c:pt idx="10">
                  <c:v>140.36000000000001</c:v>
                </c:pt>
                <c:pt idx="11">
                  <c:v>176.31</c:v>
                </c:pt>
                <c:pt idx="12">
                  <c:v>228.01999999999998</c:v>
                </c:pt>
              </c:numCache>
            </c:numRef>
          </c:val>
          <c:smooth val="0"/>
          <c:extLst xmlns:c16r2="http://schemas.microsoft.com/office/drawing/2015/06/chart">
            <c:ext xmlns:c16="http://schemas.microsoft.com/office/drawing/2014/chart" uri="{C3380CC4-5D6E-409C-BE32-E72D297353CC}">
              <c16:uniqueId val="{00000005-5C7D-4DCB-86E2-D221CDAF0879}"/>
            </c:ext>
          </c:extLst>
        </c:ser>
        <c:dLbls>
          <c:showLegendKey val="0"/>
          <c:showVal val="0"/>
          <c:showCatName val="0"/>
          <c:showSerName val="0"/>
          <c:showPercent val="0"/>
          <c:showBubbleSize val="0"/>
        </c:dLbls>
        <c:smooth val="0"/>
        <c:axId val="422460216"/>
        <c:axId val="422462568"/>
      </c:lineChart>
      <c:catAx>
        <c:axId val="4224602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22462568"/>
        <c:crosses val="autoZero"/>
        <c:auto val="1"/>
        <c:lblAlgn val="ctr"/>
        <c:lblOffset val="100"/>
        <c:noMultiLvlLbl val="0"/>
      </c:catAx>
      <c:valAx>
        <c:axId val="4224625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ja-JP" sz="1000" b="0" i="0" u="none" strike="noStrike" baseline="0">
                    <a:effectLst/>
                  </a:rPr>
                  <a:t>10</a:t>
                </a:r>
                <a:r>
                  <a:rPr lang="ja-JP" altLang="ja-JP" sz="1000" b="0" i="0" u="none" strike="noStrike" baseline="0">
                    <a:effectLst/>
                  </a:rPr>
                  <a:t>＾</a:t>
                </a:r>
                <a:r>
                  <a:rPr lang="en-US" altLang="ja-JP" sz="1000" b="0" i="0" u="none" strike="noStrike" baseline="0">
                    <a:effectLst/>
                  </a:rPr>
                  <a:t>4</a:t>
                </a:r>
                <a:r>
                  <a:rPr lang="ja-JP" altLang="ja-JP" sz="1000" b="0" i="0" u="none" strike="noStrike" baseline="0">
                    <a:effectLst/>
                  </a:rPr>
                  <a:t>ｔ</a:t>
                </a:r>
                <a:endParaRPr lang="ja-JP" altLang="en-US"/>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22460216"/>
        <c:crosses val="autoZero"/>
        <c:crossBetween val="between"/>
      </c:valAx>
      <c:spPr>
        <a:noFill/>
        <a:ln>
          <a:noFill/>
        </a:ln>
        <a:effectLst/>
      </c:spPr>
    </c:plotArea>
    <c:legend>
      <c:legendPos val="b"/>
      <c:legendEntry>
        <c:idx val="4"/>
        <c:delete val="1"/>
      </c:legendEntry>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2E22D1-062F-4188-BB22-F53B80C141F9}" type="datetimeFigureOut">
              <a:rPr kumimoji="1" lang="ja-JP" altLang="en-US" smtClean="0"/>
              <a:t>2025/5/1</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BC8E6B-0307-43DA-8110-0914EB23B753}" type="slidenum">
              <a:rPr kumimoji="1" lang="ja-JP" altLang="en-US" smtClean="0"/>
              <a:t>‹#›</a:t>
            </a:fld>
            <a:endParaRPr kumimoji="1" lang="ja-JP" altLang="en-US"/>
          </a:p>
        </p:txBody>
      </p:sp>
    </p:spTree>
    <p:extLst>
      <p:ext uri="{BB962C8B-B14F-4D97-AF65-F5344CB8AC3E}">
        <p14:creationId xmlns:p14="http://schemas.microsoft.com/office/powerpoint/2010/main" val="181988734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04E005F-C11D-4BD8-8D95-AF563FF2FBDB}" type="datetimeFigureOut">
              <a:rPr kumimoji="1" lang="ja-JP" altLang="en-US" smtClean="0"/>
              <a:t>2025/5/1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E51B1D-ED1D-40B2-9CF3-B72F1A890864}" type="slidenum">
              <a:rPr kumimoji="1" lang="ja-JP" altLang="en-US" smtClean="0"/>
              <a:t>‹#›</a:t>
            </a:fld>
            <a:endParaRPr kumimoji="1" lang="ja-JP" altLang="en-US"/>
          </a:p>
        </p:txBody>
      </p:sp>
    </p:spTree>
    <p:extLst>
      <p:ext uri="{BB962C8B-B14F-4D97-AF65-F5344CB8AC3E}">
        <p14:creationId xmlns:p14="http://schemas.microsoft.com/office/powerpoint/2010/main" val="695601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04E005F-C11D-4BD8-8D95-AF563FF2FBDB}" type="datetimeFigureOut">
              <a:rPr kumimoji="1" lang="ja-JP" altLang="en-US" smtClean="0"/>
              <a:t>2025/5/1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E51B1D-ED1D-40B2-9CF3-B72F1A890864}" type="slidenum">
              <a:rPr kumimoji="1" lang="ja-JP" altLang="en-US" smtClean="0"/>
              <a:t>‹#›</a:t>
            </a:fld>
            <a:endParaRPr kumimoji="1" lang="ja-JP" altLang="en-US"/>
          </a:p>
        </p:txBody>
      </p:sp>
    </p:spTree>
    <p:extLst>
      <p:ext uri="{BB962C8B-B14F-4D97-AF65-F5344CB8AC3E}">
        <p14:creationId xmlns:p14="http://schemas.microsoft.com/office/powerpoint/2010/main" val="3060750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04E005F-C11D-4BD8-8D95-AF563FF2FBDB}" type="datetimeFigureOut">
              <a:rPr kumimoji="1" lang="ja-JP" altLang="en-US" smtClean="0"/>
              <a:t>2025/5/1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E51B1D-ED1D-40B2-9CF3-B72F1A890864}" type="slidenum">
              <a:rPr kumimoji="1" lang="ja-JP" altLang="en-US" smtClean="0"/>
              <a:t>‹#›</a:t>
            </a:fld>
            <a:endParaRPr kumimoji="1" lang="ja-JP" altLang="en-US"/>
          </a:p>
        </p:txBody>
      </p:sp>
    </p:spTree>
    <p:extLst>
      <p:ext uri="{BB962C8B-B14F-4D97-AF65-F5344CB8AC3E}">
        <p14:creationId xmlns:p14="http://schemas.microsoft.com/office/powerpoint/2010/main" val="3637053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04E005F-C11D-4BD8-8D95-AF563FF2FBDB}" type="datetimeFigureOut">
              <a:rPr kumimoji="1" lang="ja-JP" altLang="en-US" smtClean="0"/>
              <a:t>2025/5/1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E51B1D-ED1D-40B2-9CF3-B72F1A890864}" type="slidenum">
              <a:rPr kumimoji="1" lang="ja-JP" altLang="en-US" smtClean="0"/>
              <a:t>‹#›</a:t>
            </a:fld>
            <a:endParaRPr kumimoji="1" lang="ja-JP" altLang="en-US"/>
          </a:p>
        </p:txBody>
      </p:sp>
    </p:spTree>
    <p:extLst>
      <p:ext uri="{BB962C8B-B14F-4D97-AF65-F5344CB8AC3E}">
        <p14:creationId xmlns:p14="http://schemas.microsoft.com/office/powerpoint/2010/main" val="34119575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04E005F-C11D-4BD8-8D95-AF563FF2FBDB}" type="datetimeFigureOut">
              <a:rPr kumimoji="1" lang="ja-JP" altLang="en-US" smtClean="0"/>
              <a:t>2025/5/1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E51B1D-ED1D-40B2-9CF3-B72F1A890864}" type="slidenum">
              <a:rPr kumimoji="1" lang="ja-JP" altLang="en-US" smtClean="0"/>
              <a:t>‹#›</a:t>
            </a:fld>
            <a:endParaRPr kumimoji="1" lang="ja-JP" altLang="en-US"/>
          </a:p>
        </p:txBody>
      </p:sp>
    </p:spTree>
    <p:extLst>
      <p:ext uri="{BB962C8B-B14F-4D97-AF65-F5344CB8AC3E}">
        <p14:creationId xmlns:p14="http://schemas.microsoft.com/office/powerpoint/2010/main" val="774843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04E005F-C11D-4BD8-8D95-AF563FF2FBDB}" type="datetimeFigureOut">
              <a:rPr kumimoji="1" lang="ja-JP" altLang="en-US" smtClean="0"/>
              <a:t>2025/5/1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4E51B1D-ED1D-40B2-9CF3-B72F1A890864}" type="slidenum">
              <a:rPr kumimoji="1" lang="ja-JP" altLang="en-US" smtClean="0"/>
              <a:t>‹#›</a:t>
            </a:fld>
            <a:endParaRPr kumimoji="1" lang="ja-JP" altLang="en-US"/>
          </a:p>
        </p:txBody>
      </p:sp>
    </p:spTree>
    <p:extLst>
      <p:ext uri="{BB962C8B-B14F-4D97-AF65-F5344CB8AC3E}">
        <p14:creationId xmlns:p14="http://schemas.microsoft.com/office/powerpoint/2010/main" val="137736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04E005F-C11D-4BD8-8D95-AF563FF2FBDB}" type="datetimeFigureOut">
              <a:rPr kumimoji="1" lang="ja-JP" altLang="en-US" smtClean="0"/>
              <a:t>2025/5/1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4E51B1D-ED1D-40B2-9CF3-B72F1A890864}" type="slidenum">
              <a:rPr kumimoji="1" lang="ja-JP" altLang="en-US" smtClean="0"/>
              <a:t>‹#›</a:t>
            </a:fld>
            <a:endParaRPr kumimoji="1" lang="ja-JP" altLang="en-US"/>
          </a:p>
        </p:txBody>
      </p:sp>
    </p:spTree>
    <p:extLst>
      <p:ext uri="{BB962C8B-B14F-4D97-AF65-F5344CB8AC3E}">
        <p14:creationId xmlns:p14="http://schemas.microsoft.com/office/powerpoint/2010/main" val="337218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04E005F-C11D-4BD8-8D95-AF563FF2FBDB}" type="datetimeFigureOut">
              <a:rPr kumimoji="1" lang="ja-JP" altLang="en-US" smtClean="0"/>
              <a:t>2025/5/1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4E51B1D-ED1D-40B2-9CF3-B72F1A890864}" type="slidenum">
              <a:rPr kumimoji="1" lang="ja-JP" altLang="en-US" smtClean="0"/>
              <a:t>‹#›</a:t>
            </a:fld>
            <a:endParaRPr kumimoji="1" lang="ja-JP" altLang="en-US"/>
          </a:p>
        </p:txBody>
      </p:sp>
    </p:spTree>
    <p:extLst>
      <p:ext uri="{BB962C8B-B14F-4D97-AF65-F5344CB8AC3E}">
        <p14:creationId xmlns:p14="http://schemas.microsoft.com/office/powerpoint/2010/main" val="928488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4E005F-C11D-4BD8-8D95-AF563FF2FBDB}" type="datetimeFigureOut">
              <a:rPr kumimoji="1" lang="ja-JP" altLang="en-US" smtClean="0"/>
              <a:t>2025/5/1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4E51B1D-ED1D-40B2-9CF3-B72F1A890864}" type="slidenum">
              <a:rPr kumimoji="1" lang="ja-JP" altLang="en-US" smtClean="0"/>
              <a:t>‹#›</a:t>
            </a:fld>
            <a:endParaRPr kumimoji="1" lang="ja-JP" altLang="en-US"/>
          </a:p>
        </p:txBody>
      </p:sp>
    </p:spTree>
    <p:extLst>
      <p:ext uri="{BB962C8B-B14F-4D97-AF65-F5344CB8AC3E}">
        <p14:creationId xmlns:p14="http://schemas.microsoft.com/office/powerpoint/2010/main" val="2761340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04E005F-C11D-4BD8-8D95-AF563FF2FBDB}" type="datetimeFigureOut">
              <a:rPr kumimoji="1" lang="ja-JP" altLang="en-US" smtClean="0"/>
              <a:t>2025/5/1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4E51B1D-ED1D-40B2-9CF3-B72F1A890864}" type="slidenum">
              <a:rPr kumimoji="1" lang="ja-JP" altLang="en-US" smtClean="0"/>
              <a:t>‹#›</a:t>
            </a:fld>
            <a:endParaRPr kumimoji="1" lang="ja-JP" altLang="en-US"/>
          </a:p>
        </p:txBody>
      </p:sp>
    </p:spTree>
    <p:extLst>
      <p:ext uri="{BB962C8B-B14F-4D97-AF65-F5344CB8AC3E}">
        <p14:creationId xmlns:p14="http://schemas.microsoft.com/office/powerpoint/2010/main" val="3694775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04E005F-C11D-4BD8-8D95-AF563FF2FBDB}" type="datetimeFigureOut">
              <a:rPr kumimoji="1" lang="ja-JP" altLang="en-US" smtClean="0"/>
              <a:t>2025/5/1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4E51B1D-ED1D-40B2-9CF3-B72F1A890864}" type="slidenum">
              <a:rPr kumimoji="1" lang="ja-JP" altLang="en-US" smtClean="0"/>
              <a:t>‹#›</a:t>
            </a:fld>
            <a:endParaRPr kumimoji="1" lang="ja-JP" altLang="en-US"/>
          </a:p>
        </p:txBody>
      </p:sp>
    </p:spTree>
    <p:extLst>
      <p:ext uri="{BB962C8B-B14F-4D97-AF65-F5344CB8AC3E}">
        <p14:creationId xmlns:p14="http://schemas.microsoft.com/office/powerpoint/2010/main" val="853956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4E005F-C11D-4BD8-8D95-AF563FF2FBDB}" type="datetimeFigureOut">
              <a:rPr kumimoji="1" lang="ja-JP" altLang="en-US" smtClean="0"/>
              <a:t>2025/5/1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E51B1D-ED1D-40B2-9CF3-B72F1A890864}" type="slidenum">
              <a:rPr kumimoji="1" lang="ja-JP" altLang="en-US" smtClean="0"/>
              <a:t>‹#›</a:t>
            </a:fld>
            <a:endParaRPr kumimoji="1" lang="ja-JP" altLang="en-US"/>
          </a:p>
        </p:txBody>
      </p:sp>
    </p:spTree>
    <p:extLst>
      <p:ext uri="{BB962C8B-B14F-4D97-AF65-F5344CB8AC3E}">
        <p14:creationId xmlns:p14="http://schemas.microsoft.com/office/powerpoint/2010/main" val="8574572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https://www.erca.go.jp/yobou/taiki/"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5.cao.go.jp/j-j/wp/wp-je00/wp-je00bun-2-0-1z.html"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49" y="1122363"/>
            <a:ext cx="8811867" cy="2387600"/>
          </a:xfrm>
        </p:spPr>
        <p:txBody>
          <a:bodyPr>
            <a:normAutofit/>
          </a:bodyPr>
          <a:lstStyle/>
          <a:p>
            <a:r>
              <a:rPr lang="en-US" altLang="ja-JP" kern="100" dirty="0"/>
              <a:t>04 </a:t>
            </a:r>
            <a:r>
              <a:rPr lang="ja-JP" altLang="en-US" kern="100" dirty="0"/>
              <a:t>我が国の経済発展と</a:t>
            </a:r>
            <a:r>
              <a:rPr lang="en-US" altLang="ja-JP" kern="100" dirty="0"/>
              <a:t/>
            </a:r>
            <a:br>
              <a:rPr lang="en-US" altLang="ja-JP" kern="100" dirty="0"/>
            </a:br>
            <a:r>
              <a:rPr lang="ja-JP" altLang="en-US" kern="100" dirty="0"/>
              <a:t>大気汚染</a:t>
            </a:r>
            <a:endParaRPr kumimoji="1" lang="ja-JP" altLang="en-US" dirty="0"/>
          </a:p>
        </p:txBody>
      </p:sp>
      <p:sp>
        <p:nvSpPr>
          <p:cNvPr id="3" name="サブタイトル 2"/>
          <p:cNvSpPr>
            <a:spLocks noGrp="1"/>
          </p:cNvSpPr>
          <p:nvPr>
            <p:ph type="subTitle" idx="1"/>
          </p:nvPr>
        </p:nvSpPr>
        <p:spPr/>
        <p:txBody>
          <a:bodyPr/>
          <a:lstStyle/>
          <a:p>
            <a:endParaRPr kumimoji="1" lang="en-US" altLang="ja-JP" dirty="0"/>
          </a:p>
          <a:p>
            <a:r>
              <a:rPr kumimoji="1" lang="ja-JP" altLang="en-US" dirty="0"/>
              <a:t>調べ学習のテーマとして</a:t>
            </a:r>
          </a:p>
        </p:txBody>
      </p:sp>
    </p:spTree>
    <p:extLst>
      <p:ext uri="{BB962C8B-B14F-4D97-AF65-F5344CB8AC3E}">
        <p14:creationId xmlns:p14="http://schemas.microsoft.com/office/powerpoint/2010/main" val="6628857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p:cNvGraphicFramePr>
            <a:graphicFrameLocks/>
          </p:cNvGraphicFramePr>
          <p:nvPr>
            <p:extLst>
              <p:ext uri="{D42A27DB-BD31-4B8C-83A1-F6EECF244321}">
                <p14:modId xmlns:p14="http://schemas.microsoft.com/office/powerpoint/2010/main" val="2854771078"/>
              </p:ext>
            </p:extLst>
          </p:nvPr>
        </p:nvGraphicFramePr>
        <p:xfrm>
          <a:off x="2286000" y="179706"/>
          <a:ext cx="5334000" cy="328580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グラフ 2"/>
          <p:cNvGraphicFramePr>
            <a:graphicFrameLocks/>
          </p:cNvGraphicFramePr>
          <p:nvPr>
            <p:extLst>
              <p:ext uri="{D42A27DB-BD31-4B8C-83A1-F6EECF244321}">
                <p14:modId xmlns:p14="http://schemas.microsoft.com/office/powerpoint/2010/main" val="2531429312"/>
              </p:ext>
            </p:extLst>
          </p:nvPr>
        </p:nvGraphicFramePr>
        <p:xfrm>
          <a:off x="2331720" y="3547746"/>
          <a:ext cx="5334000" cy="328580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15543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59026" y="264067"/>
            <a:ext cx="9886122" cy="769441"/>
          </a:xfrm>
          <a:prstGeom prst="rect">
            <a:avLst/>
          </a:prstGeom>
        </p:spPr>
        <p:txBody>
          <a:bodyPr wrap="square">
            <a:spAutoFit/>
          </a:bodyPr>
          <a:lstStyle/>
          <a:p>
            <a:r>
              <a:rPr lang="ja-JP" altLang="en-US" sz="4400" dirty="0"/>
              <a:t>③大気汚染の歴史を調べてみよう。</a:t>
            </a:r>
            <a:endParaRPr lang="en-US" altLang="ja-JP" sz="4400" dirty="0"/>
          </a:p>
        </p:txBody>
      </p:sp>
      <p:sp>
        <p:nvSpPr>
          <p:cNvPr id="6" name="正方形/長方形 5"/>
          <p:cNvSpPr/>
          <p:nvPr/>
        </p:nvSpPr>
        <p:spPr>
          <a:xfrm>
            <a:off x="366919" y="1033508"/>
            <a:ext cx="9172161" cy="4801314"/>
          </a:xfrm>
          <a:prstGeom prst="rect">
            <a:avLst/>
          </a:prstGeom>
        </p:spPr>
        <p:txBody>
          <a:bodyPr wrap="square">
            <a:spAutoFit/>
          </a:bodyPr>
          <a:lstStyle/>
          <a:p>
            <a:r>
              <a:rPr lang="ja-JP" altLang="en-US" dirty="0"/>
              <a:t>　明治以来の目覚ましい経済成長はそれを支える大量のエネルギーを必要とし、その主役は石炭や石油の化石燃料でした。我が国は、経済成長という光の面に対して、化石燃料を燃焼することによる大気汚染という負の側面も経験し、それを解決してきました。</a:t>
            </a:r>
            <a:endParaRPr lang="en-US" altLang="ja-JP" dirty="0"/>
          </a:p>
          <a:p>
            <a:endParaRPr lang="en-US" altLang="ja-JP" dirty="0"/>
          </a:p>
          <a:p>
            <a:r>
              <a:rPr lang="ja-JP" altLang="en-US" dirty="0"/>
              <a:t>　明治年間から大正年間（</a:t>
            </a:r>
            <a:r>
              <a:rPr lang="en-US" altLang="ja-JP" dirty="0"/>
              <a:t>1912</a:t>
            </a:r>
            <a:r>
              <a:rPr lang="ja-JP" altLang="en-US" dirty="0"/>
              <a:t>～</a:t>
            </a:r>
            <a:r>
              <a:rPr lang="en-US" altLang="ja-JP" dirty="0"/>
              <a:t>1926</a:t>
            </a:r>
            <a:r>
              <a:rPr lang="ja-JP" altLang="en-US" dirty="0"/>
              <a:t>年）にかけては、近代産業を牽引する中心的な役割を果たした紡績業や銅精錬業、製鉄業の規模が次第に拡大するこれらの地域で著しい大気汚染が発生していました。</a:t>
            </a:r>
            <a:endParaRPr lang="en-US" altLang="ja-JP" dirty="0"/>
          </a:p>
          <a:p>
            <a:endParaRPr lang="en-US" altLang="ja-JP" dirty="0"/>
          </a:p>
          <a:p>
            <a:r>
              <a:rPr lang="ja-JP" altLang="en-US" dirty="0"/>
              <a:t>　第二次世界大戦後、他国に類のない経済発展を遂げたわが国は、さらに深刻な環境汚染を経験することとなり、大きな社会問題となっていきました。これらの問題に対処するため、公害対策基本法（ 昭和</a:t>
            </a:r>
            <a:r>
              <a:rPr lang="en-US" altLang="ja-JP" dirty="0"/>
              <a:t>42</a:t>
            </a:r>
            <a:r>
              <a:rPr lang="ja-JP" altLang="en-US" dirty="0"/>
              <a:t>年（</a:t>
            </a:r>
            <a:r>
              <a:rPr lang="en-US" altLang="ja-JP" dirty="0"/>
              <a:t>1967</a:t>
            </a:r>
            <a:r>
              <a:rPr lang="ja-JP" altLang="en-US" dirty="0"/>
              <a:t>年）制定）をはじめとする環境法が整備され、公害の克服に相当な成果を上げました。</a:t>
            </a:r>
            <a:endParaRPr lang="en-US" altLang="ja-JP" dirty="0"/>
          </a:p>
          <a:p>
            <a:endParaRPr lang="en-US" altLang="ja-JP" dirty="0"/>
          </a:p>
          <a:p>
            <a:r>
              <a:rPr lang="ja-JP" altLang="en-US" dirty="0"/>
              <a:t>　都市・生活型公害や地球環境問題などの新たな環境問題が顕在化してきたことから、平成５年（</a:t>
            </a:r>
            <a:r>
              <a:rPr lang="en-US" altLang="ja-JP" dirty="0"/>
              <a:t> 1993</a:t>
            </a:r>
            <a:r>
              <a:rPr lang="ja-JP" altLang="en-US" dirty="0"/>
              <a:t>年）には、地球環境時代にふさわしい新しい枠組みとして、環境基本法が制定され、これに基づき、政府が一体となって施策を講じられています。</a:t>
            </a:r>
            <a:endParaRPr lang="en-US" altLang="ja-JP" dirty="0"/>
          </a:p>
          <a:p>
            <a:endParaRPr lang="en-US" altLang="ja-JP" dirty="0"/>
          </a:p>
        </p:txBody>
      </p:sp>
      <p:sp>
        <p:nvSpPr>
          <p:cNvPr id="4" name="正方形/長方形 3"/>
          <p:cNvSpPr/>
          <p:nvPr/>
        </p:nvSpPr>
        <p:spPr>
          <a:xfrm>
            <a:off x="453057" y="5834822"/>
            <a:ext cx="9293916" cy="1200329"/>
          </a:xfrm>
          <a:prstGeom prst="rect">
            <a:avLst/>
          </a:prstGeom>
        </p:spPr>
        <p:txBody>
          <a:bodyPr wrap="square">
            <a:spAutoFit/>
          </a:bodyPr>
          <a:lstStyle/>
          <a:p>
            <a:r>
              <a:rPr lang="ja-JP" altLang="en-US" dirty="0"/>
              <a:t>出典：「日</a:t>
            </a:r>
            <a:r>
              <a:rPr lang="ja-JP" altLang="en-US" dirty="0">
                <a:solidFill>
                  <a:srgbClr val="333333"/>
                </a:solidFill>
                <a:latin typeface="ヒラギノ角ゴ Pro W3"/>
              </a:rPr>
              <a:t>本の大気汚染経験」（</a:t>
            </a:r>
            <a:r>
              <a:rPr lang="en-US" altLang="ja-JP" dirty="0">
                <a:solidFill>
                  <a:srgbClr val="333333"/>
                </a:solidFill>
                <a:latin typeface="ヒラギノ角ゴ Pro W3"/>
              </a:rPr>
              <a:t>1997</a:t>
            </a:r>
            <a:r>
              <a:rPr lang="ja-JP" altLang="en-US" dirty="0">
                <a:solidFill>
                  <a:srgbClr val="333333"/>
                </a:solidFill>
                <a:latin typeface="ヒラギノ角ゴ Pro W3"/>
              </a:rPr>
              <a:t>年刊行、</a:t>
            </a:r>
            <a:r>
              <a:rPr lang="ja-JP" altLang="en-US" dirty="0"/>
              <a:t>独立行政法人環境再生保全機構　</a:t>
            </a:r>
            <a:r>
              <a:rPr lang="ja-JP" altLang="en-US" dirty="0">
                <a:solidFill>
                  <a:srgbClr val="333333"/>
                </a:solidFill>
                <a:latin typeface="ヒラギノ角ゴ Pro W3"/>
              </a:rPr>
              <a:t>日本の大気汚染経験検討委員会編）、（</a:t>
            </a:r>
            <a:r>
              <a:rPr lang="en-US" altLang="ja-JP" dirty="0">
                <a:solidFill>
                  <a:srgbClr val="333333"/>
                </a:solidFill>
                <a:latin typeface="ヒラギノ角ゴ Pro W3"/>
              </a:rPr>
              <a:t> https://www.erca.go.jp/yobou/taiki/rekishi/index.html </a:t>
            </a:r>
            <a:r>
              <a:rPr lang="ja-JP" altLang="en-US" dirty="0">
                <a:solidFill>
                  <a:srgbClr val="333333"/>
                </a:solidFill>
                <a:latin typeface="ヒラギノ角ゴ Pro W3"/>
              </a:rPr>
              <a:t>）</a:t>
            </a:r>
            <a:endParaRPr lang="en-US" altLang="ja-JP" dirty="0">
              <a:solidFill>
                <a:srgbClr val="333333"/>
              </a:solidFill>
              <a:latin typeface="ヒラギノ角ゴ Pro W3"/>
            </a:endParaRPr>
          </a:p>
          <a:p>
            <a:r>
              <a:rPr lang="ja-JP" altLang="en-US" dirty="0">
                <a:solidFill>
                  <a:srgbClr val="333333"/>
                </a:solidFill>
                <a:latin typeface="ヒラギノ角ゴ Pro W3"/>
              </a:rPr>
              <a:t>「日本の大気汚染の歴史」（</a:t>
            </a:r>
            <a:r>
              <a:rPr lang="en-US" altLang="ja-JP" dirty="0">
                <a:solidFill>
                  <a:srgbClr val="333333"/>
                </a:solidFill>
                <a:latin typeface="ヒラギノ角ゴ Pro W3"/>
              </a:rPr>
              <a:t>2000</a:t>
            </a:r>
            <a:r>
              <a:rPr lang="ja-JP" altLang="en-US" dirty="0">
                <a:solidFill>
                  <a:srgbClr val="333333"/>
                </a:solidFill>
                <a:latin typeface="ヒラギノ角ゴ Pro W3"/>
              </a:rPr>
              <a:t>年刊行、責任編集／大気環境学会史料整理研究委員会）</a:t>
            </a:r>
            <a:endParaRPr lang="en-US" altLang="ja-JP" dirty="0">
              <a:solidFill>
                <a:srgbClr val="333333"/>
              </a:solidFill>
              <a:latin typeface="ヒラギノ角ゴ Pro W3"/>
            </a:endParaRPr>
          </a:p>
          <a:p>
            <a:endParaRPr lang="ja-JP" altLang="en-US" dirty="0"/>
          </a:p>
        </p:txBody>
      </p:sp>
    </p:spTree>
    <p:extLst>
      <p:ext uri="{BB962C8B-B14F-4D97-AF65-F5344CB8AC3E}">
        <p14:creationId xmlns:p14="http://schemas.microsoft.com/office/powerpoint/2010/main" val="9693029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4097599775"/>
              </p:ext>
            </p:extLst>
          </p:nvPr>
        </p:nvGraphicFramePr>
        <p:xfrm>
          <a:off x="447040" y="498791"/>
          <a:ext cx="9291320" cy="5396826"/>
        </p:xfrm>
        <a:graphic>
          <a:graphicData uri="http://schemas.openxmlformats.org/drawingml/2006/table">
            <a:tbl>
              <a:tblPr firstRow="1" bandRow="1">
                <a:tableStyleId>{5940675A-B579-460E-94D1-54222C63F5DA}</a:tableStyleId>
              </a:tblPr>
              <a:tblGrid>
                <a:gridCol w="1964451">
                  <a:extLst>
                    <a:ext uri="{9D8B030D-6E8A-4147-A177-3AD203B41FA5}">
                      <a16:colId xmlns:a16="http://schemas.microsoft.com/office/drawing/2014/main" xmlns="" val="20000"/>
                    </a:ext>
                  </a:extLst>
                </a:gridCol>
                <a:gridCol w="7326869">
                  <a:extLst>
                    <a:ext uri="{9D8B030D-6E8A-4147-A177-3AD203B41FA5}">
                      <a16:colId xmlns:a16="http://schemas.microsoft.com/office/drawing/2014/main" xmlns="" val="20001"/>
                    </a:ext>
                  </a:extLst>
                </a:gridCol>
              </a:tblGrid>
              <a:tr h="385326">
                <a:tc>
                  <a:txBody>
                    <a:bodyPr/>
                    <a:lstStyle/>
                    <a:p>
                      <a:r>
                        <a:rPr kumimoji="1" lang="ja-JP" altLang="en-US" sz="1600" dirty="0"/>
                        <a:t>明治</a:t>
                      </a:r>
                      <a:r>
                        <a:rPr kumimoji="1" lang="en-US" altLang="ja-JP" sz="1600" dirty="0"/>
                        <a:t>3</a:t>
                      </a:r>
                      <a:r>
                        <a:rPr kumimoji="1" lang="ja-JP" altLang="en-US" sz="1600" dirty="0"/>
                        <a:t>年（</a:t>
                      </a:r>
                      <a:r>
                        <a:rPr kumimoji="1" lang="en-US" altLang="ja-JP" sz="1600" dirty="0"/>
                        <a:t>1870</a:t>
                      </a:r>
                      <a:r>
                        <a:rPr kumimoji="1" lang="ja-JP" altLang="en-US" sz="1600" dirty="0"/>
                        <a:t>）</a:t>
                      </a:r>
                    </a:p>
                  </a:txBody>
                  <a:tcPr/>
                </a:tc>
                <a:tc>
                  <a:txBody>
                    <a:bodyPr/>
                    <a:lstStyle/>
                    <a:p>
                      <a:r>
                        <a:rPr kumimoji="1" lang="ja-JP" altLang="en-US" sz="1600" dirty="0"/>
                        <a:t>堺紡績所操業開始　阪神工業地帯の形成につながる</a:t>
                      </a:r>
                    </a:p>
                  </a:txBody>
                  <a:tcPr/>
                </a:tc>
                <a:extLst>
                  <a:ext uri="{0D108BD9-81ED-4DB2-BD59-A6C34878D82A}">
                    <a16:rowId xmlns:a16="http://schemas.microsoft.com/office/drawing/2014/main" xmlns="" val="10000"/>
                  </a:ext>
                </a:extLst>
              </a:tr>
              <a:tr h="385326">
                <a:tc>
                  <a:txBody>
                    <a:bodyPr/>
                    <a:lstStyle/>
                    <a:p>
                      <a:r>
                        <a:rPr kumimoji="1" lang="ja-JP" altLang="en-US" sz="1600" dirty="0"/>
                        <a:t>明治</a:t>
                      </a:r>
                      <a:r>
                        <a:rPr kumimoji="1" lang="en-US" altLang="ja-JP" sz="1600" dirty="0"/>
                        <a:t>34</a:t>
                      </a:r>
                      <a:r>
                        <a:rPr kumimoji="1" lang="ja-JP" altLang="en-US" sz="1600" dirty="0"/>
                        <a:t>（</a:t>
                      </a:r>
                      <a:r>
                        <a:rPr kumimoji="1" lang="en-US" altLang="ja-JP" sz="1600" dirty="0"/>
                        <a:t>1901</a:t>
                      </a:r>
                      <a:r>
                        <a:rPr kumimoji="1" lang="ja-JP" altLang="en-US" sz="1600" dirty="0"/>
                        <a:t>）</a:t>
                      </a:r>
                    </a:p>
                  </a:txBody>
                  <a:tcPr/>
                </a:tc>
                <a:tc>
                  <a:txBody>
                    <a:bodyPr/>
                    <a:lstStyle/>
                    <a:p>
                      <a:r>
                        <a:rPr kumimoji="1" lang="ja-JP" altLang="en-US" sz="1600" dirty="0"/>
                        <a:t>官営八幡製鉄所創設　北九州工業地帯の形成につながる</a:t>
                      </a:r>
                    </a:p>
                  </a:txBody>
                  <a:tcPr/>
                </a:tc>
                <a:extLst>
                  <a:ext uri="{0D108BD9-81ED-4DB2-BD59-A6C34878D82A}">
                    <a16:rowId xmlns:a16="http://schemas.microsoft.com/office/drawing/2014/main" xmlns="" val="10001"/>
                  </a:ext>
                </a:extLst>
              </a:tr>
              <a:tr h="3853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t>明治</a:t>
                      </a:r>
                      <a:r>
                        <a:rPr kumimoji="1" lang="en-US" altLang="ja-JP" sz="1600" dirty="0"/>
                        <a:t>35</a:t>
                      </a:r>
                      <a:r>
                        <a:rPr kumimoji="1" lang="ja-JP" altLang="en-US" sz="1600" dirty="0"/>
                        <a:t>（</a:t>
                      </a:r>
                      <a:r>
                        <a:rPr kumimoji="1" lang="en-US" altLang="ja-JP" sz="1600" dirty="0"/>
                        <a:t>1902</a:t>
                      </a:r>
                      <a:r>
                        <a:rPr kumimoji="1" lang="ja-JP" altLang="en-US" sz="1600" dirty="0"/>
                        <a:t>）</a:t>
                      </a:r>
                    </a:p>
                  </a:txBody>
                  <a:tcPr/>
                </a:tc>
                <a:tc>
                  <a:txBody>
                    <a:bodyPr/>
                    <a:lstStyle/>
                    <a:p>
                      <a:r>
                        <a:rPr kumimoji="1" lang="ja-JP" altLang="en-US" sz="1600" dirty="0"/>
                        <a:t>大阪府知事を会長とし、「煤煙防止研究会」が設立される</a:t>
                      </a:r>
                    </a:p>
                  </a:txBody>
                  <a:tcPr/>
                </a:tc>
                <a:extLst>
                  <a:ext uri="{0D108BD9-81ED-4DB2-BD59-A6C34878D82A}">
                    <a16:rowId xmlns:a16="http://schemas.microsoft.com/office/drawing/2014/main" xmlns="" val="10002"/>
                  </a:ext>
                </a:extLst>
              </a:tr>
              <a:tr h="3853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t>明治</a:t>
                      </a:r>
                      <a:r>
                        <a:rPr kumimoji="1" lang="en-US" altLang="ja-JP" sz="1600" dirty="0"/>
                        <a:t>41</a:t>
                      </a:r>
                      <a:r>
                        <a:rPr kumimoji="1" lang="ja-JP" altLang="en-US" sz="1600" dirty="0"/>
                        <a:t>（</a:t>
                      </a:r>
                      <a:r>
                        <a:rPr kumimoji="1" lang="en-US" altLang="ja-JP" sz="1600" dirty="0"/>
                        <a:t>1908</a:t>
                      </a:r>
                      <a:r>
                        <a:rPr kumimoji="1" lang="ja-JP" altLang="en-US" sz="1600" dirty="0"/>
                        <a:t>）</a:t>
                      </a:r>
                    </a:p>
                  </a:txBody>
                  <a:tcPr/>
                </a:tc>
                <a:tc>
                  <a:txBody>
                    <a:bodyPr/>
                    <a:lstStyle/>
                    <a:p>
                      <a:r>
                        <a:rPr kumimoji="1" lang="ja-JP" altLang="en-US" sz="1600" dirty="0"/>
                        <a:t>川崎臨海部埋立工事が計画される</a:t>
                      </a:r>
                    </a:p>
                  </a:txBody>
                  <a:tcPr/>
                </a:tc>
                <a:extLst>
                  <a:ext uri="{0D108BD9-81ED-4DB2-BD59-A6C34878D82A}">
                    <a16:rowId xmlns:a16="http://schemas.microsoft.com/office/drawing/2014/main" xmlns="" val="10003"/>
                  </a:ext>
                </a:extLst>
              </a:tr>
              <a:tr h="385326">
                <a:tc>
                  <a:txBody>
                    <a:bodyPr/>
                    <a:lstStyle/>
                    <a:p>
                      <a:r>
                        <a:rPr kumimoji="1" lang="ja-JP" altLang="en-US" sz="1600" dirty="0"/>
                        <a:t>大正末期</a:t>
                      </a:r>
                    </a:p>
                  </a:txBody>
                  <a:tcPr/>
                </a:tc>
                <a:tc>
                  <a:txBody>
                    <a:bodyPr/>
                    <a:lstStyle/>
                    <a:p>
                      <a:r>
                        <a:rPr kumimoji="1" lang="ja-JP" altLang="en-US" sz="1600" dirty="0"/>
                        <a:t>石油、電気、通信、重工業、光学、航空機関連、化学工業などの工場により京浜工業地帯の基礎が形成される。</a:t>
                      </a:r>
                    </a:p>
                  </a:txBody>
                  <a:tcPr/>
                </a:tc>
                <a:extLst>
                  <a:ext uri="{0D108BD9-81ED-4DB2-BD59-A6C34878D82A}">
                    <a16:rowId xmlns:a16="http://schemas.microsoft.com/office/drawing/2014/main" xmlns="" val="10004"/>
                  </a:ext>
                </a:extLst>
              </a:tr>
              <a:tr h="385326">
                <a:tc>
                  <a:txBody>
                    <a:bodyPr/>
                    <a:lstStyle/>
                    <a:p>
                      <a:r>
                        <a:rPr kumimoji="1" lang="ja-JP" altLang="en-US" sz="1600" dirty="0"/>
                        <a:t>昭和</a:t>
                      </a:r>
                      <a:r>
                        <a:rPr kumimoji="1" lang="en-US" altLang="ja-JP" sz="1600" dirty="0"/>
                        <a:t>7</a:t>
                      </a:r>
                      <a:r>
                        <a:rPr kumimoji="1" lang="ja-JP" altLang="en-US" sz="1600" dirty="0"/>
                        <a:t>年（</a:t>
                      </a:r>
                      <a:r>
                        <a:rPr kumimoji="1" lang="en-US" altLang="ja-JP" sz="1600" dirty="0"/>
                        <a:t>1932</a:t>
                      </a:r>
                      <a:r>
                        <a:rPr kumimoji="1" lang="ja-JP" altLang="en-US" sz="1600" dirty="0"/>
                        <a:t>）</a:t>
                      </a:r>
                    </a:p>
                  </a:txBody>
                  <a:tcPr/>
                </a:tc>
                <a:tc>
                  <a:txBody>
                    <a:bodyPr/>
                    <a:lstStyle/>
                    <a:p>
                      <a:r>
                        <a:rPr kumimoji="1" lang="ja-JP" altLang="en-US" sz="1600" dirty="0"/>
                        <a:t>大阪府令第</a:t>
                      </a:r>
                      <a:r>
                        <a:rPr kumimoji="1" lang="en-US" altLang="ja-JP" sz="1600" dirty="0"/>
                        <a:t>36</a:t>
                      </a:r>
                      <a:r>
                        <a:rPr kumimoji="1" lang="ja-JP" altLang="en-US" sz="1600" dirty="0"/>
                        <a:t>号　煤煙防止規則定められる</a:t>
                      </a:r>
                    </a:p>
                  </a:txBody>
                  <a:tcPr/>
                </a:tc>
                <a:extLst>
                  <a:ext uri="{0D108BD9-81ED-4DB2-BD59-A6C34878D82A}">
                    <a16:rowId xmlns:a16="http://schemas.microsoft.com/office/drawing/2014/main" xmlns="" val="10005"/>
                  </a:ext>
                </a:extLst>
              </a:tr>
              <a:tr h="385326">
                <a:tc gridSpan="2">
                  <a:txBody>
                    <a:bodyPr/>
                    <a:lstStyle/>
                    <a:p>
                      <a:r>
                        <a:rPr kumimoji="1" lang="ja-JP" altLang="en-US" sz="1600" dirty="0"/>
                        <a:t>昭和</a:t>
                      </a:r>
                      <a:r>
                        <a:rPr kumimoji="1" lang="en-US" altLang="ja-JP" sz="1600" dirty="0"/>
                        <a:t>24</a:t>
                      </a:r>
                      <a:r>
                        <a:rPr kumimoji="1" lang="ja-JP" altLang="en-US" sz="1600" dirty="0"/>
                        <a:t>年東京都、昭和</a:t>
                      </a:r>
                      <a:r>
                        <a:rPr kumimoji="1" lang="en-US" altLang="ja-JP" sz="1600" dirty="0"/>
                        <a:t>25</a:t>
                      </a:r>
                      <a:r>
                        <a:rPr kumimoji="1" lang="ja-JP" altLang="en-US" sz="1600" dirty="0"/>
                        <a:t>年大阪府、昭和</a:t>
                      </a:r>
                      <a:r>
                        <a:rPr kumimoji="1" lang="en-US" altLang="ja-JP" sz="1600" dirty="0"/>
                        <a:t>26</a:t>
                      </a:r>
                      <a:r>
                        <a:rPr kumimoji="1" lang="ja-JP" altLang="en-US" sz="1600" dirty="0"/>
                        <a:t>年神奈川県、昭和</a:t>
                      </a:r>
                      <a:r>
                        <a:rPr kumimoji="1" lang="en-US" altLang="ja-JP" sz="1600" dirty="0"/>
                        <a:t>30</a:t>
                      </a:r>
                      <a:r>
                        <a:rPr kumimoji="1" lang="ja-JP" altLang="en-US" sz="1600" dirty="0"/>
                        <a:t>年福岡県　公害防止条例を定める。</a:t>
                      </a:r>
                    </a:p>
                  </a:txBody>
                  <a:tcPr/>
                </a:tc>
                <a:tc hMerge="1">
                  <a:txBody>
                    <a:bodyPr/>
                    <a:lstStyle/>
                    <a:p>
                      <a:endParaRPr kumimoji="1" lang="ja-JP" altLang="en-US"/>
                    </a:p>
                  </a:txBody>
                  <a:tcPr/>
                </a:tc>
                <a:extLst>
                  <a:ext uri="{0D108BD9-81ED-4DB2-BD59-A6C34878D82A}">
                    <a16:rowId xmlns:a16="http://schemas.microsoft.com/office/drawing/2014/main" xmlns="" val="10006"/>
                  </a:ext>
                </a:extLst>
              </a:tr>
              <a:tr h="385326">
                <a:tc>
                  <a:txBody>
                    <a:bodyPr/>
                    <a:lstStyle/>
                    <a:p>
                      <a:r>
                        <a:rPr kumimoji="1" lang="ja-JP" altLang="en-US" sz="1600" dirty="0"/>
                        <a:t>昭和</a:t>
                      </a:r>
                      <a:r>
                        <a:rPr kumimoji="1" lang="en-US" altLang="ja-JP" sz="1600" dirty="0"/>
                        <a:t>37</a:t>
                      </a:r>
                      <a:r>
                        <a:rPr kumimoji="1" lang="ja-JP" altLang="en-US" sz="1600" dirty="0"/>
                        <a:t>年（</a:t>
                      </a:r>
                      <a:r>
                        <a:rPr kumimoji="1" lang="en-US" altLang="ja-JP" sz="1600" dirty="0"/>
                        <a:t>1962</a:t>
                      </a:r>
                      <a:r>
                        <a:rPr kumimoji="1" lang="ja-JP" altLang="en-US" sz="1600" dirty="0"/>
                        <a:t>）</a:t>
                      </a:r>
                    </a:p>
                  </a:txBody>
                  <a:tcPr/>
                </a:tc>
                <a:tc>
                  <a:txBody>
                    <a:bodyPr/>
                    <a:lstStyle/>
                    <a:p>
                      <a:r>
                        <a:rPr kumimoji="1" lang="ja-JP" altLang="en-US" sz="1600" dirty="0"/>
                        <a:t>煤煙排出の規則等に関する法律　成立</a:t>
                      </a:r>
                    </a:p>
                  </a:txBody>
                  <a:tcPr/>
                </a:tc>
                <a:extLst>
                  <a:ext uri="{0D108BD9-81ED-4DB2-BD59-A6C34878D82A}">
                    <a16:rowId xmlns:a16="http://schemas.microsoft.com/office/drawing/2014/main" xmlns="" val="10007"/>
                  </a:ext>
                </a:extLst>
              </a:tr>
              <a:tr h="385326">
                <a:tc>
                  <a:txBody>
                    <a:bodyPr/>
                    <a:lstStyle/>
                    <a:p>
                      <a:r>
                        <a:rPr kumimoji="1" lang="ja-JP" altLang="en-US" sz="1600" dirty="0"/>
                        <a:t>昭和</a:t>
                      </a:r>
                      <a:r>
                        <a:rPr kumimoji="1" lang="en-US" altLang="ja-JP" sz="1600" dirty="0"/>
                        <a:t>42</a:t>
                      </a:r>
                      <a:r>
                        <a:rPr kumimoji="1" lang="ja-JP" altLang="en-US" sz="1600" dirty="0"/>
                        <a:t>年（</a:t>
                      </a:r>
                      <a:r>
                        <a:rPr kumimoji="1" lang="en-US" altLang="ja-JP" sz="1600" dirty="0"/>
                        <a:t>1967</a:t>
                      </a:r>
                      <a:r>
                        <a:rPr kumimoji="1" lang="ja-JP" altLang="en-US" sz="1600" dirty="0"/>
                        <a:t>）</a:t>
                      </a:r>
                    </a:p>
                  </a:txBody>
                  <a:tcPr/>
                </a:tc>
                <a:tc>
                  <a:txBody>
                    <a:bodyPr/>
                    <a:lstStyle/>
                    <a:p>
                      <a:r>
                        <a:rPr kumimoji="1" lang="ja-JP" altLang="en-US" sz="1600" dirty="0"/>
                        <a:t>四日市公害裁判提訴　公害対策基本法公布</a:t>
                      </a:r>
                    </a:p>
                  </a:txBody>
                  <a:tcPr/>
                </a:tc>
                <a:extLst>
                  <a:ext uri="{0D108BD9-81ED-4DB2-BD59-A6C34878D82A}">
                    <a16:rowId xmlns:a16="http://schemas.microsoft.com/office/drawing/2014/main" xmlns="" val="10008"/>
                  </a:ext>
                </a:extLst>
              </a:tr>
              <a:tr h="3853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t>昭和</a:t>
                      </a:r>
                      <a:r>
                        <a:rPr kumimoji="1" lang="en-US" altLang="ja-JP" sz="1600" dirty="0"/>
                        <a:t>43</a:t>
                      </a:r>
                      <a:r>
                        <a:rPr kumimoji="1" lang="ja-JP" altLang="en-US" sz="1600" dirty="0"/>
                        <a:t>年（</a:t>
                      </a:r>
                      <a:r>
                        <a:rPr kumimoji="1" lang="en-US" altLang="ja-JP" sz="1600" dirty="0"/>
                        <a:t>1968</a:t>
                      </a:r>
                      <a:r>
                        <a:rPr kumimoji="1" lang="ja-JP" altLang="en-US" sz="1600" dirty="0"/>
                        <a:t>）</a:t>
                      </a:r>
                    </a:p>
                  </a:txBody>
                  <a:tcPr/>
                </a:tc>
                <a:tc>
                  <a:txBody>
                    <a:bodyPr/>
                    <a:lstStyle/>
                    <a:p>
                      <a:r>
                        <a:rPr kumimoji="1" lang="ja-JP" altLang="en-US" sz="1600" dirty="0"/>
                        <a:t>煤煙排出の規則等に関する法律　を廃止し、大気汚染防止法を施行</a:t>
                      </a:r>
                    </a:p>
                  </a:txBody>
                  <a:tcPr/>
                </a:tc>
                <a:extLst>
                  <a:ext uri="{0D108BD9-81ED-4DB2-BD59-A6C34878D82A}">
                    <a16:rowId xmlns:a16="http://schemas.microsoft.com/office/drawing/2014/main" xmlns="" val="10009"/>
                  </a:ext>
                </a:extLst>
              </a:tr>
              <a:tr h="385326">
                <a:tc>
                  <a:txBody>
                    <a:bodyPr/>
                    <a:lstStyle/>
                    <a:p>
                      <a:r>
                        <a:rPr kumimoji="1" lang="ja-JP" altLang="en-US" sz="1600" dirty="0"/>
                        <a:t>昭和</a:t>
                      </a:r>
                      <a:r>
                        <a:rPr kumimoji="1" lang="en-US" altLang="ja-JP" sz="1600" dirty="0"/>
                        <a:t>45</a:t>
                      </a:r>
                      <a:r>
                        <a:rPr kumimoji="1" lang="ja-JP" altLang="en-US" sz="1600" dirty="0"/>
                        <a:t>年（</a:t>
                      </a:r>
                      <a:r>
                        <a:rPr kumimoji="1" lang="en-US" altLang="ja-JP" sz="1600" dirty="0"/>
                        <a:t>1970</a:t>
                      </a:r>
                      <a:r>
                        <a:rPr kumimoji="1" lang="ja-JP" altLang="en-US" sz="1600" dirty="0"/>
                        <a:t>）</a:t>
                      </a:r>
                    </a:p>
                  </a:txBody>
                  <a:tcPr/>
                </a:tc>
                <a:tc>
                  <a:txBody>
                    <a:bodyPr/>
                    <a:lstStyle/>
                    <a:p>
                      <a:r>
                        <a:rPr kumimoji="1" lang="ja-JP" altLang="en-US" sz="1600" dirty="0"/>
                        <a:t>東京都の高校の生徒に光化学スモッグによると考えられる健康被害事件発生</a:t>
                      </a:r>
                      <a:endParaRPr kumimoji="1" lang="en-US" altLang="ja-JP" sz="1600" dirty="0"/>
                    </a:p>
                    <a:p>
                      <a:r>
                        <a:rPr kumimoji="1" lang="ja-JP" altLang="en-US" sz="1600" dirty="0"/>
                        <a:t>第</a:t>
                      </a:r>
                      <a:r>
                        <a:rPr kumimoji="1" lang="en-US" altLang="ja-JP" sz="1600" dirty="0"/>
                        <a:t>64</a:t>
                      </a:r>
                      <a:r>
                        <a:rPr kumimoji="1" lang="ja-JP" altLang="en-US" sz="1600" dirty="0"/>
                        <a:t>回国会「公害国会」開催　公害対策防止法改正法案ほか</a:t>
                      </a:r>
                      <a:r>
                        <a:rPr kumimoji="1" lang="en-US" altLang="ja-JP" sz="1600" dirty="0"/>
                        <a:t>14</a:t>
                      </a:r>
                      <a:r>
                        <a:rPr kumimoji="1" lang="ja-JP" altLang="en-US" sz="1600" dirty="0"/>
                        <a:t>法案が成立</a:t>
                      </a:r>
                    </a:p>
                  </a:txBody>
                  <a:tcPr/>
                </a:tc>
                <a:extLst>
                  <a:ext uri="{0D108BD9-81ED-4DB2-BD59-A6C34878D82A}">
                    <a16:rowId xmlns:a16="http://schemas.microsoft.com/office/drawing/2014/main" xmlns="" val="10010"/>
                  </a:ext>
                </a:extLst>
              </a:tr>
              <a:tr h="385326">
                <a:tc>
                  <a:txBody>
                    <a:bodyPr/>
                    <a:lstStyle/>
                    <a:p>
                      <a:r>
                        <a:rPr kumimoji="1" lang="ja-JP" altLang="en-US" sz="1600" dirty="0"/>
                        <a:t>昭和</a:t>
                      </a:r>
                      <a:r>
                        <a:rPr kumimoji="1" lang="en-US" altLang="ja-JP" sz="1600" dirty="0"/>
                        <a:t>46</a:t>
                      </a:r>
                      <a:r>
                        <a:rPr kumimoji="1" lang="ja-JP" altLang="en-US" sz="1600" dirty="0"/>
                        <a:t>年（</a:t>
                      </a:r>
                      <a:r>
                        <a:rPr kumimoji="1" lang="en-US" altLang="ja-JP" sz="1600" dirty="0"/>
                        <a:t>1971</a:t>
                      </a:r>
                      <a:r>
                        <a:rPr kumimoji="1" lang="ja-JP" altLang="en-US" sz="1600" dirty="0"/>
                        <a:t>）</a:t>
                      </a:r>
                    </a:p>
                  </a:txBody>
                  <a:tcPr/>
                </a:tc>
                <a:tc>
                  <a:txBody>
                    <a:bodyPr/>
                    <a:lstStyle/>
                    <a:p>
                      <a:r>
                        <a:rPr kumimoji="1" lang="ja-JP" altLang="en-US" sz="1600" dirty="0"/>
                        <a:t>環境庁創設</a:t>
                      </a:r>
                    </a:p>
                  </a:txBody>
                  <a:tcPr/>
                </a:tc>
                <a:extLst>
                  <a:ext uri="{0D108BD9-81ED-4DB2-BD59-A6C34878D82A}">
                    <a16:rowId xmlns:a16="http://schemas.microsoft.com/office/drawing/2014/main" xmlns="" val="10011"/>
                  </a:ext>
                </a:extLst>
              </a:tr>
              <a:tr h="385326">
                <a:tc>
                  <a:txBody>
                    <a:bodyPr/>
                    <a:lstStyle/>
                    <a:p>
                      <a:r>
                        <a:rPr kumimoji="1" lang="ja-JP" altLang="en-US" sz="1600" b="0" i="0" kern="1200" dirty="0">
                          <a:solidFill>
                            <a:schemeClr val="tx1"/>
                          </a:solidFill>
                          <a:effectLst/>
                          <a:latin typeface="+mn-lt"/>
                          <a:ea typeface="+mn-ea"/>
                          <a:cs typeface="+mn-cs"/>
                        </a:rPr>
                        <a:t>平成</a:t>
                      </a:r>
                      <a:r>
                        <a:rPr kumimoji="1" lang="en-US" altLang="ja-JP" sz="1600" b="0" i="0" kern="1200" dirty="0">
                          <a:solidFill>
                            <a:schemeClr val="tx1"/>
                          </a:solidFill>
                          <a:effectLst/>
                          <a:latin typeface="+mn-lt"/>
                          <a:ea typeface="+mn-ea"/>
                          <a:cs typeface="+mn-cs"/>
                        </a:rPr>
                        <a:t>13</a:t>
                      </a:r>
                      <a:r>
                        <a:rPr kumimoji="1" lang="ja-JP" altLang="en-US" sz="1600" b="0" i="0" kern="1200" dirty="0">
                          <a:solidFill>
                            <a:schemeClr val="tx1"/>
                          </a:solidFill>
                          <a:effectLst/>
                          <a:latin typeface="+mn-lt"/>
                          <a:ea typeface="+mn-ea"/>
                          <a:cs typeface="+mn-cs"/>
                        </a:rPr>
                        <a:t>（</a:t>
                      </a:r>
                      <a:r>
                        <a:rPr kumimoji="1" lang="en-US" altLang="ja-JP" sz="1600" b="0" i="0" kern="1200" dirty="0">
                          <a:solidFill>
                            <a:schemeClr val="tx1"/>
                          </a:solidFill>
                          <a:effectLst/>
                          <a:latin typeface="+mn-lt"/>
                          <a:ea typeface="+mn-ea"/>
                          <a:cs typeface="+mn-cs"/>
                        </a:rPr>
                        <a:t>2001</a:t>
                      </a:r>
                      <a:r>
                        <a:rPr kumimoji="1" lang="ja-JP" altLang="en-US" sz="1600" b="0" i="0" kern="1200" dirty="0">
                          <a:solidFill>
                            <a:schemeClr val="tx1"/>
                          </a:solidFill>
                          <a:effectLst/>
                          <a:latin typeface="+mn-lt"/>
                          <a:ea typeface="+mn-ea"/>
                          <a:cs typeface="+mn-cs"/>
                        </a:rPr>
                        <a:t>）年</a:t>
                      </a:r>
                      <a:endParaRPr kumimoji="1" lang="ja-JP" altLang="en-US" sz="1600" dirty="0"/>
                    </a:p>
                  </a:txBody>
                  <a:tcPr/>
                </a:tc>
                <a:tc>
                  <a:txBody>
                    <a:bodyPr/>
                    <a:lstStyle/>
                    <a:p>
                      <a:r>
                        <a:rPr kumimoji="1" lang="ja-JP" altLang="en-US" sz="1600" dirty="0"/>
                        <a:t>環境省発足</a:t>
                      </a:r>
                    </a:p>
                  </a:txBody>
                  <a:tcPr/>
                </a:tc>
                <a:extLst>
                  <a:ext uri="{0D108BD9-81ED-4DB2-BD59-A6C34878D82A}">
                    <a16:rowId xmlns:a16="http://schemas.microsoft.com/office/drawing/2014/main" xmlns="" val="10012"/>
                  </a:ext>
                </a:extLst>
              </a:tr>
            </a:tbl>
          </a:graphicData>
        </a:graphic>
      </p:graphicFrame>
      <p:sp>
        <p:nvSpPr>
          <p:cNvPr id="3" name="テキスト ボックス 2"/>
          <p:cNvSpPr txBox="1"/>
          <p:nvPr/>
        </p:nvSpPr>
        <p:spPr>
          <a:xfrm>
            <a:off x="137160" y="6427113"/>
            <a:ext cx="5416868" cy="261610"/>
          </a:xfrm>
          <a:prstGeom prst="rect">
            <a:avLst/>
          </a:prstGeom>
          <a:noFill/>
        </p:spPr>
        <p:txBody>
          <a:bodyPr wrap="none" rtlCol="0">
            <a:spAutoFit/>
          </a:bodyPr>
          <a:lstStyle/>
          <a:p>
            <a:r>
              <a:rPr lang="ja-JP" altLang="en-US" sz="1100" dirty="0"/>
              <a:t>出典</a:t>
            </a:r>
            <a:r>
              <a:rPr kumimoji="1" lang="ja-JP" altLang="en-US" sz="1100" dirty="0"/>
              <a:t>：　公健協会</a:t>
            </a:r>
            <a:r>
              <a:rPr kumimoji="1" lang="en-US" altLang="ja-JP" sz="1100" dirty="0"/>
              <a:t>/</a:t>
            </a:r>
            <a:r>
              <a:rPr kumimoji="1" lang="ja-JP" altLang="en-US" sz="1100" dirty="0"/>
              <a:t>大気環境学会史料整理研究委員会</a:t>
            </a:r>
            <a:r>
              <a:rPr kumimoji="1" lang="en-US" altLang="ja-JP" sz="1100" dirty="0"/>
              <a:t>,</a:t>
            </a:r>
            <a:r>
              <a:rPr kumimoji="1" lang="ja-JP" altLang="en-US" sz="1100" dirty="0"/>
              <a:t>日本の大気汚染の歴史</a:t>
            </a:r>
            <a:r>
              <a:rPr kumimoji="1" lang="en-US" altLang="ja-JP" sz="1100" dirty="0"/>
              <a:t>Ⅰ,</a:t>
            </a:r>
            <a:r>
              <a:rPr kumimoji="1" lang="ja-JP" altLang="en-US" sz="1100" dirty="0"/>
              <a:t>ｐｐ</a:t>
            </a:r>
            <a:r>
              <a:rPr lang="en-US" altLang="ja-JP" sz="1100" dirty="0"/>
              <a:t>8</a:t>
            </a:r>
            <a:r>
              <a:rPr kumimoji="1" lang="en-US" altLang="ja-JP" sz="1100" dirty="0"/>
              <a:t>-47</a:t>
            </a:r>
            <a:endParaRPr kumimoji="1" lang="ja-JP" altLang="en-US" sz="1100" dirty="0"/>
          </a:p>
        </p:txBody>
      </p:sp>
      <p:sp>
        <p:nvSpPr>
          <p:cNvPr id="4" name="テキスト ボックス 3"/>
          <p:cNvSpPr txBox="1"/>
          <p:nvPr/>
        </p:nvSpPr>
        <p:spPr>
          <a:xfrm>
            <a:off x="348809" y="129459"/>
            <a:ext cx="4543231" cy="369332"/>
          </a:xfrm>
          <a:prstGeom prst="rect">
            <a:avLst/>
          </a:prstGeom>
          <a:noFill/>
        </p:spPr>
        <p:txBody>
          <a:bodyPr wrap="none" rtlCol="0">
            <a:spAutoFit/>
          </a:bodyPr>
          <a:lstStyle/>
          <a:p>
            <a:r>
              <a:rPr kumimoji="1" lang="ja-JP" altLang="en-US" dirty="0"/>
              <a:t>工業の発展と大気汚染にかかる主なできごと</a:t>
            </a:r>
          </a:p>
        </p:txBody>
      </p:sp>
    </p:spTree>
    <p:extLst>
      <p:ext uri="{BB962C8B-B14F-4D97-AF65-F5344CB8AC3E}">
        <p14:creationId xmlns:p14="http://schemas.microsoft.com/office/powerpoint/2010/main" val="42531230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376962" y="152696"/>
            <a:ext cx="9152075" cy="1325563"/>
          </a:xfrm>
        </p:spPr>
        <p:txBody>
          <a:bodyPr>
            <a:normAutofit/>
          </a:bodyPr>
          <a:lstStyle/>
          <a:p>
            <a:r>
              <a:rPr lang="ja-JP" altLang="en-US" dirty="0"/>
              <a:t>④化石燃料を燃やすと環境に負荷をかけるのはなぜ？</a:t>
            </a:r>
            <a:endParaRPr lang="en-US" altLang="ja-JP" dirty="0"/>
          </a:p>
        </p:txBody>
      </p:sp>
      <p:pic>
        <p:nvPicPr>
          <p:cNvPr id="5" name="図 4"/>
          <p:cNvPicPr>
            <a:picLocks noChangeAspect="1"/>
          </p:cNvPicPr>
          <p:nvPr/>
        </p:nvPicPr>
        <p:blipFill>
          <a:blip r:embed="rId2"/>
          <a:stretch>
            <a:fillRect/>
          </a:stretch>
        </p:blipFill>
        <p:spPr>
          <a:xfrm>
            <a:off x="0" y="1884660"/>
            <a:ext cx="6546806" cy="2331739"/>
          </a:xfrm>
          <a:prstGeom prst="rect">
            <a:avLst/>
          </a:prstGeom>
        </p:spPr>
      </p:pic>
      <p:pic>
        <p:nvPicPr>
          <p:cNvPr id="6" name="図 5"/>
          <p:cNvPicPr>
            <a:picLocks noChangeAspect="1"/>
          </p:cNvPicPr>
          <p:nvPr/>
        </p:nvPicPr>
        <p:blipFill>
          <a:blip r:embed="rId3"/>
          <a:stretch>
            <a:fillRect/>
          </a:stretch>
        </p:blipFill>
        <p:spPr>
          <a:xfrm>
            <a:off x="2895599" y="4622800"/>
            <a:ext cx="5702313" cy="2110953"/>
          </a:xfrm>
          <a:prstGeom prst="rect">
            <a:avLst/>
          </a:prstGeom>
        </p:spPr>
      </p:pic>
      <p:sp>
        <p:nvSpPr>
          <p:cNvPr id="2" name="テキスト ボックス 1"/>
          <p:cNvSpPr txBox="1"/>
          <p:nvPr/>
        </p:nvSpPr>
        <p:spPr>
          <a:xfrm>
            <a:off x="490331" y="1515328"/>
            <a:ext cx="5025735" cy="461665"/>
          </a:xfrm>
          <a:prstGeom prst="rect">
            <a:avLst/>
          </a:prstGeom>
          <a:noFill/>
        </p:spPr>
        <p:txBody>
          <a:bodyPr wrap="none" rtlCol="0">
            <a:spAutoFit/>
          </a:bodyPr>
          <a:lstStyle/>
          <a:p>
            <a:r>
              <a:rPr kumimoji="1" lang="ja-JP" altLang="en-US" sz="2400" dirty="0"/>
              <a:t>１）化石燃料には何が含まれている？</a:t>
            </a:r>
          </a:p>
        </p:txBody>
      </p:sp>
    </p:spTree>
    <p:extLst>
      <p:ext uri="{BB962C8B-B14F-4D97-AF65-F5344CB8AC3E}">
        <p14:creationId xmlns:p14="http://schemas.microsoft.com/office/powerpoint/2010/main" val="30149218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80028" y="0"/>
            <a:ext cx="9145944" cy="2462213"/>
          </a:xfrm>
          <a:prstGeom prst="rect">
            <a:avLst/>
          </a:prstGeom>
          <a:noFill/>
        </p:spPr>
        <p:txBody>
          <a:bodyPr wrap="square" rtlCol="0">
            <a:spAutoFit/>
          </a:bodyPr>
          <a:lstStyle/>
          <a:p>
            <a:r>
              <a:rPr kumimoji="1" lang="ja-JP" altLang="en-US" sz="2200" dirty="0"/>
              <a:t>動物細胞も植物細胞も、水、炭水化物、脂質、タンパク質、核酸などの成分を含んでいます。</a:t>
            </a:r>
            <a:endParaRPr kumimoji="1" lang="en-US" altLang="ja-JP" sz="2200" dirty="0"/>
          </a:p>
          <a:p>
            <a:r>
              <a:rPr lang="ja-JP" altLang="en-US" sz="2200" dirty="0"/>
              <a:t>炭水化物、脂質、タンパク質、核酸の有機化合物は炭素（</a:t>
            </a:r>
            <a:r>
              <a:rPr lang="en-US" altLang="ja-JP" sz="2200" dirty="0"/>
              <a:t>C</a:t>
            </a:r>
            <a:r>
              <a:rPr lang="ja-JP" altLang="en-US" sz="2200" dirty="0"/>
              <a:t>）を含む成分です。</a:t>
            </a:r>
            <a:endParaRPr lang="en-US" altLang="ja-JP" sz="2200" dirty="0"/>
          </a:p>
          <a:p>
            <a:r>
              <a:rPr kumimoji="1" lang="ja-JP" altLang="en-US" sz="2200" dirty="0"/>
              <a:t>タンパク質と核酸には、基本構造に窒素（</a:t>
            </a:r>
            <a:r>
              <a:rPr kumimoji="1" lang="en-US" altLang="ja-JP" sz="2200" dirty="0"/>
              <a:t>N</a:t>
            </a:r>
            <a:r>
              <a:rPr kumimoji="1" lang="ja-JP" altLang="en-US" sz="2200" dirty="0"/>
              <a:t>）が含まれています。</a:t>
            </a:r>
            <a:endParaRPr kumimoji="1" lang="en-US" altLang="ja-JP" sz="2200" dirty="0"/>
          </a:p>
          <a:p>
            <a:r>
              <a:rPr lang="ja-JP" altLang="en-US" sz="2200" dirty="0"/>
              <a:t>タンパク質を構成するアミノ酸には、硫黄（</a:t>
            </a:r>
            <a:r>
              <a:rPr lang="en-US" altLang="ja-JP" sz="2200" dirty="0"/>
              <a:t>S</a:t>
            </a:r>
            <a:r>
              <a:rPr lang="ja-JP" altLang="en-US" sz="2200" dirty="0"/>
              <a:t>）を含むものがあります。</a:t>
            </a:r>
            <a:endParaRPr lang="en-US" altLang="ja-JP" sz="2200" dirty="0"/>
          </a:p>
          <a:p>
            <a:r>
              <a:rPr lang="ja-JP" altLang="en-US" sz="2200" dirty="0"/>
              <a:t>石油や石炭の化石燃料の主な成分は炭素です。窒素や硫黄も微量ながら含まれることになります。</a:t>
            </a:r>
            <a:endParaRPr kumimoji="1" lang="ja-JP" altLang="en-US" sz="2200" dirty="0"/>
          </a:p>
        </p:txBody>
      </p:sp>
      <p:graphicFrame>
        <p:nvGraphicFramePr>
          <p:cNvPr id="5" name="表 4"/>
          <p:cNvGraphicFramePr>
            <a:graphicFrameLocks noGrp="1"/>
          </p:cNvGraphicFramePr>
          <p:nvPr>
            <p:extLst>
              <p:ext uri="{D42A27DB-BD31-4B8C-83A1-F6EECF244321}">
                <p14:modId xmlns:p14="http://schemas.microsoft.com/office/powerpoint/2010/main" val="555042707"/>
              </p:ext>
            </p:extLst>
          </p:nvPr>
        </p:nvGraphicFramePr>
        <p:xfrm>
          <a:off x="576683" y="3245225"/>
          <a:ext cx="9144000" cy="3474720"/>
        </p:xfrm>
        <a:graphic>
          <a:graphicData uri="http://schemas.openxmlformats.org/drawingml/2006/table">
            <a:tbl>
              <a:tblPr firstRow="1" bandRow="1">
                <a:tableStyleId>{5940675A-B579-460E-94D1-54222C63F5DA}</a:tableStyleId>
              </a:tblPr>
              <a:tblGrid>
                <a:gridCol w="552497">
                  <a:extLst>
                    <a:ext uri="{9D8B030D-6E8A-4147-A177-3AD203B41FA5}">
                      <a16:colId xmlns:a16="http://schemas.microsoft.com/office/drawing/2014/main" xmlns="" val="20000"/>
                    </a:ext>
                  </a:extLst>
                </a:gridCol>
                <a:gridCol w="435645">
                  <a:extLst>
                    <a:ext uri="{9D8B030D-6E8A-4147-A177-3AD203B41FA5}">
                      <a16:colId xmlns:a16="http://schemas.microsoft.com/office/drawing/2014/main" xmlns="" val="20001"/>
                    </a:ext>
                  </a:extLst>
                </a:gridCol>
                <a:gridCol w="840658">
                  <a:extLst>
                    <a:ext uri="{9D8B030D-6E8A-4147-A177-3AD203B41FA5}">
                      <a16:colId xmlns:a16="http://schemas.microsoft.com/office/drawing/2014/main" xmlns="" val="20002"/>
                    </a:ext>
                  </a:extLst>
                </a:gridCol>
                <a:gridCol w="1356852">
                  <a:extLst>
                    <a:ext uri="{9D8B030D-6E8A-4147-A177-3AD203B41FA5}">
                      <a16:colId xmlns:a16="http://schemas.microsoft.com/office/drawing/2014/main" xmlns="" val="20003"/>
                    </a:ext>
                  </a:extLst>
                </a:gridCol>
                <a:gridCol w="2875936">
                  <a:extLst>
                    <a:ext uri="{9D8B030D-6E8A-4147-A177-3AD203B41FA5}">
                      <a16:colId xmlns:a16="http://schemas.microsoft.com/office/drawing/2014/main" xmlns="" val="20004"/>
                    </a:ext>
                  </a:extLst>
                </a:gridCol>
                <a:gridCol w="3082412">
                  <a:extLst>
                    <a:ext uri="{9D8B030D-6E8A-4147-A177-3AD203B41FA5}">
                      <a16:colId xmlns:a16="http://schemas.microsoft.com/office/drawing/2014/main" xmlns="" val="20005"/>
                    </a:ext>
                  </a:extLst>
                </a:gridCol>
              </a:tblGrid>
              <a:tr h="370840">
                <a:tc gridSpan="3">
                  <a:txBody>
                    <a:bodyPr/>
                    <a:lstStyle/>
                    <a:p>
                      <a:pPr algn="ctr"/>
                      <a:r>
                        <a:rPr kumimoji="1" lang="ja-JP" altLang="en-US" sz="1400" dirty="0"/>
                        <a:t>構成成分</a:t>
                      </a:r>
                    </a:p>
                  </a:txBody>
                  <a:tcPr/>
                </a:tc>
                <a:tc hMerge="1">
                  <a:txBody>
                    <a:bodyPr/>
                    <a:lstStyle/>
                    <a:p>
                      <a:pPr algn="ctr"/>
                      <a:endParaRPr kumimoji="1" lang="ja-JP" altLang="en-US" dirty="0"/>
                    </a:p>
                  </a:txBody>
                  <a:tcPr/>
                </a:tc>
                <a:tc hMerge="1">
                  <a:txBody>
                    <a:bodyPr/>
                    <a:lstStyle/>
                    <a:p>
                      <a:pPr algn="ctr"/>
                      <a:endParaRPr kumimoji="1" lang="ja-JP" altLang="en-US" dirty="0"/>
                    </a:p>
                  </a:txBody>
                  <a:tcPr/>
                </a:tc>
                <a:tc>
                  <a:txBody>
                    <a:bodyPr/>
                    <a:lstStyle/>
                    <a:p>
                      <a:pPr algn="ctr"/>
                      <a:r>
                        <a:rPr kumimoji="1" lang="ja-JP" altLang="en-US" sz="1400" dirty="0"/>
                        <a:t>構成元素</a:t>
                      </a:r>
                    </a:p>
                  </a:txBody>
                  <a:tcPr/>
                </a:tc>
                <a:tc>
                  <a:txBody>
                    <a:bodyPr/>
                    <a:lstStyle/>
                    <a:p>
                      <a:pPr algn="ctr"/>
                      <a:r>
                        <a:rPr kumimoji="1" lang="ja-JP" altLang="en-US" sz="1400" dirty="0"/>
                        <a:t>構造</a:t>
                      </a:r>
                    </a:p>
                  </a:txBody>
                  <a:tcPr/>
                </a:tc>
                <a:tc>
                  <a:txBody>
                    <a:bodyPr/>
                    <a:lstStyle/>
                    <a:p>
                      <a:pPr algn="ctr"/>
                      <a:r>
                        <a:rPr kumimoji="1" lang="ja-JP" altLang="en-US" sz="1400" dirty="0"/>
                        <a:t>主な働き</a:t>
                      </a:r>
                    </a:p>
                  </a:txBody>
                  <a:tcPr/>
                </a:tc>
                <a:extLst>
                  <a:ext uri="{0D108BD9-81ED-4DB2-BD59-A6C34878D82A}">
                    <a16:rowId xmlns:a16="http://schemas.microsoft.com/office/drawing/2014/main" xmlns="" val="10000"/>
                  </a:ext>
                </a:extLst>
              </a:tr>
              <a:tr h="370840">
                <a:tc gridSpan="3">
                  <a:txBody>
                    <a:bodyPr/>
                    <a:lstStyle/>
                    <a:p>
                      <a:pPr algn="ctr"/>
                      <a:r>
                        <a:rPr kumimoji="1" lang="ja-JP" altLang="en-US" sz="1400" dirty="0"/>
                        <a:t>水</a:t>
                      </a:r>
                    </a:p>
                  </a:txBody>
                  <a:tcPr anchor="ctr"/>
                </a:tc>
                <a:tc hMerge="1">
                  <a:txBody>
                    <a:bodyPr/>
                    <a:lstStyle/>
                    <a:p>
                      <a:endParaRPr kumimoji="1" lang="ja-JP" altLang="en-US" dirty="0"/>
                    </a:p>
                  </a:txBody>
                  <a:tcPr/>
                </a:tc>
                <a:tc hMerge="1">
                  <a:txBody>
                    <a:bodyPr/>
                    <a:lstStyle/>
                    <a:p>
                      <a:endParaRPr kumimoji="1" lang="ja-JP" altLang="en-US" dirty="0"/>
                    </a:p>
                  </a:txBody>
                  <a:tcPr/>
                </a:tc>
                <a:tc>
                  <a:txBody>
                    <a:bodyPr/>
                    <a:lstStyle/>
                    <a:p>
                      <a:pPr algn="ctr"/>
                      <a:r>
                        <a:rPr kumimoji="1" lang="en-US" altLang="ja-JP" sz="1400" dirty="0"/>
                        <a:t>H,O</a:t>
                      </a:r>
                      <a:endParaRPr kumimoji="1" lang="ja-JP" altLang="en-US" sz="1400" dirty="0"/>
                    </a:p>
                  </a:txBody>
                  <a:tcPr anchor="ctr"/>
                </a:tc>
                <a:tc>
                  <a:txBody>
                    <a:bodyPr/>
                    <a:lstStyle/>
                    <a:p>
                      <a:pPr algn="ctr"/>
                      <a:r>
                        <a:rPr kumimoji="1" lang="en-US" altLang="ja-JP" sz="1400" dirty="0"/>
                        <a:t>H</a:t>
                      </a:r>
                      <a:r>
                        <a:rPr kumimoji="1" lang="en-US" altLang="ja-JP" sz="1400" baseline="-25000" dirty="0"/>
                        <a:t>2</a:t>
                      </a:r>
                      <a:r>
                        <a:rPr kumimoji="1" lang="en-US" altLang="ja-JP" sz="1400" dirty="0"/>
                        <a:t>O</a:t>
                      </a:r>
                      <a:endParaRPr kumimoji="1" lang="ja-JP" altLang="en-US" sz="1400" dirty="0"/>
                    </a:p>
                  </a:txBody>
                  <a:tcPr anchor="ctr"/>
                </a:tc>
                <a:tc>
                  <a:txBody>
                    <a:bodyPr/>
                    <a:lstStyle/>
                    <a:p>
                      <a:r>
                        <a:rPr kumimoji="1" lang="ja-JP" altLang="en-US" sz="1400" dirty="0"/>
                        <a:t>物質の溶媒、化学反応の場など</a:t>
                      </a:r>
                    </a:p>
                  </a:txBody>
                  <a:tcPr/>
                </a:tc>
                <a:extLst>
                  <a:ext uri="{0D108BD9-81ED-4DB2-BD59-A6C34878D82A}">
                    <a16:rowId xmlns:a16="http://schemas.microsoft.com/office/drawing/2014/main" xmlns="" val="10001"/>
                  </a:ext>
                </a:extLst>
              </a:tr>
              <a:tr h="370840">
                <a:tc rowSpan="5">
                  <a:txBody>
                    <a:bodyPr/>
                    <a:lstStyle/>
                    <a:p>
                      <a:pPr algn="ctr"/>
                      <a:r>
                        <a:rPr kumimoji="1" lang="ja-JP" altLang="en-US" sz="1400" dirty="0"/>
                        <a:t>有機化合物</a:t>
                      </a:r>
                    </a:p>
                  </a:txBody>
                  <a:tcPr vert="eaVert" anchor="ctr"/>
                </a:tc>
                <a:tc gridSpan="2">
                  <a:txBody>
                    <a:bodyPr/>
                    <a:lstStyle/>
                    <a:p>
                      <a:pPr algn="ctr"/>
                      <a:r>
                        <a:rPr kumimoji="1" lang="ja-JP" altLang="en-US" sz="1400" dirty="0"/>
                        <a:t>炭水化物</a:t>
                      </a:r>
                    </a:p>
                  </a:txBody>
                  <a:tcPr anchor="ctr"/>
                </a:tc>
                <a:tc hMerge="1">
                  <a:txBody>
                    <a:bodyPr/>
                    <a:lstStyle/>
                    <a:p>
                      <a:endParaRPr kumimoji="1" lang="ja-JP" altLang="en-US" dirty="0"/>
                    </a:p>
                  </a:txBody>
                  <a:tcPr/>
                </a:tc>
                <a:tc>
                  <a:txBody>
                    <a:bodyPr/>
                    <a:lstStyle/>
                    <a:p>
                      <a:pPr algn="ctr"/>
                      <a:r>
                        <a:rPr kumimoji="1" lang="en-US" altLang="ja-JP" sz="1600" dirty="0"/>
                        <a:t>C,H,O</a:t>
                      </a:r>
                      <a:endParaRPr kumimoji="1" lang="ja-JP" altLang="en-US" sz="1600" dirty="0"/>
                    </a:p>
                  </a:txBody>
                  <a:tcPr anchor="ctr"/>
                </a:tc>
                <a:tc>
                  <a:txBody>
                    <a:bodyPr/>
                    <a:lstStyle/>
                    <a:p>
                      <a:pPr algn="l"/>
                      <a:r>
                        <a:rPr kumimoji="1" lang="ja-JP" altLang="en-US" sz="1400" dirty="0"/>
                        <a:t>単糖類、二糖類、多糖類</a:t>
                      </a:r>
                    </a:p>
                  </a:txBody>
                  <a:tcPr anchor="ctr"/>
                </a:tc>
                <a:tc>
                  <a:txBody>
                    <a:bodyPr/>
                    <a:lstStyle/>
                    <a:p>
                      <a:r>
                        <a:rPr kumimoji="1" lang="ja-JP" altLang="en-US" sz="1400" dirty="0"/>
                        <a:t>エネルギー源、貯蔵物質</a:t>
                      </a:r>
                    </a:p>
                  </a:txBody>
                  <a:tcPr/>
                </a:tc>
                <a:extLst>
                  <a:ext uri="{0D108BD9-81ED-4DB2-BD59-A6C34878D82A}">
                    <a16:rowId xmlns:a16="http://schemas.microsoft.com/office/drawing/2014/main" xmlns="" val="10002"/>
                  </a:ext>
                </a:extLst>
              </a:tr>
              <a:tr h="370840">
                <a:tc vMerge="1">
                  <a:txBody>
                    <a:bodyPr/>
                    <a:lstStyle/>
                    <a:p>
                      <a:endParaRPr kumimoji="1" lang="ja-JP" altLang="en-US"/>
                    </a:p>
                  </a:txBody>
                  <a:tcPr/>
                </a:tc>
                <a:tc gridSpan="2">
                  <a:txBody>
                    <a:bodyPr/>
                    <a:lstStyle/>
                    <a:p>
                      <a:pPr algn="ctr"/>
                      <a:r>
                        <a:rPr kumimoji="1" lang="ja-JP" altLang="en-US" sz="1400" dirty="0"/>
                        <a:t>脂質</a:t>
                      </a:r>
                    </a:p>
                  </a:txBody>
                  <a:tcPr anchor="ctr"/>
                </a:tc>
                <a:tc hMerge="1">
                  <a:txBody>
                    <a:bodyPr/>
                    <a:lstStyle/>
                    <a:p>
                      <a:pPr algn="ctr"/>
                      <a:endParaRPr kumimoji="1"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C,H,O,P</a:t>
                      </a:r>
                      <a:endParaRPr kumimoji="1" lang="ja-JP" altLang="en-US" sz="1600" dirty="0"/>
                    </a:p>
                  </a:txBody>
                  <a:tcPr anchor="ctr"/>
                </a:tc>
                <a:tc>
                  <a:txBody>
                    <a:bodyPr/>
                    <a:lstStyle/>
                    <a:p>
                      <a:pPr algn="l"/>
                      <a:r>
                        <a:rPr kumimoji="1" lang="ja-JP" altLang="en-US" sz="1400" dirty="0"/>
                        <a:t>脂肪酸、グリセリン、リン酸化合物</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t>エネルギー源、貯蔵物質、生体膜の成分</a:t>
                      </a:r>
                    </a:p>
                  </a:txBody>
                  <a:tcPr/>
                </a:tc>
                <a:extLst>
                  <a:ext uri="{0D108BD9-81ED-4DB2-BD59-A6C34878D82A}">
                    <a16:rowId xmlns:a16="http://schemas.microsoft.com/office/drawing/2014/main" xmlns="" val="10003"/>
                  </a:ext>
                </a:extLst>
              </a:tr>
              <a:tr h="370840">
                <a:tc vMerge="1">
                  <a:txBody>
                    <a:bodyPr/>
                    <a:lstStyle/>
                    <a:p>
                      <a:endParaRPr kumimoji="1" lang="ja-JP" altLang="en-US"/>
                    </a:p>
                  </a:txBody>
                  <a:tcPr/>
                </a:tc>
                <a:tc gridSpan="2">
                  <a:txBody>
                    <a:bodyPr/>
                    <a:lstStyle/>
                    <a:p>
                      <a:pPr algn="ctr"/>
                      <a:r>
                        <a:rPr kumimoji="1" lang="ja-JP" altLang="en-US" sz="1400" dirty="0"/>
                        <a:t>タンパク質</a:t>
                      </a:r>
                    </a:p>
                  </a:txBody>
                  <a:tcPr anchor="ctr"/>
                </a:tc>
                <a:tc hMerge="1">
                  <a:txBody>
                    <a:bodyPr/>
                    <a:lstStyle/>
                    <a:p>
                      <a:pPr algn="ctr"/>
                      <a:endParaRPr kumimoji="1"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C,H,O,N,S</a:t>
                      </a:r>
                      <a:endParaRPr kumimoji="1" lang="ja-JP" altLang="en-US" sz="1600" dirty="0"/>
                    </a:p>
                  </a:txBody>
                  <a:tcPr anchor="ctr"/>
                </a:tc>
                <a:tc>
                  <a:txBody>
                    <a:bodyPr/>
                    <a:lstStyle/>
                    <a:p>
                      <a:pPr algn="l"/>
                      <a:r>
                        <a:rPr kumimoji="1" lang="ja-JP" altLang="en-US" sz="1400" dirty="0"/>
                        <a:t>多数のアミノ酸がペプチド結合し、立体構造を形成</a:t>
                      </a:r>
                    </a:p>
                  </a:txBody>
                  <a:tcPr anchor="ctr"/>
                </a:tc>
                <a:tc>
                  <a:txBody>
                    <a:bodyPr/>
                    <a:lstStyle/>
                    <a:p>
                      <a:r>
                        <a:rPr kumimoji="1" lang="ja-JP" altLang="en-US" sz="1400" dirty="0"/>
                        <a:t>生体膜・細胞小器官・細胞基質の主成分、酵素・抗体・ホルモンの主成分、染色体の成分</a:t>
                      </a:r>
                    </a:p>
                  </a:txBody>
                  <a:tcPr/>
                </a:tc>
                <a:extLst>
                  <a:ext uri="{0D108BD9-81ED-4DB2-BD59-A6C34878D82A}">
                    <a16:rowId xmlns:a16="http://schemas.microsoft.com/office/drawing/2014/main" xmlns="" val="10004"/>
                  </a:ext>
                </a:extLst>
              </a:tr>
              <a:tr h="370840">
                <a:tc vMerge="1">
                  <a:txBody>
                    <a:bodyPr/>
                    <a:lstStyle/>
                    <a:p>
                      <a:endParaRPr kumimoji="1" lang="ja-JP" altLang="en-US"/>
                    </a:p>
                  </a:txBody>
                  <a:tcPr/>
                </a:tc>
                <a:tc rowSpan="2">
                  <a:txBody>
                    <a:bodyPr/>
                    <a:lstStyle/>
                    <a:p>
                      <a:pPr algn="ctr"/>
                      <a:r>
                        <a:rPr kumimoji="1" lang="ja-JP" altLang="en-US" sz="1400" dirty="0"/>
                        <a:t>核酸</a:t>
                      </a:r>
                    </a:p>
                  </a:txBody>
                  <a:tcPr vert="eaVert" anchor="ctr"/>
                </a:tc>
                <a:tc>
                  <a:txBody>
                    <a:bodyPr/>
                    <a:lstStyle/>
                    <a:p>
                      <a:pPr algn="ctr"/>
                      <a:r>
                        <a:rPr kumimoji="1" lang="en-US" altLang="ja-JP" sz="1400" dirty="0"/>
                        <a:t>DNA</a:t>
                      </a:r>
                      <a:endParaRPr kumimoji="1" lang="ja-JP" altLang="en-US" sz="1400" dirty="0"/>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C,H,O,N,P</a:t>
                      </a:r>
                      <a:endParaRPr kumimoji="1" lang="ja-JP" altLang="en-US" sz="1600" dirty="0"/>
                    </a:p>
                  </a:txBody>
                  <a:tcPr anchor="ctr"/>
                </a:tc>
                <a:tc rowSpan="2">
                  <a:txBody>
                    <a:bodyPr/>
                    <a:lstStyle/>
                    <a:p>
                      <a:pPr algn="l"/>
                      <a:r>
                        <a:rPr kumimoji="1" lang="ja-JP" altLang="en-US" sz="1400" dirty="0"/>
                        <a:t>塩基・五炭糖・リン酸からなるヌクレオチドが多数結合</a:t>
                      </a:r>
                    </a:p>
                  </a:txBody>
                  <a:tcPr anchor="ctr"/>
                </a:tc>
                <a:tc>
                  <a:txBody>
                    <a:bodyPr/>
                    <a:lstStyle/>
                    <a:p>
                      <a:r>
                        <a:rPr kumimoji="1" lang="ja-JP" altLang="en-US" sz="1400" dirty="0"/>
                        <a:t>染色体の主成分（遺伝子）</a:t>
                      </a:r>
                    </a:p>
                  </a:txBody>
                  <a:tcPr/>
                </a:tc>
                <a:extLst>
                  <a:ext uri="{0D108BD9-81ED-4DB2-BD59-A6C34878D82A}">
                    <a16:rowId xmlns:a16="http://schemas.microsoft.com/office/drawing/2014/main" xmlns="" val="10005"/>
                  </a:ext>
                </a:extLst>
              </a:tr>
              <a:tr h="370840">
                <a:tc vMerge="1">
                  <a:txBody>
                    <a:bodyPr/>
                    <a:lstStyle/>
                    <a:p>
                      <a:endParaRPr kumimoji="1" lang="ja-JP" altLang="en-US" dirty="0"/>
                    </a:p>
                  </a:txBody>
                  <a:tcPr/>
                </a:tc>
                <a:tc vMerge="1">
                  <a:txBody>
                    <a:bodyPr/>
                    <a:lstStyle/>
                    <a:p>
                      <a:endParaRPr kumimoji="1" lang="ja-JP" altLang="en-US" dirty="0"/>
                    </a:p>
                  </a:txBody>
                  <a:tcPr/>
                </a:tc>
                <a:tc>
                  <a:txBody>
                    <a:bodyPr/>
                    <a:lstStyle/>
                    <a:p>
                      <a:pPr algn="ctr"/>
                      <a:r>
                        <a:rPr kumimoji="1" lang="en-US" altLang="ja-JP" sz="1400" dirty="0"/>
                        <a:t>RNA</a:t>
                      </a:r>
                      <a:endParaRPr kumimoji="1" lang="ja-JP" altLang="en-US" sz="1400" dirty="0"/>
                    </a:p>
                  </a:txBody>
                  <a:tcPr/>
                </a:tc>
                <a:tc vMerge="1">
                  <a:txBody>
                    <a:bodyPr/>
                    <a:lstStyle/>
                    <a:p>
                      <a:pPr algn="ctr"/>
                      <a:endParaRPr kumimoji="1" lang="ja-JP" altLang="en-US" sz="1600" dirty="0"/>
                    </a:p>
                  </a:txBody>
                  <a:tcPr anchor="ctr"/>
                </a:tc>
                <a:tc vMerge="1">
                  <a:txBody>
                    <a:bodyPr/>
                    <a:lstStyle/>
                    <a:p>
                      <a:pPr algn="ctr"/>
                      <a:endParaRPr kumimoji="1" lang="ja-JP" altLang="en-US" sz="1600" dirty="0"/>
                    </a:p>
                  </a:txBody>
                  <a:tcPr anchor="ctr"/>
                </a:tc>
                <a:tc>
                  <a:txBody>
                    <a:bodyPr/>
                    <a:lstStyle/>
                    <a:p>
                      <a:r>
                        <a:rPr kumimoji="1" lang="ja-JP" altLang="en-US" sz="1400" dirty="0"/>
                        <a:t>タンパク質の合成に関与</a:t>
                      </a:r>
                    </a:p>
                  </a:txBody>
                  <a:tcPr/>
                </a:tc>
                <a:extLst>
                  <a:ext uri="{0D108BD9-81ED-4DB2-BD59-A6C34878D82A}">
                    <a16:rowId xmlns:a16="http://schemas.microsoft.com/office/drawing/2014/main" xmlns="" val="10006"/>
                  </a:ext>
                </a:extLst>
              </a:tr>
              <a:tr h="370840">
                <a:tc gridSpan="3">
                  <a:txBody>
                    <a:bodyPr/>
                    <a:lstStyle/>
                    <a:p>
                      <a:pPr algn="ctr"/>
                      <a:r>
                        <a:rPr kumimoji="1" lang="ja-JP" altLang="en-US" sz="1400" dirty="0"/>
                        <a:t>無機塩類</a:t>
                      </a:r>
                    </a:p>
                  </a:txBody>
                  <a:tcPr anchor="ctr"/>
                </a:tc>
                <a:tc hMerge="1">
                  <a:txBody>
                    <a:bodyPr/>
                    <a:lstStyle/>
                    <a:p>
                      <a:endParaRPr kumimoji="1" lang="ja-JP" altLang="en-US" dirty="0"/>
                    </a:p>
                  </a:txBody>
                  <a:tcPr/>
                </a:tc>
                <a:tc hMerge="1">
                  <a:txBody>
                    <a:bodyPr/>
                    <a:lstStyle/>
                    <a:p>
                      <a:endParaRPr kumimoji="1" lang="ja-JP" altLang="en-US" dirty="0"/>
                    </a:p>
                  </a:txBody>
                  <a:tcPr/>
                </a:tc>
                <a:tc>
                  <a:txBody>
                    <a:bodyPr/>
                    <a:lstStyle/>
                    <a:p>
                      <a:pPr algn="ctr"/>
                      <a:r>
                        <a:rPr kumimoji="1" lang="en-US" altLang="ja-JP" sz="1400" dirty="0" err="1"/>
                        <a:t>K</a:t>
                      </a:r>
                      <a:r>
                        <a:rPr kumimoji="1" lang="en-US" altLang="ja-JP" sz="1400" baseline="30000" dirty="0" err="1"/>
                        <a:t>+</a:t>
                      </a:r>
                      <a:r>
                        <a:rPr kumimoji="1" lang="en-US" altLang="ja-JP" sz="1400" dirty="0" err="1"/>
                        <a:t>,Cl</a:t>
                      </a:r>
                      <a:r>
                        <a:rPr kumimoji="1" lang="en-US" altLang="ja-JP" sz="1400" baseline="30000" dirty="0" err="1"/>
                        <a:t>-</a:t>
                      </a:r>
                      <a:r>
                        <a:rPr kumimoji="1" lang="en-US" altLang="ja-JP" sz="1400" dirty="0" err="1"/>
                        <a:t>,Na</a:t>
                      </a:r>
                      <a:r>
                        <a:rPr kumimoji="1" lang="en-US" altLang="ja-JP" sz="1400" baseline="30000" dirty="0"/>
                        <a:t>+</a:t>
                      </a:r>
                      <a:r>
                        <a:rPr kumimoji="1" lang="ja-JP" altLang="en-US" sz="1400" dirty="0"/>
                        <a:t>など</a:t>
                      </a:r>
                    </a:p>
                  </a:txBody>
                  <a:tcPr anchor="ctr"/>
                </a:tc>
                <a:tc>
                  <a:txBody>
                    <a:bodyPr/>
                    <a:lstStyle/>
                    <a:p>
                      <a:pPr algn="l"/>
                      <a:r>
                        <a:rPr kumimoji="1" lang="ja-JP" altLang="en-US" sz="1400" dirty="0"/>
                        <a:t>イオンとして存在</a:t>
                      </a:r>
                    </a:p>
                  </a:txBody>
                  <a:tcPr anchor="ctr"/>
                </a:tc>
                <a:tc>
                  <a:txBody>
                    <a:bodyPr/>
                    <a:lstStyle/>
                    <a:p>
                      <a:r>
                        <a:rPr kumimoji="1" lang="ja-JP" altLang="en-US" sz="1400" dirty="0"/>
                        <a:t>細胞の状態の調節など</a:t>
                      </a:r>
                    </a:p>
                  </a:txBody>
                  <a:tcPr/>
                </a:tc>
                <a:extLst>
                  <a:ext uri="{0D108BD9-81ED-4DB2-BD59-A6C34878D82A}">
                    <a16:rowId xmlns:a16="http://schemas.microsoft.com/office/drawing/2014/main" xmlns="" val="10007"/>
                  </a:ext>
                </a:extLst>
              </a:tr>
            </a:tbl>
          </a:graphicData>
        </a:graphic>
      </p:graphicFrame>
      <p:sp>
        <p:nvSpPr>
          <p:cNvPr id="6" name="テキスト ボックス 5"/>
          <p:cNvSpPr txBox="1"/>
          <p:nvPr/>
        </p:nvSpPr>
        <p:spPr>
          <a:xfrm>
            <a:off x="576683" y="2773858"/>
            <a:ext cx="3114955" cy="369332"/>
          </a:xfrm>
          <a:prstGeom prst="rect">
            <a:avLst/>
          </a:prstGeom>
          <a:noFill/>
        </p:spPr>
        <p:txBody>
          <a:bodyPr wrap="none" rtlCol="0">
            <a:spAutoFit/>
          </a:bodyPr>
          <a:lstStyle/>
          <a:p>
            <a:r>
              <a:rPr kumimoji="1" lang="ja-JP" altLang="en-US" dirty="0"/>
              <a:t>細胞構成成分に含まれる元素</a:t>
            </a:r>
          </a:p>
        </p:txBody>
      </p:sp>
    </p:spTree>
    <p:extLst>
      <p:ext uri="{BB962C8B-B14F-4D97-AF65-F5344CB8AC3E}">
        <p14:creationId xmlns:p14="http://schemas.microsoft.com/office/powerpoint/2010/main" val="38274606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80027" y="598064"/>
            <a:ext cx="9145944" cy="2585323"/>
          </a:xfrm>
          <a:prstGeom prst="rect">
            <a:avLst/>
          </a:prstGeom>
          <a:noFill/>
        </p:spPr>
        <p:txBody>
          <a:bodyPr wrap="square" rtlCol="0">
            <a:spAutoFit/>
          </a:bodyPr>
          <a:lstStyle/>
          <a:p>
            <a:r>
              <a:rPr kumimoji="1" lang="ja-JP" altLang="en-US" dirty="0"/>
              <a:t>化石燃料を燃やしてエネルギー源として活用することは、炭素、窒素、硫黄を酸素と結びつけることです。炭素と窒素は、燃焼条件によって完全に酸化されず、一酸化炭素や一酸化窒素になる場合もあります。</a:t>
            </a:r>
            <a:r>
              <a:rPr lang="ja-JP" altLang="en-US" dirty="0"/>
              <a:t>いずれも、環境に負荷をかける物質になります。</a:t>
            </a:r>
          </a:p>
          <a:p>
            <a:r>
              <a:rPr kumimoji="1" lang="ja-JP" altLang="en-US" dirty="0"/>
              <a:t>また燃焼物のなかの灰分は燃焼によって「</a:t>
            </a:r>
            <a:r>
              <a:rPr kumimoji="1" lang="ja-JP" altLang="en-US" dirty="0">
                <a:solidFill>
                  <a:srgbClr val="FF0000"/>
                </a:solidFill>
              </a:rPr>
              <a:t>ばいじん</a:t>
            </a:r>
            <a:r>
              <a:rPr kumimoji="1" lang="ja-JP" altLang="en-US" dirty="0"/>
              <a:t>」として煙を黒くし、人の健康にも影響を</a:t>
            </a:r>
            <a:r>
              <a:rPr lang="ja-JP" altLang="en-US" dirty="0"/>
              <a:t>与えます。工場などから排出される「ばいじん」などの粒子の内、直径が</a:t>
            </a:r>
            <a:r>
              <a:rPr lang="en-US" altLang="ja-JP" dirty="0"/>
              <a:t>10 μ</a:t>
            </a:r>
            <a:r>
              <a:rPr lang="ja-JP" altLang="en-US" dirty="0"/>
              <a:t>ｍ（</a:t>
            </a:r>
            <a:r>
              <a:rPr lang="en-US" altLang="ja-JP" dirty="0"/>
              <a:t> 1 μ</a:t>
            </a:r>
            <a:r>
              <a:rPr lang="ja-JP" altLang="en-US" dirty="0"/>
              <a:t>ｍは</a:t>
            </a:r>
            <a:r>
              <a:rPr lang="en-US" altLang="ja-JP" dirty="0"/>
              <a:t>1 </a:t>
            </a:r>
            <a:r>
              <a:rPr lang="ja-JP" altLang="en-US" dirty="0"/>
              <a:t>ｍの</a:t>
            </a:r>
            <a:r>
              <a:rPr lang="en-US" altLang="ja-JP" dirty="0"/>
              <a:t>100</a:t>
            </a:r>
            <a:r>
              <a:rPr lang="ja-JP" altLang="en-US" dirty="0"/>
              <a:t>万分の</a:t>
            </a:r>
            <a:r>
              <a:rPr lang="en-US" altLang="ja-JP" dirty="0"/>
              <a:t>1 </a:t>
            </a:r>
            <a:r>
              <a:rPr lang="ja-JP" altLang="en-US" dirty="0"/>
              <a:t>）のものは、微小なため大気中に長期間滞留し、肺や気管などに沈着して、呼吸器に影響を及ぼすことから</a:t>
            </a:r>
            <a:r>
              <a:rPr lang="ja-JP" altLang="en-US" dirty="0">
                <a:solidFill>
                  <a:srgbClr val="FF0000"/>
                </a:solidFill>
              </a:rPr>
              <a:t>浮遊粒子状物質（</a:t>
            </a:r>
            <a:r>
              <a:rPr lang="en-US" altLang="ja-JP" dirty="0">
                <a:solidFill>
                  <a:srgbClr val="FF0000"/>
                </a:solidFill>
              </a:rPr>
              <a:t>SPM</a:t>
            </a:r>
            <a:r>
              <a:rPr lang="ja-JP" altLang="en-US" dirty="0">
                <a:solidFill>
                  <a:srgbClr val="FF0000"/>
                </a:solidFill>
              </a:rPr>
              <a:t>）</a:t>
            </a:r>
            <a:r>
              <a:rPr lang="ja-JP" altLang="en-US" dirty="0"/>
              <a:t>として法律に基づく監視の対象となりました。また、このように発生源から直接粒子として大気中に排出される汚染物質を「一次粒子」と呼びます。</a:t>
            </a:r>
            <a:endParaRPr kumimoji="1" lang="en-US" altLang="ja-JP" dirty="0"/>
          </a:p>
        </p:txBody>
      </p:sp>
      <p:sp>
        <p:nvSpPr>
          <p:cNvPr id="3" name="正方形/長方形 2"/>
          <p:cNvSpPr/>
          <p:nvPr/>
        </p:nvSpPr>
        <p:spPr>
          <a:xfrm>
            <a:off x="1813729" y="3121660"/>
            <a:ext cx="699854" cy="680998"/>
          </a:xfrm>
          <a:prstGeom prst="rect">
            <a:avLst/>
          </a:prstGeom>
        </p:spPr>
        <p:style>
          <a:lnRef idx="3">
            <a:schemeClr val="lt1"/>
          </a:lnRef>
          <a:fillRef idx="1">
            <a:schemeClr val="dk1"/>
          </a:fillRef>
          <a:effectRef idx="1">
            <a:schemeClr val="dk1"/>
          </a:effectRef>
          <a:fontRef idx="minor">
            <a:schemeClr val="lt1"/>
          </a:fontRef>
        </p:style>
        <p:txBody>
          <a:bodyPr rtlCol="0" anchor="ctr"/>
          <a:lstStyle/>
          <a:p>
            <a:pPr algn="ctr"/>
            <a:r>
              <a:rPr kumimoji="1" lang="en-US" altLang="ja-JP" sz="3600" dirty="0"/>
              <a:t>C</a:t>
            </a:r>
            <a:endParaRPr kumimoji="1" lang="ja-JP" altLang="en-US" sz="3600" dirty="0"/>
          </a:p>
        </p:txBody>
      </p:sp>
      <p:sp>
        <p:nvSpPr>
          <p:cNvPr id="4" name="正方形/長方形 3"/>
          <p:cNvSpPr/>
          <p:nvPr/>
        </p:nvSpPr>
        <p:spPr>
          <a:xfrm>
            <a:off x="5525285" y="3148334"/>
            <a:ext cx="699854" cy="680998"/>
          </a:xfrm>
          <a:prstGeom prst="rect">
            <a:avLst/>
          </a:prstGeom>
        </p:spPr>
        <p:style>
          <a:lnRef idx="3">
            <a:schemeClr val="lt1"/>
          </a:lnRef>
          <a:fillRef idx="1">
            <a:schemeClr val="dk1"/>
          </a:fillRef>
          <a:effectRef idx="1">
            <a:schemeClr val="dk1"/>
          </a:effectRef>
          <a:fontRef idx="minor">
            <a:schemeClr val="lt1"/>
          </a:fontRef>
        </p:style>
        <p:txBody>
          <a:bodyPr rtlCol="0" anchor="ctr"/>
          <a:lstStyle/>
          <a:p>
            <a:pPr algn="ctr"/>
            <a:r>
              <a:rPr kumimoji="1" lang="en-US" altLang="ja-JP" sz="3600" dirty="0"/>
              <a:t>N</a:t>
            </a:r>
            <a:endParaRPr kumimoji="1" lang="ja-JP" altLang="en-US" sz="3600" dirty="0"/>
          </a:p>
        </p:txBody>
      </p:sp>
      <p:sp>
        <p:nvSpPr>
          <p:cNvPr id="5" name="正方形/長方形 4"/>
          <p:cNvSpPr/>
          <p:nvPr/>
        </p:nvSpPr>
        <p:spPr>
          <a:xfrm>
            <a:off x="8512017" y="3140596"/>
            <a:ext cx="699854" cy="680998"/>
          </a:xfrm>
          <a:prstGeom prst="rect">
            <a:avLst/>
          </a:prstGeom>
        </p:spPr>
        <p:style>
          <a:lnRef idx="3">
            <a:schemeClr val="lt1"/>
          </a:lnRef>
          <a:fillRef idx="1">
            <a:schemeClr val="dk1"/>
          </a:fillRef>
          <a:effectRef idx="1">
            <a:schemeClr val="dk1"/>
          </a:effectRef>
          <a:fontRef idx="minor">
            <a:schemeClr val="lt1"/>
          </a:fontRef>
        </p:style>
        <p:txBody>
          <a:bodyPr rtlCol="0" anchor="ctr"/>
          <a:lstStyle/>
          <a:p>
            <a:pPr algn="ctr"/>
            <a:r>
              <a:rPr kumimoji="1" lang="en-US" altLang="ja-JP" sz="3600" dirty="0"/>
              <a:t>S</a:t>
            </a:r>
            <a:endParaRPr kumimoji="1" lang="ja-JP" altLang="en-US" sz="3600" dirty="0"/>
          </a:p>
        </p:txBody>
      </p:sp>
      <p:sp>
        <p:nvSpPr>
          <p:cNvPr id="6" name="正方形/長方形 5"/>
          <p:cNvSpPr/>
          <p:nvPr/>
        </p:nvSpPr>
        <p:spPr>
          <a:xfrm>
            <a:off x="778923" y="4585600"/>
            <a:ext cx="1217699" cy="700677"/>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kumimoji="1" lang="en-US" altLang="ja-JP" sz="3600" dirty="0"/>
              <a:t>CO</a:t>
            </a:r>
            <a:r>
              <a:rPr kumimoji="1" lang="en-US" altLang="ja-JP" sz="3600" baseline="-25000" dirty="0"/>
              <a:t>2</a:t>
            </a:r>
            <a:endParaRPr kumimoji="1" lang="ja-JP" altLang="en-US" sz="3600" baseline="-25000" dirty="0"/>
          </a:p>
        </p:txBody>
      </p:sp>
      <p:sp>
        <p:nvSpPr>
          <p:cNvPr id="7" name="正方形/長方形 6"/>
          <p:cNvSpPr/>
          <p:nvPr/>
        </p:nvSpPr>
        <p:spPr>
          <a:xfrm>
            <a:off x="4563747" y="4585600"/>
            <a:ext cx="1010308" cy="689870"/>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kumimoji="1" lang="en-US" altLang="ja-JP" sz="3600" dirty="0"/>
              <a:t>NO</a:t>
            </a:r>
            <a:endParaRPr kumimoji="1" lang="ja-JP" altLang="en-US" sz="3600" dirty="0"/>
          </a:p>
        </p:txBody>
      </p:sp>
      <p:sp>
        <p:nvSpPr>
          <p:cNvPr id="8" name="正方形/長方形 7"/>
          <p:cNvSpPr/>
          <p:nvPr/>
        </p:nvSpPr>
        <p:spPr>
          <a:xfrm>
            <a:off x="6180962" y="4597757"/>
            <a:ext cx="1337395" cy="689870"/>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kumimoji="1" lang="en-US" altLang="ja-JP" sz="3600" dirty="0"/>
              <a:t>N</a:t>
            </a:r>
            <a:r>
              <a:rPr lang="en-US" altLang="ja-JP" sz="3600" dirty="0"/>
              <a:t>O</a:t>
            </a:r>
            <a:r>
              <a:rPr lang="en-US" altLang="ja-JP" sz="3600" baseline="-25000" dirty="0"/>
              <a:t>2</a:t>
            </a:r>
            <a:endParaRPr lang="ja-JP" altLang="en-US" sz="3600" baseline="-25000" dirty="0"/>
          </a:p>
        </p:txBody>
      </p:sp>
      <p:sp>
        <p:nvSpPr>
          <p:cNvPr id="10" name="下矢印 9"/>
          <p:cNvSpPr/>
          <p:nvPr/>
        </p:nvSpPr>
        <p:spPr>
          <a:xfrm>
            <a:off x="1959558" y="3956668"/>
            <a:ext cx="397565" cy="53471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1" name="テキスト ボックス 10"/>
          <p:cNvSpPr txBox="1"/>
          <p:nvPr/>
        </p:nvSpPr>
        <p:spPr>
          <a:xfrm>
            <a:off x="550415" y="5657202"/>
            <a:ext cx="1711608" cy="1015663"/>
          </a:xfrm>
          <a:prstGeom prst="rect">
            <a:avLst/>
          </a:prstGeom>
          <a:noFill/>
        </p:spPr>
        <p:txBody>
          <a:bodyPr wrap="square" rtlCol="0">
            <a:spAutoFit/>
          </a:bodyPr>
          <a:lstStyle/>
          <a:p>
            <a:r>
              <a:rPr kumimoji="1" lang="ja-JP" altLang="en-US" sz="2000" dirty="0"/>
              <a:t>地球温暖化の原因となる温室効果ガス</a:t>
            </a:r>
          </a:p>
        </p:txBody>
      </p:sp>
      <p:sp>
        <p:nvSpPr>
          <p:cNvPr id="12" name="下矢印 11"/>
          <p:cNvSpPr/>
          <p:nvPr/>
        </p:nvSpPr>
        <p:spPr>
          <a:xfrm>
            <a:off x="5676428" y="3925631"/>
            <a:ext cx="397565" cy="53471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3" name="テキスト ボックス 12"/>
          <p:cNvSpPr txBox="1"/>
          <p:nvPr/>
        </p:nvSpPr>
        <p:spPr>
          <a:xfrm>
            <a:off x="3144751" y="5973963"/>
            <a:ext cx="5095102" cy="830997"/>
          </a:xfrm>
          <a:prstGeom prst="rect">
            <a:avLst/>
          </a:prstGeom>
          <a:noFill/>
        </p:spPr>
        <p:txBody>
          <a:bodyPr wrap="square" rtlCol="0">
            <a:spAutoFit/>
          </a:bodyPr>
          <a:lstStyle/>
          <a:p>
            <a:r>
              <a:rPr kumimoji="1" lang="ja-JP" altLang="en-US" sz="2400" dirty="0"/>
              <a:t>呼吸器に影響を及ぼす大気汚染物質</a:t>
            </a:r>
            <a:endParaRPr kumimoji="1" lang="en-US" altLang="ja-JP" sz="2400" dirty="0"/>
          </a:p>
          <a:p>
            <a:r>
              <a:rPr kumimoji="1" lang="ja-JP" altLang="en-US" sz="2400" dirty="0"/>
              <a:t>→法律による規制の対象</a:t>
            </a:r>
          </a:p>
        </p:txBody>
      </p:sp>
      <p:sp>
        <p:nvSpPr>
          <p:cNvPr id="14" name="下矢印 13"/>
          <p:cNvSpPr/>
          <p:nvPr/>
        </p:nvSpPr>
        <p:spPr>
          <a:xfrm>
            <a:off x="8663161" y="3932798"/>
            <a:ext cx="397565" cy="53471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5" name="正方形/長方形 14"/>
          <p:cNvSpPr/>
          <p:nvPr/>
        </p:nvSpPr>
        <p:spPr>
          <a:xfrm>
            <a:off x="8376746" y="4605418"/>
            <a:ext cx="1149225" cy="689870"/>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altLang="ja-JP" sz="3600" dirty="0"/>
              <a:t>SO</a:t>
            </a:r>
            <a:r>
              <a:rPr lang="en-US" altLang="ja-JP" sz="3600" baseline="-25000" dirty="0"/>
              <a:t>2</a:t>
            </a:r>
            <a:endParaRPr lang="ja-JP" altLang="en-US" sz="3600" baseline="-25000" dirty="0"/>
          </a:p>
        </p:txBody>
      </p:sp>
      <p:sp>
        <p:nvSpPr>
          <p:cNvPr id="16" name="テキスト ボックス 15"/>
          <p:cNvSpPr txBox="1"/>
          <p:nvPr/>
        </p:nvSpPr>
        <p:spPr>
          <a:xfrm>
            <a:off x="268684" y="61114"/>
            <a:ext cx="7065181" cy="461665"/>
          </a:xfrm>
          <a:prstGeom prst="rect">
            <a:avLst/>
          </a:prstGeom>
          <a:noFill/>
        </p:spPr>
        <p:txBody>
          <a:bodyPr wrap="square" rtlCol="0">
            <a:spAutoFit/>
          </a:bodyPr>
          <a:lstStyle/>
          <a:p>
            <a:r>
              <a:rPr lang="ja-JP" altLang="en-US" sz="2400" dirty="0"/>
              <a:t>２</a:t>
            </a:r>
            <a:r>
              <a:rPr kumimoji="1" lang="ja-JP" altLang="en-US" sz="2400" dirty="0"/>
              <a:t>）大気汚染物質の発生</a:t>
            </a:r>
          </a:p>
        </p:txBody>
      </p:sp>
      <p:sp>
        <p:nvSpPr>
          <p:cNvPr id="17" name="正方形/長方形 16"/>
          <p:cNvSpPr/>
          <p:nvPr/>
        </p:nvSpPr>
        <p:spPr>
          <a:xfrm>
            <a:off x="2429838" y="4600974"/>
            <a:ext cx="850346" cy="705990"/>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altLang="ja-JP" sz="3600" dirty="0"/>
              <a:t>C</a:t>
            </a:r>
            <a:r>
              <a:rPr kumimoji="1" lang="en-US" altLang="ja-JP" sz="3600" dirty="0"/>
              <a:t>O</a:t>
            </a:r>
            <a:endParaRPr kumimoji="1" lang="ja-JP" altLang="en-US" sz="3600" dirty="0"/>
          </a:p>
        </p:txBody>
      </p:sp>
      <p:sp>
        <p:nvSpPr>
          <p:cNvPr id="19" name="テキスト ボックス 18"/>
          <p:cNvSpPr txBox="1"/>
          <p:nvPr/>
        </p:nvSpPr>
        <p:spPr>
          <a:xfrm>
            <a:off x="635779" y="5318648"/>
            <a:ext cx="1383540" cy="338554"/>
          </a:xfrm>
          <a:prstGeom prst="rect">
            <a:avLst/>
          </a:prstGeom>
          <a:noFill/>
        </p:spPr>
        <p:txBody>
          <a:bodyPr wrap="square" rtlCol="0">
            <a:spAutoFit/>
          </a:bodyPr>
          <a:lstStyle/>
          <a:p>
            <a:pPr algn="ctr"/>
            <a:r>
              <a:rPr kumimoji="1" lang="ja-JP" altLang="en-US" sz="1600" dirty="0"/>
              <a:t>二酸化炭素</a:t>
            </a:r>
          </a:p>
        </p:txBody>
      </p:sp>
      <p:sp>
        <p:nvSpPr>
          <p:cNvPr id="20" name="テキスト ボックス 19"/>
          <p:cNvSpPr txBox="1"/>
          <p:nvPr/>
        </p:nvSpPr>
        <p:spPr>
          <a:xfrm>
            <a:off x="2120214" y="5306964"/>
            <a:ext cx="1383540" cy="338554"/>
          </a:xfrm>
          <a:prstGeom prst="rect">
            <a:avLst/>
          </a:prstGeom>
          <a:noFill/>
        </p:spPr>
        <p:txBody>
          <a:bodyPr wrap="square" rtlCol="0">
            <a:spAutoFit/>
          </a:bodyPr>
          <a:lstStyle/>
          <a:p>
            <a:pPr algn="ctr"/>
            <a:r>
              <a:rPr lang="ja-JP" altLang="en-US" sz="1600" b="1" dirty="0">
                <a:solidFill>
                  <a:srgbClr val="FF0000"/>
                </a:solidFill>
              </a:rPr>
              <a:t>一</a:t>
            </a:r>
            <a:r>
              <a:rPr kumimoji="1" lang="ja-JP" altLang="en-US" sz="1600" b="1" dirty="0">
                <a:solidFill>
                  <a:srgbClr val="FF0000"/>
                </a:solidFill>
              </a:rPr>
              <a:t>酸化炭素</a:t>
            </a:r>
          </a:p>
        </p:txBody>
      </p:sp>
      <p:sp>
        <p:nvSpPr>
          <p:cNvPr id="22" name="テキスト ボックス 21"/>
          <p:cNvSpPr txBox="1"/>
          <p:nvPr/>
        </p:nvSpPr>
        <p:spPr>
          <a:xfrm>
            <a:off x="4491672" y="5306964"/>
            <a:ext cx="1383540" cy="338554"/>
          </a:xfrm>
          <a:prstGeom prst="rect">
            <a:avLst/>
          </a:prstGeom>
          <a:noFill/>
        </p:spPr>
        <p:txBody>
          <a:bodyPr wrap="square" rtlCol="0">
            <a:spAutoFit/>
          </a:bodyPr>
          <a:lstStyle/>
          <a:p>
            <a:pPr algn="ctr"/>
            <a:r>
              <a:rPr lang="ja-JP" altLang="en-US" sz="1600" b="1" dirty="0">
                <a:solidFill>
                  <a:srgbClr val="FF0000"/>
                </a:solidFill>
              </a:rPr>
              <a:t>一</a:t>
            </a:r>
            <a:r>
              <a:rPr kumimoji="1" lang="ja-JP" altLang="en-US" sz="1600" b="1" dirty="0">
                <a:solidFill>
                  <a:srgbClr val="FF0000"/>
                </a:solidFill>
              </a:rPr>
              <a:t>酸化窒素</a:t>
            </a:r>
          </a:p>
        </p:txBody>
      </p:sp>
      <p:sp>
        <p:nvSpPr>
          <p:cNvPr id="23" name="テキスト ボックス 22"/>
          <p:cNvSpPr txBox="1"/>
          <p:nvPr/>
        </p:nvSpPr>
        <p:spPr>
          <a:xfrm>
            <a:off x="5949059" y="5277517"/>
            <a:ext cx="1383540" cy="338554"/>
          </a:xfrm>
          <a:prstGeom prst="rect">
            <a:avLst/>
          </a:prstGeom>
          <a:noFill/>
        </p:spPr>
        <p:txBody>
          <a:bodyPr wrap="square" rtlCol="0">
            <a:spAutoFit/>
          </a:bodyPr>
          <a:lstStyle/>
          <a:p>
            <a:pPr algn="ctr"/>
            <a:r>
              <a:rPr lang="ja-JP" altLang="en-US" sz="1600" b="1" dirty="0">
                <a:solidFill>
                  <a:srgbClr val="FF0000"/>
                </a:solidFill>
              </a:rPr>
              <a:t>二</a:t>
            </a:r>
            <a:r>
              <a:rPr kumimoji="1" lang="ja-JP" altLang="en-US" sz="1600" b="1" dirty="0">
                <a:solidFill>
                  <a:srgbClr val="FF0000"/>
                </a:solidFill>
              </a:rPr>
              <a:t>酸化窒素</a:t>
            </a:r>
          </a:p>
        </p:txBody>
      </p:sp>
      <p:sp>
        <p:nvSpPr>
          <p:cNvPr id="24" name="テキスト ボックス 23"/>
          <p:cNvSpPr txBox="1"/>
          <p:nvPr/>
        </p:nvSpPr>
        <p:spPr>
          <a:xfrm>
            <a:off x="8125264" y="5277518"/>
            <a:ext cx="1505105" cy="584775"/>
          </a:xfrm>
          <a:prstGeom prst="rect">
            <a:avLst/>
          </a:prstGeom>
          <a:noFill/>
        </p:spPr>
        <p:txBody>
          <a:bodyPr wrap="square" rtlCol="0">
            <a:spAutoFit/>
          </a:bodyPr>
          <a:lstStyle/>
          <a:p>
            <a:pPr algn="ctr"/>
            <a:r>
              <a:rPr lang="ja-JP" altLang="en-US" sz="1600" b="1" dirty="0">
                <a:solidFill>
                  <a:srgbClr val="FF0000"/>
                </a:solidFill>
              </a:rPr>
              <a:t>二</a:t>
            </a:r>
            <a:r>
              <a:rPr kumimoji="1" lang="ja-JP" altLang="en-US" sz="1600" b="1" dirty="0">
                <a:solidFill>
                  <a:srgbClr val="FF0000"/>
                </a:solidFill>
              </a:rPr>
              <a:t>酸化硫黄</a:t>
            </a:r>
            <a:endParaRPr kumimoji="1" lang="en-US" altLang="ja-JP" sz="1600" b="1" dirty="0">
              <a:solidFill>
                <a:srgbClr val="FF0000"/>
              </a:solidFill>
            </a:endParaRPr>
          </a:p>
          <a:p>
            <a:pPr algn="ctr"/>
            <a:r>
              <a:rPr lang="ja-JP" altLang="en-US" sz="1600" dirty="0"/>
              <a:t>（硫黄酸化物）</a:t>
            </a:r>
            <a:endParaRPr kumimoji="1" lang="ja-JP" altLang="en-US" sz="1600" dirty="0"/>
          </a:p>
        </p:txBody>
      </p:sp>
      <p:sp>
        <p:nvSpPr>
          <p:cNvPr id="25" name="テキスト ボックス 24"/>
          <p:cNvSpPr txBox="1"/>
          <p:nvPr/>
        </p:nvSpPr>
        <p:spPr>
          <a:xfrm>
            <a:off x="5496384" y="5524591"/>
            <a:ext cx="1505105" cy="338554"/>
          </a:xfrm>
          <a:prstGeom prst="rect">
            <a:avLst/>
          </a:prstGeom>
          <a:noFill/>
        </p:spPr>
        <p:txBody>
          <a:bodyPr wrap="square" rtlCol="0">
            <a:spAutoFit/>
          </a:bodyPr>
          <a:lstStyle/>
          <a:p>
            <a:pPr algn="ctr"/>
            <a:r>
              <a:rPr lang="ja-JP" altLang="en-US" sz="1600" dirty="0"/>
              <a:t>（窒素酸化物）</a:t>
            </a:r>
            <a:endParaRPr kumimoji="1" lang="ja-JP" altLang="en-US" sz="1600" dirty="0"/>
          </a:p>
        </p:txBody>
      </p:sp>
    </p:spTree>
    <p:extLst>
      <p:ext uri="{BB962C8B-B14F-4D97-AF65-F5344CB8AC3E}">
        <p14:creationId xmlns:p14="http://schemas.microsoft.com/office/powerpoint/2010/main" val="13715864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 name="図 5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61487" y="1328222"/>
            <a:ext cx="1467354" cy="1469706"/>
          </a:xfrm>
          <a:prstGeom prst="rect">
            <a:avLst/>
          </a:prstGeom>
        </p:spPr>
      </p:pic>
      <p:pic>
        <p:nvPicPr>
          <p:cNvPr id="25" name="図 2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100" y="1576715"/>
            <a:ext cx="1467354" cy="1469706"/>
          </a:xfrm>
          <a:prstGeom prst="rect">
            <a:avLst/>
          </a:prstGeom>
        </p:spPr>
      </p:pic>
      <p:sp>
        <p:nvSpPr>
          <p:cNvPr id="14" name="円/楕円 13"/>
          <p:cNvSpPr/>
          <p:nvPr/>
        </p:nvSpPr>
        <p:spPr>
          <a:xfrm rot="19542244">
            <a:off x="1161683" y="1276368"/>
            <a:ext cx="2134462" cy="3540843"/>
          </a:xfrm>
          <a:prstGeom prst="ellipse">
            <a:avLst/>
          </a:prstGeom>
          <a:noFill/>
          <a:ln w="28575">
            <a:solidFill>
              <a:schemeClr val="bg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 name="正方形/長方形 1"/>
          <p:cNvSpPr/>
          <p:nvPr/>
        </p:nvSpPr>
        <p:spPr>
          <a:xfrm>
            <a:off x="990780" y="3095513"/>
            <a:ext cx="797751" cy="548836"/>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kumimoji="1" lang="en-US" altLang="ja-JP" sz="2800" dirty="0"/>
              <a:t>NO</a:t>
            </a:r>
            <a:endParaRPr kumimoji="1" lang="ja-JP" altLang="en-US" sz="2800" dirty="0"/>
          </a:p>
        </p:txBody>
      </p:sp>
      <p:sp>
        <p:nvSpPr>
          <p:cNvPr id="5" name="テキスト ボックス 4"/>
          <p:cNvSpPr txBox="1"/>
          <p:nvPr/>
        </p:nvSpPr>
        <p:spPr>
          <a:xfrm>
            <a:off x="701255" y="3765793"/>
            <a:ext cx="1383540" cy="338554"/>
          </a:xfrm>
          <a:prstGeom prst="rect">
            <a:avLst/>
          </a:prstGeom>
          <a:noFill/>
        </p:spPr>
        <p:txBody>
          <a:bodyPr wrap="square" rtlCol="0">
            <a:spAutoFit/>
          </a:bodyPr>
          <a:lstStyle/>
          <a:p>
            <a:pPr algn="ctr"/>
            <a:r>
              <a:rPr lang="ja-JP" altLang="en-US" sz="1600" dirty="0"/>
              <a:t>一</a:t>
            </a:r>
            <a:r>
              <a:rPr kumimoji="1" lang="ja-JP" altLang="en-US" sz="1600" dirty="0"/>
              <a:t>酸化窒素</a:t>
            </a:r>
          </a:p>
        </p:txBody>
      </p:sp>
      <p:sp>
        <p:nvSpPr>
          <p:cNvPr id="3" name="正方形/長方形 2"/>
          <p:cNvSpPr/>
          <p:nvPr/>
        </p:nvSpPr>
        <p:spPr>
          <a:xfrm>
            <a:off x="2972855" y="2189363"/>
            <a:ext cx="887260" cy="548836"/>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kumimoji="1" lang="en-US" altLang="ja-JP" sz="2800" dirty="0"/>
              <a:t>N</a:t>
            </a:r>
            <a:r>
              <a:rPr lang="en-US" altLang="ja-JP" sz="2800" dirty="0"/>
              <a:t>O</a:t>
            </a:r>
            <a:r>
              <a:rPr lang="en-US" altLang="ja-JP" sz="2800" baseline="-25000" dirty="0"/>
              <a:t>2</a:t>
            </a:r>
            <a:endParaRPr lang="ja-JP" altLang="en-US" sz="2800" baseline="-25000" dirty="0"/>
          </a:p>
        </p:txBody>
      </p:sp>
      <p:sp>
        <p:nvSpPr>
          <p:cNvPr id="6" name="テキスト ボックス 5"/>
          <p:cNvSpPr txBox="1"/>
          <p:nvPr/>
        </p:nvSpPr>
        <p:spPr>
          <a:xfrm>
            <a:off x="2674749" y="2745955"/>
            <a:ext cx="1483471" cy="338554"/>
          </a:xfrm>
          <a:prstGeom prst="rect">
            <a:avLst/>
          </a:prstGeom>
          <a:noFill/>
        </p:spPr>
        <p:txBody>
          <a:bodyPr wrap="square" rtlCol="0">
            <a:spAutoFit/>
          </a:bodyPr>
          <a:lstStyle/>
          <a:p>
            <a:pPr algn="ctr"/>
            <a:r>
              <a:rPr lang="ja-JP" altLang="en-US" sz="1600" dirty="0"/>
              <a:t>二</a:t>
            </a:r>
            <a:r>
              <a:rPr kumimoji="1" lang="ja-JP" altLang="en-US" sz="1600" dirty="0"/>
              <a:t>酸化窒素</a:t>
            </a:r>
          </a:p>
        </p:txBody>
      </p:sp>
      <p:sp>
        <p:nvSpPr>
          <p:cNvPr id="4" name="正方形/長方形 3"/>
          <p:cNvSpPr/>
          <p:nvPr/>
        </p:nvSpPr>
        <p:spPr>
          <a:xfrm>
            <a:off x="6877878" y="1494203"/>
            <a:ext cx="821636" cy="548836"/>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altLang="ja-JP" sz="2800" dirty="0"/>
              <a:t>SO</a:t>
            </a:r>
            <a:r>
              <a:rPr lang="en-US" altLang="ja-JP" sz="2800" baseline="-25000" dirty="0"/>
              <a:t>2</a:t>
            </a:r>
            <a:endParaRPr lang="ja-JP" altLang="en-US" sz="2800" baseline="-25000" dirty="0"/>
          </a:p>
        </p:txBody>
      </p:sp>
      <p:sp>
        <p:nvSpPr>
          <p:cNvPr id="7" name="テキスト ボックス 6"/>
          <p:cNvSpPr txBox="1"/>
          <p:nvPr/>
        </p:nvSpPr>
        <p:spPr>
          <a:xfrm>
            <a:off x="6548255" y="2164483"/>
            <a:ext cx="1323536" cy="338554"/>
          </a:xfrm>
          <a:prstGeom prst="rect">
            <a:avLst/>
          </a:prstGeom>
          <a:noFill/>
        </p:spPr>
        <p:txBody>
          <a:bodyPr wrap="square" rtlCol="0">
            <a:spAutoFit/>
          </a:bodyPr>
          <a:lstStyle/>
          <a:p>
            <a:pPr algn="ctr"/>
            <a:r>
              <a:rPr lang="ja-JP" altLang="en-US" sz="1600" dirty="0"/>
              <a:t>二</a:t>
            </a:r>
            <a:r>
              <a:rPr kumimoji="1" lang="ja-JP" altLang="en-US" sz="1600" dirty="0"/>
              <a:t>酸化硫黄</a:t>
            </a:r>
            <a:endParaRPr kumimoji="1" lang="en-US" altLang="ja-JP" sz="1600" dirty="0"/>
          </a:p>
        </p:txBody>
      </p:sp>
      <p:sp>
        <p:nvSpPr>
          <p:cNvPr id="16" name="二等辺三角形 15"/>
          <p:cNvSpPr/>
          <p:nvPr/>
        </p:nvSpPr>
        <p:spPr>
          <a:xfrm rot="7771872">
            <a:off x="2308422" y="1541314"/>
            <a:ext cx="275541" cy="454613"/>
          </a:xfrm>
          <a:prstGeom prst="triangl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二等辺三角形 16"/>
          <p:cNvSpPr/>
          <p:nvPr/>
        </p:nvSpPr>
        <p:spPr>
          <a:xfrm rot="7771872">
            <a:off x="1352035" y="1922028"/>
            <a:ext cx="275541" cy="454613"/>
          </a:xfrm>
          <a:prstGeom prst="triangl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二等辺三角形 17"/>
          <p:cNvSpPr/>
          <p:nvPr/>
        </p:nvSpPr>
        <p:spPr>
          <a:xfrm rot="18617559">
            <a:off x="1886206" y="4044582"/>
            <a:ext cx="246879" cy="525920"/>
          </a:xfrm>
          <a:prstGeom prst="triangl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二等辺三角形 18"/>
          <p:cNvSpPr/>
          <p:nvPr/>
        </p:nvSpPr>
        <p:spPr>
          <a:xfrm rot="18617559">
            <a:off x="1020016" y="4578158"/>
            <a:ext cx="246879" cy="525920"/>
          </a:xfrm>
          <a:prstGeom prst="triangle">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4827704" y="3597062"/>
            <a:ext cx="1193691" cy="459998"/>
          </a:xfrm>
          <a:prstGeom prst="rect">
            <a:avLst/>
          </a:prstGeom>
          <a:solidFill>
            <a:schemeClr val="accent4">
              <a:lumMod val="75000"/>
            </a:schemeClr>
          </a:solidFill>
        </p:spPr>
        <p:style>
          <a:lnRef idx="3">
            <a:schemeClr val="lt1"/>
          </a:lnRef>
          <a:fillRef idx="1">
            <a:schemeClr val="accent3"/>
          </a:fillRef>
          <a:effectRef idx="1">
            <a:schemeClr val="accent3"/>
          </a:effectRef>
          <a:fontRef idx="minor">
            <a:schemeClr val="lt1"/>
          </a:fontRef>
        </p:style>
        <p:txBody>
          <a:bodyPr rtlCol="0" anchor="ctr"/>
          <a:lstStyle/>
          <a:p>
            <a:pPr algn="ctr"/>
            <a:r>
              <a:rPr kumimoji="1" lang="en-US" altLang="ja-JP" sz="2200" dirty="0"/>
              <a:t>NH</a:t>
            </a:r>
            <a:r>
              <a:rPr kumimoji="1" lang="en-US" altLang="ja-JP" sz="2200" baseline="-25000" dirty="0"/>
              <a:t>4</a:t>
            </a:r>
            <a:r>
              <a:rPr kumimoji="1" lang="en-US" altLang="ja-JP" sz="2200" dirty="0"/>
              <a:t>N</a:t>
            </a:r>
            <a:r>
              <a:rPr lang="en-US" altLang="ja-JP" sz="2200" dirty="0"/>
              <a:t>O</a:t>
            </a:r>
            <a:r>
              <a:rPr lang="en-US" altLang="ja-JP" sz="2200" baseline="-25000" dirty="0"/>
              <a:t>3</a:t>
            </a:r>
            <a:endParaRPr lang="ja-JP" altLang="en-US" sz="2200" baseline="-25000" dirty="0"/>
          </a:p>
        </p:txBody>
      </p:sp>
      <p:sp>
        <p:nvSpPr>
          <p:cNvPr id="21" name="円/楕円 20"/>
          <p:cNvSpPr/>
          <p:nvPr/>
        </p:nvSpPr>
        <p:spPr>
          <a:xfrm rot="19542244">
            <a:off x="387477" y="1784514"/>
            <a:ext cx="2134462" cy="3578008"/>
          </a:xfrm>
          <a:prstGeom prst="ellipse">
            <a:avLst/>
          </a:prstGeom>
          <a:noFill/>
          <a:ln w="28575">
            <a:solidFill>
              <a:schemeClr val="bg1">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2" name="正方形/長方形 11"/>
          <p:cNvSpPr/>
          <p:nvPr/>
        </p:nvSpPr>
        <p:spPr>
          <a:xfrm>
            <a:off x="1985412" y="2546677"/>
            <a:ext cx="681974" cy="548836"/>
          </a:xfrm>
          <a:prstGeom prst="rect">
            <a:avLst/>
          </a:prstGeom>
          <a:solidFill>
            <a:schemeClr val="accent1">
              <a:lumMod val="75000"/>
            </a:schemeClr>
          </a:solidFill>
        </p:spPr>
        <p:style>
          <a:lnRef idx="3">
            <a:schemeClr val="lt1"/>
          </a:lnRef>
          <a:fillRef idx="1">
            <a:schemeClr val="accent3"/>
          </a:fillRef>
          <a:effectRef idx="1">
            <a:schemeClr val="accent3"/>
          </a:effectRef>
          <a:fontRef idx="minor">
            <a:schemeClr val="lt1"/>
          </a:fontRef>
        </p:style>
        <p:txBody>
          <a:bodyPr rtlCol="0" anchor="ctr"/>
          <a:lstStyle/>
          <a:p>
            <a:pPr algn="ctr"/>
            <a:r>
              <a:rPr lang="en-US" altLang="ja-JP" sz="2800" dirty="0"/>
              <a:t>O</a:t>
            </a:r>
            <a:r>
              <a:rPr lang="en-US" altLang="ja-JP" sz="2800" baseline="-25000" dirty="0"/>
              <a:t>2</a:t>
            </a:r>
            <a:endParaRPr lang="ja-JP" altLang="en-US" sz="2800" baseline="-25000" dirty="0"/>
          </a:p>
        </p:txBody>
      </p:sp>
      <p:sp>
        <p:nvSpPr>
          <p:cNvPr id="13" name="正方形/長方形 12"/>
          <p:cNvSpPr/>
          <p:nvPr/>
        </p:nvSpPr>
        <p:spPr>
          <a:xfrm>
            <a:off x="65324" y="3644349"/>
            <a:ext cx="681974" cy="548836"/>
          </a:xfrm>
          <a:prstGeom prst="rect">
            <a:avLst/>
          </a:prstGeom>
          <a:solidFill>
            <a:srgbClr val="FFC000"/>
          </a:solidFill>
        </p:spPr>
        <p:style>
          <a:lnRef idx="3">
            <a:schemeClr val="lt1"/>
          </a:lnRef>
          <a:fillRef idx="1">
            <a:schemeClr val="accent3"/>
          </a:fillRef>
          <a:effectRef idx="1">
            <a:schemeClr val="accent3"/>
          </a:effectRef>
          <a:fontRef idx="minor">
            <a:schemeClr val="lt1"/>
          </a:fontRef>
        </p:style>
        <p:txBody>
          <a:bodyPr rtlCol="0" anchor="ctr"/>
          <a:lstStyle/>
          <a:p>
            <a:pPr algn="ctr"/>
            <a:r>
              <a:rPr lang="en-US" altLang="ja-JP" sz="2800" dirty="0"/>
              <a:t>O</a:t>
            </a:r>
            <a:r>
              <a:rPr lang="en-US" altLang="ja-JP" sz="2800" baseline="-25000" dirty="0"/>
              <a:t>3</a:t>
            </a:r>
            <a:endParaRPr lang="ja-JP" altLang="en-US" sz="2800" baseline="-25000" dirty="0"/>
          </a:p>
        </p:txBody>
      </p:sp>
      <p:sp>
        <p:nvSpPr>
          <p:cNvPr id="22" name="テキスト ボックス 21"/>
          <p:cNvSpPr txBox="1"/>
          <p:nvPr/>
        </p:nvSpPr>
        <p:spPr>
          <a:xfrm>
            <a:off x="2002154" y="3105235"/>
            <a:ext cx="616905" cy="338554"/>
          </a:xfrm>
          <a:prstGeom prst="rect">
            <a:avLst/>
          </a:prstGeom>
          <a:noFill/>
        </p:spPr>
        <p:txBody>
          <a:bodyPr wrap="square" rtlCol="0">
            <a:spAutoFit/>
          </a:bodyPr>
          <a:lstStyle/>
          <a:p>
            <a:pPr algn="ctr"/>
            <a:r>
              <a:rPr kumimoji="1" lang="ja-JP" altLang="en-US" sz="1600" dirty="0"/>
              <a:t>酸素</a:t>
            </a:r>
          </a:p>
        </p:txBody>
      </p:sp>
      <p:sp>
        <p:nvSpPr>
          <p:cNvPr id="23" name="テキスト ボックス 22"/>
          <p:cNvSpPr txBox="1"/>
          <p:nvPr/>
        </p:nvSpPr>
        <p:spPr>
          <a:xfrm>
            <a:off x="12248" y="4192935"/>
            <a:ext cx="757735" cy="345959"/>
          </a:xfrm>
          <a:prstGeom prst="rect">
            <a:avLst/>
          </a:prstGeom>
          <a:noFill/>
        </p:spPr>
        <p:txBody>
          <a:bodyPr wrap="square" rtlCol="0">
            <a:spAutoFit/>
          </a:bodyPr>
          <a:lstStyle/>
          <a:p>
            <a:pPr algn="ctr"/>
            <a:r>
              <a:rPr lang="ja-JP" altLang="en-US" sz="1600" dirty="0"/>
              <a:t>オゾン</a:t>
            </a:r>
            <a:endParaRPr kumimoji="1" lang="ja-JP" altLang="en-US" sz="1600" dirty="0"/>
          </a:p>
        </p:txBody>
      </p:sp>
      <p:sp>
        <p:nvSpPr>
          <p:cNvPr id="24" name="爆発 1 23"/>
          <p:cNvSpPr/>
          <p:nvPr/>
        </p:nvSpPr>
        <p:spPr>
          <a:xfrm>
            <a:off x="253671" y="4548877"/>
            <a:ext cx="3872625" cy="1258956"/>
          </a:xfrm>
          <a:prstGeom prst="irregularSeal1">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n>
                  <a:solidFill>
                    <a:schemeClr val="tx1"/>
                  </a:solidFill>
                </a:ln>
              </a:rPr>
              <a:t>光化学オキシダント</a:t>
            </a:r>
            <a:endParaRPr kumimoji="1" lang="en-US" altLang="ja-JP" dirty="0">
              <a:ln>
                <a:solidFill>
                  <a:schemeClr val="tx1"/>
                </a:solidFill>
              </a:ln>
            </a:endParaRPr>
          </a:p>
          <a:p>
            <a:pPr algn="ctr"/>
            <a:r>
              <a:rPr lang="ja-JP" altLang="en-US" sz="1400" dirty="0">
                <a:solidFill>
                  <a:schemeClr val="tx1"/>
                </a:solidFill>
              </a:rPr>
              <a:t>（オゾン、パーオキシアセチルナイトレートその他の光化学反応により生成される酸化性物質）</a:t>
            </a:r>
            <a:endParaRPr kumimoji="1" lang="ja-JP" altLang="en-US" sz="1400" dirty="0">
              <a:solidFill>
                <a:schemeClr val="tx1"/>
              </a:solidFill>
            </a:endParaRPr>
          </a:p>
        </p:txBody>
      </p:sp>
      <p:pic>
        <p:nvPicPr>
          <p:cNvPr id="27" name="図 26"/>
          <p:cNvPicPr>
            <a:picLocks noChangeAspect="1"/>
          </p:cNvPicPr>
          <p:nvPr/>
        </p:nvPicPr>
        <p:blipFill>
          <a:blip r:embed="rId3"/>
          <a:stretch>
            <a:fillRect/>
          </a:stretch>
        </p:blipFill>
        <p:spPr>
          <a:xfrm>
            <a:off x="6469029" y="4357613"/>
            <a:ext cx="1323975" cy="1495425"/>
          </a:xfrm>
          <a:prstGeom prst="rect">
            <a:avLst/>
          </a:prstGeom>
        </p:spPr>
      </p:pic>
      <p:sp>
        <p:nvSpPr>
          <p:cNvPr id="28" name="正方形/長方形 27"/>
          <p:cNvSpPr/>
          <p:nvPr/>
        </p:nvSpPr>
        <p:spPr>
          <a:xfrm>
            <a:off x="5199741" y="2086679"/>
            <a:ext cx="926468" cy="459998"/>
          </a:xfrm>
          <a:prstGeom prst="rect">
            <a:avLst/>
          </a:prstGeom>
          <a:solidFill>
            <a:srgbClr val="993366"/>
          </a:solidFill>
        </p:spPr>
        <p:style>
          <a:lnRef idx="3">
            <a:schemeClr val="lt1"/>
          </a:lnRef>
          <a:fillRef idx="1">
            <a:schemeClr val="accent3"/>
          </a:fillRef>
          <a:effectRef idx="1">
            <a:schemeClr val="accent3"/>
          </a:effectRef>
          <a:fontRef idx="minor">
            <a:schemeClr val="lt1"/>
          </a:fontRef>
        </p:style>
        <p:txBody>
          <a:bodyPr rtlCol="0" anchor="ctr"/>
          <a:lstStyle/>
          <a:p>
            <a:pPr algn="ctr"/>
            <a:r>
              <a:rPr kumimoji="1" lang="en-US" altLang="ja-JP" sz="2200" dirty="0"/>
              <a:t>NH</a:t>
            </a:r>
            <a:r>
              <a:rPr lang="en-US" altLang="ja-JP" sz="2200" baseline="-25000" dirty="0"/>
              <a:t>3</a:t>
            </a:r>
            <a:endParaRPr lang="ja-JP" altLang="en-US" sz="2200" baseline="-25000" dirty="0"/>
          </a:p>
        </p:txBody>
      </p:sp>
      <p:sp>
        <p:nvSpPr>
          <p:cNvPr id="29" name="正方形/長方形 28"/>
          <p:cNvSpPr/>
          <p:nvPr/>
        </p:nvSpPr>
        <p:spPr>
          <a:xfrm>
            <a:off x="7535494" y="3063920"/>
            <a:ext cx="1362075" cy="470906"/>
          </a:xfrm>
          <a:prstGeom prst="rect">
            <a:avLst/>
          </a:prstGeom>
          <a:solidFill>
            <a:schemeClr val="accent4">
              <a:lumMod val="75000"/>
            </a:schemeClr>
          </a:solidFill>
        </p:spPr>
        <p:style>
          <a:lnRef idx="3">
            <a:schemeClr val="lt1"/>
          </a:lnRef>
          <a:fillRef idx="1">
            <a:schemeClr val="accent3"/>
          </a:fillRef>
          <a:effectRef idx="1">
            <a:schemeClr val="accent3"/>
          </a:effectRef>
          <a:fontRef idx="minor">
            <a:schemeClr val="lt1"/>
          </a:fontRef>
        </p:style>
        <p:txBody>
          <a:bodyPr rtlCol="0" anchor="ctr"/>
          <a:lstStyle/>
          <a:p>
            <a:pPr algn="ctr"/>
            <a:r>
              <a:rPr kumimoji="1" lang="en-US" altLang="ja-JP" sz="2200" dirty="0"/>
              <a:t>(NH</a:t>
            </a:r>
            <a:r>
              <a:rPr kumimoji="1" lang="en-US" altLang="ja-JP" sz="2200" baseline="-25000" dirty="0"/>
              <a:t>4</a:t>
            </a:r>
            <a:r>
              <a:rPr kumimoji="1" lang="en-US" altLang="ja-JP" sz="2200" dirty="0"/>
              <a:t>)</a:t>
            </a:r>
            <a:r>
              <a:rPr kumimoji="1" lang="en-US" altLang="ja-JP" sz="2200" baseline="-25000" dirty="0"/>
              <a:t>2</a:t>
            </a:r>
            <a:r>
              <a:rPr lang="en-US" altLang="ja-JP" sz="2200" dirty="0"/>
              <a:t>SO</a:t>
            </a:r>
            <a:r>
              <a:rPr lang="en-US" altLang="ja-JP" sz="2200" baseline="-25000" dirty="0"/>
              <a:t>4</a:t>
            </a:r>
            <a:endParaRPr lang="ja-JP" altLang="en-US" sz="2200" baseline="-25000" dirty="0"/>
          </a:p>
        </p:txBody>
      </p:sp>
      <p:sp>
        <p:nvSpPr>
          <p:cNvPr id="30" name="正方形/長方形 29"/>
          <p:cNvSpPr/>
          <p:nvPr/>
        </p:nvSpPr>
        <p:spPr>
          <a:xfrm>
            <a:off x="5599094" y="5016800"/>
            <a:ext cx="727821" cy="459998"/>
          </a:xfrm>
          <a:prstGeom prst="rect">
            <a:avLst/>
          </a:prstGeom>
          <a:solidFill>
            <a:schemeClr val="accent5">
              <a:lumMod val="50000"/>
            </a:schemeClr>
          </a:solidFill>
        </p:spPr>
        <p:style>
          <a:lnRef idx="3">
            <a:schemeClr val="lt1"/>
          </a:lnRef>
          <a:fillRef idx="1">
            <a:schemeClr val="accent3"/>
          </a:fillRef>
          <a:effectRef idx="1">
            <a:schemeClr val="accent3"/>
          </a:effectRef>
          <a:fontRef idx="minor">
            <a:schemeClr val="lt1"/>
          </a:fontRef>
        </p:style>
        <p:txBody>
          <a:bodyPr rtlCol="0" anchor="ctr"/>
          <a:lstStyle/>
          <a:p>
            <a:pPr algn="ctr"/>
            <a:r>
              <a:rPr kumimoji="1" lang="en-US" altLang="ja-JP" sz="2200" dirty="0"/>
              <a:t>N</a:t>
            </a:r>
            <a:r>
              <a:rPr lang="en-US" altLang="ja-JP" sz="2200" dirty="0"/>
              <a:t>O</a:t>
            </a:r>
            <a:r>
              <a:rPr lang="en-US" altLang="ja-JP" sz="2200" baseline="-25000" dirty="0"/>
              <a:t>3</a:t>
            </a:r>
            <a:r>
              <a:rPr lang="en-US" altLang="ja-JP" sz="2200" baseline="30000" dirty="0"/>
              <a:t>-</a:t>
            </a:r>
            <a:endParaRPr lang="ja-JP" altLang="en-US" sz="2200" baseline="30000" dirty="0"/>
          </a:p>
        </p:txBody>
      </p:sp>
      <p:sp>
        <p:nvSpPr>
          <p:cNvPr id="31" name="正方形/長方形 30"/>
          <p:cNvSpPr/>
          <p:nvPr/>
        </p:nvSpPr>
        <p:spPr>
          <a:xfrm>
            <a:off x="8123949" y="4583583"/>
            <a:ext cx="879592" cy="459998"/>
          </a:xfrm>
          <a:prstGeom prst="rect">
            <a:avLst/>
          </a:prstGeom>
          <a:solidFill>
            <a:schemeClr val="accent5">
              <a:lumMod val="50000"/>
            </a:schemeClr>
          </a:solidFill>
        </p:spPr>
        <p:style>
          <a:lnRef idx="3">
            <a:schemeClr val="lt1"/>
          </a:lnRef>
          <a:fillRef idx="1">
            <a:schemeClr val="accent3"/>
          </a:fillRef>
          <a:effectRef idx="1">
            <a:schemeClr val="accent3"/>
          </a:effectRef>
          <a:fontRef idx="minor">
            <a:schemeClr val="lt1"/>
          </a:fontRef>
        </p:style>
        <p:txBody>
          <a:bodyPr rtlCol="0" anchor="ctr"/>
          <a:lstStyle/>
          <a:p>
            <a:pPr algn="ctr"/>
            <a:r>
              <a:rPr lang="en-US" altLang="ja-JP" sz="2200" dirty="0"/>
              <a:t>SO</a:t>
            </a:r>
            <a:r>
              <a:rPr lang="en-US" altLang="ja-JP" sz="2200" baseline="-25000" dirty="0"/>
              <a:t>4</a:t>
            </a:r>
            <a:r>
              <a:rPr lang="en-US" altLang="ja-JP" sz="2200" baseline="30000" dirty="0"/>
              <a:t>2-</a:t>
            </a:r>
            <a:endParaRPr lang="ja-JP" altLang="en-US" sz="2200" baseline="30000" dirty="0"/>
          </a:p>
        </p:txBody>
      </p:sp>
      <p:sp>
        <p:nvSpPr>
          <p:cNvPr id="32" name="下矢印 31"/>
          <p:cNvSpPr/>
          <p:nvPr/>
        </p:nvSpPr>
        <p:spPr>
          <a:xfrm rot="18989878">
            <a:off x="4218688" y="2687905"/>
            <a:ext cx="342928" cy="901148"/>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下矢印 32"/>
          <p:cNvSpPr/>
          <p:nvPr/>
        </p:nvSpPr>
        <p:spPr>
          <a:xfrm rot="19679862">
            <a:off x="7211983" y="2473082"/>
            <a:ext cx="342928" cy="644061"/>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右カーブ矢印 35"/>
          <p:cNvSpPr/>
          <p:nvPr/>
        </p:nvSpPr>
        <p:spPr>
          <a:xfrm rot="1734306">
            <a:off x="4525598" y="2299783"/>
            <a:ext cx="324838" cy="841819"/>
          </a:xfrm>
          <a:prstGeom prst="curved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7" name="右カーブ矢印 36"/>
          <p:cNvSpPr/>
          <p:nvPr/>
        </p:nvSpPr>
        <p:spPr>
          <a:xfrm rot="17643215">
            <a:off x="6490700" y="2176343"/>
            <a:ext cx="362356" cy="1161252"/>
          </a:xfrm>
          <a:prstGeom prst="curved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8" name="円/楕円 37"/>
          <p:cNvSpPr/>
          <p:nvPr/>
        </p:nvSpPr>
        <p:spPr>
          <a:xfrm rot="20978960">
            <a:off x="3971725" y="2856304"/>
            <a:ext cx="5713570" cy="1455837"/>
          </a:xfrm>
          <a:prstGeom prst="ellipse">
            <a:avLst/>
          </a:prstGeom>
          <a:no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円/楕円 38"/>
          <p:cNvSpPr/>
          <p:nvPr/>
        </p:nvSpPr>
        <p:spPr>
          <a:xfrm rot="20978960">
            <a:off x="4260114" y="4629493"/>
            <a:ext cx="5713570" cy="2007070"/>
          </a:xfrm>
          <a:prstGeom prst="ellipse">
            <a:avLst/>
          </a:prstGeom>
          <a:noFill/>
          <a:ln w="28575">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下矢印 39"/>
          <p:cNvSpPr/>
          <p:nvPr/>
        </p:nvSpPr>
        <p:spPr>
          <a:xfrm rot="19611130">
            <a:off x="5525074" y="4346567"/>
            <a:ext cx="342928" cy="713189"/>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下矢印 40"/>
          <p:cNvSpPr/>
          <p:nvPr/>
        </p:nvSpPr>
        <p:spPr>
          <a:xfrm rot="20618993">
            <a:off x="8081907" y="3627108"/>
            <a:ext cx="342928" cy="901148"/>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爆発 1 41"/>
          <p:cNvSpPr/>
          <p:nvPr/>
        </p:nvSpPr>
        <p:spPr>
          <a:xfrm>
            <a:off x="3955614" y="5687033"/>
            <a:ext cx="2504352" cy="1258956"/>
          </a:xfrm>
          <a:prstGeom prst="irregularSeal1">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酸性雨</a:t>
            </a:r>
          </a:p>
        </p:txBody>
      </p:sp>
      <p:sp>
        <p:nvSpPr>
          <p:cNvPr id="44" name="角丸四角形 43"/>
          <p:cNvSpPr/>
          <p:nvPr/>
        </p:nvSpPr>
        <p:spPr>
          <a:xfrm>
            <a:off x="6125376" y="3845416"/>
            <a:ext cx="2088964" cy="400705"/>
          </a:xfrm>
          <a:prstGeom prst="round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SPM,PM2.5</a:t>
            </a:r>
            <a:r>
              <a:rPr kumimoji="1" lang="ja-JP" altLang="en-US" dirty="0"/>
              <a:t>の成分</a:t>
            </a:r>
          </a:p>
        </p:txBody>
      </p:sp>
      <p:sp>
        <p:nvSpPr>
          <p:cNvPr id="45" name="テキスト ボックス 44"/>
          <p:cNvSpPr txBox="1"/>
          <p:nvPr/>
        </p:nvSpPr>
        <p:spPr>
          <a:xfrm>
            <a:off x="5048112" y="2525986"/>
            <a:ext cx="1323536" cy="338554"/>
          </a:xfrm>
          <a:prstGeom prst="rect">
            <a:avLst/>
          </a:prstGeom>
          <a:noFill/>
        </p:spPr>
        <p:txBody>
          <a:bodyPr wrap="square" rtlCol="0">
            <a:spAutoFit/>
          </a:bodyPr>
          <a:lstStyle/>
          <a:p>
            <a:pPr algn="ctr"/>
            <a:r>
              <a:rPr kumimoji="1" lang="ja-JP" altLang="en-US" sz="1600" dirty="0"/>
              <a:t>アンモニア</a:t>
            </a:r>
            <a:endParaRPr kumimoji="1" lang="en-US" altLang="ja-JP" sz="1600" dirty="0"/>
          </a:p>
        </p:txBody>
      </p:sp>
      <p:sp>
        <p:nvSpPr>
          <p:cNvPr id="46" name="テキスト ボックス 45"/>
          <p:cNvSpPr txBox="1"/>
          <p:nvPr/>
        </p:nvSpPr>
        <p:spPr>
          <a:xfrm>
            <a:off x="4601129" y="4043696"/>
            <a:ext cx="1568624" cy="338554"/>
          </a:xfrm>
          <a:prstGeom prst="rect">
            <a:avLst/>
          </a:prstGeom>
          <a:noFill/>
        </p:spPr>
        <p:txBody>
          <a:bodyPr wrap="square" rtlCol="0">
            <a:spAutoFit/>
          </a:bodyPr>
          <a:lstStyle/>
          <a:p>
            <a:pPr algn="ctr"/>
            <a:r>
              <a:rPr kumimoji="1" lang="ja-JP" altLang="en-US" sz="1600" dirty="0"/>
              <a:t>硝酸ｱﾝﾓﾆｳﾑ</a:t>
            </a:r>
            <a:endParaRPr kumimoji="1" lang="en-US" altLang="ja-JP" sz="1600" dirty="0"/>
          </a:p>
        </p:txBody>
      </p:sp>
      <p:sp>
        <p:nvSpPr>
          <p:cNvPr id="47" name="テキスト ボックス 46"/>
          <p:cNvSpPr txBox="1"/>
          <p:nvPr/>
        </p:nvSpPr>
        <p:spPr>
          <a:xfrm>
            <a:off x="7419993" y="3453674"/>
            <a:ext cx="1568624" cy="338554"/>
          </a:xfrm>
          <a:prstGeom prst="rect">
            <a:avLst/>
          </a:prstGeom>
          <a:noFill/>
        </p:spPr>
        <p:txBody>
          <a:bodyPr wrap="square" rtlCol="0">
            <a:spAutoFit/>
          </a:bodyPr>
          <a:lstStyle/>
          <a:p>
            <a:pPr algn="ctr"/>
            <a:r>
              <a:rPr kumimoji="1" lang="ja-JP" altLang="en-US" sz="1600" dirty="0"/>
              <a:t>硫酸ｱﾝﾓﾆｳﾑ</a:t>
            </a:r>
            <a:endParaRPr kumimoji="1" lang="en-US" altLang="ja-JP" sz="1600" dirty="0"/>
          </a:p>
        </p:txBody>
      </p:sp>
      <p:sp>
        <p:nvSpPr>
          <p:cNvPr id="48" name="テキスト ボックス 47"/>
          <p:cNvSpPr txBox="1"/>
          <p:nvPr/>
        </p:nvSpPr>
        <p:spPr>
          <a:xfrm>
            <a:off x="73923" y="69796"/>
            <a:ext cx="4750768" cy="1570364"/>
          </a:xfrm>
          <a:prstGeom prst="rect">
            <a:avLst/>
          </a:prstGeom>
          <a:noFill/>
        </p:spPr>
        <p:txBody>
          <a:bodyPr wrap="square" rtlCol="0">
            <a:spAutoFit/>
          </a:bodyPr>
          <a:lstStyle/>
          <a:p>
            <a:r>
              <a:rPr lang="ja-JP" altLang="en-US" sz="1600" dirty="0"/>
              <a:t>大気中の放出された窒素酸化物や炭化水素は、紫外線による光化学反応で光化学オキシダントを生成することがあります。高濃度の光化学オキシダントは、目やのどに刺激を与えます。北半球では、オゾン層から降下するオゾンも加わって、春に地上のオキシダント濃度が上昇することがあります。</a:t>
            </a:r>
            <a:endParaRPr kumimoji="1" lang="ja-JP" altLang="en-US" sz="1600" dirty="0"/>
          </a:p>
        </p:txBody>
      </p:sp>
      <p:sp>
        <p:nvSpPr>
          <p:cNvPr id="49" name="テキスト ボックス 48"/>
          <p:cNvSpPr txBox="1"/>
          <p:nvPr/>
        </p:nvSpPr>
        <p:spPr>
          <a:xfrm>
            <a:off x="5177961" y="50591"/>
            <a:ext cx="4591631" cy="1077218"/>
          </a:xfrm>
          <a:prstGeom prst="rect">
            <a:avLst/>
          </a:prstGeom>
          <a:noFill/>
        </p:spPr>
        <p:txBody>
          <a:bodyPr wrap="square" rtlCol="0">
            <a:spAutoFit/>
          </a:bodyPr>
          <a:lstStyle/>
          <a:p>
            <a:r>
              <a:rPr lang="ja-JP" altLang="en-US" sz="1600" dirty="0"/>
              <a:t>大気中の放出された窒素酸化物や硫黄酸化物は、光化学反応などによりアンモニア塩などの二次粒子に変化します。これらは、</a:t>
            </a:r>
            <a:r>
              <a:rPr lang="en-US" altLang="ja-JP" sz="1600" dirty="0"/>
              <a:t>SPM</a:t>
            </a:r>
            <a:r>
              <a:rPr lang="ja-JP" altLang="en-US" sz="1600" dirty="0"/>
              <a:t>やさらに微小な粒子である</a:t>
            </a:r>
            <a:r>
              <a:rPr lang="en-US" altLang="ja-JP" sz="1600" dirty="0"/>
              <a:t>PM2.5</a:t>
            </a:r>
            <a:r>
              <a:rPr lang="ja-JP" altLang="en-US" sz="1600" dirty="0"/>
              <a:t>の成分の一つです。</a:t>
            </a:r>
            <a:endParaRPr kumimoji="1" lang="ja-JP" altLang="en-US" sz="1600" dirty="0"/>
          </a:p>
        </p:txBody>
      </p:sp>
      <p:sp>
        <p:nvSpPr>
          <p:cNvPr id="50" name="テキスト ボックス 49"/>
          <p:cNvSpPr txBox="1"/>
          <p:nvPr/>
        </p:nvSpPr>
        <p:spPr>
          <a:xfrm>
            <a:off x="5157523" y="5438971"/>
            <a:ext cx="1568624" cy="338554"/>
          </a:xfrm>
          <a:prstGeom prst="rect">
            <a:avLst/>
          </a:prstGeom>
          <a:noFill/>
        </p:spPr>
        <p:txBody>
          <a:bodyPr wrap="square" rtlCol="0">
            <a:spAutoFit/>
          </a:bodyPr>
          <a:lstStyle/>
          <a:p>
            <a:pPr algn="ctr"/>
            <a:r>
              <a:rPr kumimoji="1" lang="ja-JP" altLang="en-US" sz="1600" dirty="0"/>
              <a:t>硝酸イオン</a:t>
            </a:r>
            <a:endParaRPr kumimoji="1" lang="en-US" altLang="ja-JP" sz="1600" dirty="0"/>
          </a:p>
        </p:txBody>
      </p:sp>
      <p:sp>
        <p:nvSpPr>
          <p:cNvPr id="51" name="テキスト ボックス 50"/>
          <p:cNvSpPr txBox="1"/>
          <p:nvPr/>
        </p:nvSpPr>
        <p:spPr>
          <a:xfrm>
            <a:off x="7811145" y="5020232"/>
            <a:ext cx="1568624" cy="338554"/>
          </a:xfrm>
          <a:prstGeom prst="rect">
            <a:avLst/>
          </a:prstGeom>
          <a:noFill/>
        </p:spPr>
        <p:txBody>
          <a:bodyPr wrap="square" rtlCol="0">
            <a:spAutoFit/>
          </a:bodyPr>
          <a:lstStyle/>
          <a:p>
            <a:pPr algn="ctr"/>
            <a:r>
              <a:rPr lang="ja-JP" altLang="en-US" sz="1600" dirty="0"/>
              <a:t>硫酸</a:t>
            </a:r>
            <a:r>
              <a:rPr kumimoji="1" lang="ja-JP" altLang="en-US" sz="1600" dirty="0"/>
              <a:t>イオン</a:t>
            </a:r>
            <a:endParaRPr kumimoji="1" lang="en-US" altLang="ja-JP" sz="1600" dirty="0"/>
          </a:p>
        </p:txBody>
      </p:sp>
      <p:sp>
        <p:nvSpPr>
          <p:cNvPr id="53" name="テキスト ボックス 52"/>
          <p:cNvSpPr txBox="1"/>
          <p:nvPr/>
        </p:nvSpPr>
        <p:spPr>
          <a:xfrm>
            <a:off x="6371648" y="5719740"/>
            <a:ext cx="3275935" cy="1077218"/>
          </a:xfrm>
          <a:prstGeom prst="rect">
            <a:avLst/>
          </a:prstGeom>
          <a:noFill/>
        </p:spPr>
        <p:txBody>
          <a:bodyPr wrap="square" rtlCol="0">
            <a:spAutoFit/>
          </a:bodyPr>
          <a:lstStyle/>
          <a:p>
            <a:r>
              <a:rPr lang="ja-JP" altLang="en-US" sz="1600" dirty="0"/>
              <a:t>大気中で硝酸や硫酸にまで酸化された大気汚染物質は、雨に取り込まれると「酸性雨」の成分となり、環境を酸性化していきます。</a:t>
            </a:r>
            <a:endParaRPr kumimoji="1" lang="ja-JP" altLang="en-US" sz="1600" dirty="0"/>
          </a:p>
        </p:txBody>
      </p:sp>
    </p:spTree>
    <p:extLst>
      <p:ext uri="{BB962C8B-B14F-4D97-AF65-F5344CB8AC3E}">
        <p14:creationId xmlns:p14="http://schemas.microsoft.com/office/powerpoint/2010/main" val="31767158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37159" y="663209"/>
            <a:ext cx="9656197" cy="6001643"/>
          </a:xfrm>
          <a:prstGeom prst="rect">
            <a:avLst/>
          </a:prstGeom>
          <a:noFill/>
        </p:spPr>
        <p:txBody>
          <a:bodyPr wrap="square" rtlCol="0">
            <a:spAutoFit/>
          </a:bodyPr>
          <a:lstStyle/>
          <a:p>
            <a:r>
              <a:rPr kumimoji="1" lang="ja-JP" altLang="en-US" sz="2400" dirty="0"/>
              <a:t>　人間</a:t>
            </a:r>
            <a:r>
              <a:rPr lang="ja-JP" altLang="en-US" sz="2400" dirty="0"/>
              <a:t>は、呼吸によって新鮮</a:t>
            </a:r>
            <a:r>
              <a:rPr kumimoji="1" lang="ja-JP" altLang="en-US" sz="2400" dirty="0"/>
              <a:t>な酸素を毎日約</a:t>
            </a:r>
            <a:r>
              <a:rPr kumimoji="1" lang="en-US" altLang="ja-JP" sz="2400" dirty="0"/>
              <a:t>15 </a:t>
            </a:r>
            <a:r>
              <a:rPr kumimoji="1" lang="ja-JP" altLang="en-US" sz="2400" dirty="0"/>
              <a:t>ｍ</a:t>
            </a:r>
            <a:r>
              <a:rPr kumimoji="1" lang="en-US" altLang="ja-JP" sz="2400" baseline="30000" dirty="0"/>
              <a:t>3</a:t>
            </a:r>
            <a:r>
              <a:rPr kumimoji="1" lang="ja-JP" altLang="en-US" sz="2400" dirty="0"/>
              <a:t>も肺へ取り入れ、血液中の二酸化炭素とガス交換しています。新鮮な酸素を吸収した血液は大動脈から全身に循環し体の各部に酸素を与えています。これらの作用が円滑に行われるためには、鼻から肺に至る気道や肺組織などが正常に働く必要があります。</a:t>
            </a:r>
            <a:endParaRPr kumimoji="1" lang="en-US" altLang="ja-JP" sz="2400" dirty="0"/>
          </a:p>
          <a:p>
            <a:r>
              <a:rPr lang="ja-JP" altLang="en-US" sz="2400" dirty="0"/>
              <a:t>　ところが、呼吸する空気の中に硫黄酸化物などの汚染物質があると、気道の粘膜に刺激作用が起こります。汚染物質の量が増加すると、呼吸器の疾患が発生します。四大公害の一つである、四日市ぜんそくは、このようにして発生しました。</a:t>
            </a:r>
            <a:endParaRPr lang="en-US" altLang="ja-JP" sz="2400" dirty="0"/>
          </a:p>
          <a:p>
            <a:r>
              <a:rPr lang="ja-JP" altLang="en-US" sz="2400" dirty="0"/>
              <a:t>　平成</a:t>
            </a:r>
            <a:r>
              <a:rPr lang="en-US" altLang="ja-JP" sz="2400" dirty="0"/>
              <a:t>25</a:t>
            </a:r>
            <a:r>
              <a:rPr lang="ja-JP" altLang="en-US" sz="2400" dirty="0"/>
              <a:t>年に西日本の広い地域で環境基準を超過した</a:t>
            </a:r>
            <a:r>
              <a:rPr lang="ja-JP" altLang="en-US" sz="2400" dirty="0">
                <a:solidFill>
                  <a:srgbClr val="FF0000"/>
                </a:solidFill>
              </a:rPr>
              <a:t>微小粒子状物質</a:t>
            </a:r>
            <a:r>
              <a:rPr lang="en-US" altLang="ja-JP" sz="2400" dirty="0">
                <a:solidFill>
                  <a:srgbClr val="FF0000"/>
                </a:solidFill>
              </a:rPr>
              <a:t>PM2.5</a:t>
            </a:r>
            <a:r>
              <a:rPr lang="ja-JP" altLang="en-US" sz="2400" dirty="0"/>
              <a:t>は、粒子の大きさが</a:t>
            </a:r>
            <a:r>
              <a:rPr lang="en-US" altLang="ja-JP" sz="2400" dirty="0">
                <a:solidFill>
                  <a:srgbClr val="FF0000"/>
                </a:solidFill>
              </a:rPr>
              <a:t>2.5</a:t>
            </a:r>
            <a:r>
              <a:rPr lang="en-US" altLang="ja-JP" sz="2400" dirty="0"/>
              <a:t> μ</a:t>
            </a:r>
            <a:r>
              <a:rPr lang="ja-JP" altLang="en-US" sz="2400" dirty="0" err="1"/>
              <a:t>ｍ</a:t>
            </a:r>
            <a:r>
              <a:rPr lang="ja-JP" altLang="en-US" sz="2400" dirty="0"/>
              <a:t>以下の非常に小さな粒子で、体内に深く入り込み、呼吸系への影響に加えて循環器系への影響が確認されています。</a:t>
            </a:r>
            <a:endParaRPr lang="en-US" altLang="ja-JP" sz="2400" dirty="0"/>
          </a:p>
          <a:p>
            <a:r>
              <a:rPr lang="ja-JP" altLang="en-US" sz="2400" dirty="0"/>
              <a:t>　このような、汚染物質の人体へ対する影響を踏まえ、工場・事業場からの排出基準や環境基準が設定されました。</a:t>
            </a:r>
            <a:endParaRPr lang="en-US" altLang="ja-JP" sz="2400" dirty="0"/>
          </a:p>
          <a:p>
            <a:endParaRPr kumimoji="1" lang="ja-JP" altLang="en-US" sz="2400" dirty="0"/>
          </a:p>
        </p:txBody>
      </p:sp>
      <p:sp>
        <p:nvSpPr>
          <p:cNvPr id="3" name="テキスト ボックス 2"/>
          <p:cNvSpPr txBox="1"/>
          <p:nvPr/>
        </p:nvSpPr>
        <p:spPr>
          <a:xfrm>
            <a:off x="137160" y="6427113"/>
            <a:ext cx="5521063" cy="261610"/>
          </a:xfrm>
          <a:prstGeom prst="rect">
            <a:avLst/>
          </a:prstGeom>
          <a:noFill/>
        </p:spPr>
        <p:txBody>
          <a:bodyPr wrap="none" rtlCol="0">
            <a:spAutoFit/>
          </a:bodyPr>
          <a:lstStyle/>
          <a:p>
            <a:r>
              <a:rPr lang="ja-JP" altLang="en-US" sz="1100" dirty="0"/>
              <a:t>出典</a:t>
            </a:r>
            <a:r>
              <a:rPr kumimoji="1" lang="ja-JP" altLang="en-US" sz="1100" dirty="0"/>
              <a:t>：　基礎からわかる大気汚染防止技術　タクマ環境技術研究会　編　平成</a:t>
            </a:r>
            <a:r>
              <a:rPr kumimoji="1" lang="en-US" altLang="ja-JP" sz="1100" dirty="0"/>
              <a:t>28</a:t>
            </a:r>
            <a:r>
              <a:rPr kumimoji="1" lang="ja-JP" altLang="en-US" sz="1100" dirty="0"/>
              <a:t>年</a:t>
            </a:r>
            <a:r>
              <a:rPr kumimoji="1" lang="en-US" altLang="ja-JP" sz="1100" dirty="0"/>
              <a:t>4</a:t>
            </a:r>
            <a:r>
              <a:rPr kumimoji="1" lang="ja-JP" altLang="en-US" sz="1100" dirty="0"/>
              <a:t>月</a:t>
            </a:r>
            <a:r>
              <a:rPr kumimoji="1" lang="en-US" altLang="ja-JP" sz="1100" dirty="0"/>
              <a:t>22</a:t>
            </a:r>
            <a:r>
              <a:rPr kumimoji="1" lang="ja-JP" altLang="en-US" sz="1100" dirty="0"/>
              <a:t>日</a:t>
            </a:r>
          </a:p>
        </p:txBody>
      </p:sp>
      <p:sp>
        <p:nvSpPr>
          <p:cNvPr id="4" name="テキスト ボックス 3"/>
          <p:cNvSpPr txBox="1"/>
          <p:nvPr/>
        </p:nvSpPr>
        <p:spPr>
          <a:xfrm>
            <a:off x="268684" y="61114"/>
            <a:ext cx="7065181" cy="461665"/>
          </a:xfrm>
          <a:prstGeom prst="rect">
            <a:avLst/>
          </a:prstGeom>
          <a:noFill/>
        </p:spPr>
        <p:txBody>
          <a:bodyPr wrap="square" rtlCol="0">
            <a:spAutoFit/>
          </a:bodyPr>
          <a:lstStyle/>
          <a:p>
            <a:r>
              <a:rPr lang="ja-JP" altLang="en-US" sz="2400" dirty="0"/>
              <a:t>３</a:t>
            </a:r>
            <a:r>
              <a:rPr kumimoji="1" lang="ja-JP" altLang="en-US" sz="2400" dirty="0"/>
              <a:t>）大気汚染物質の人体への影響</a:t>
            </a:r>
          </a:p>
        </p:txBody>
      </p:sp>
    </p:spTree>
    <p:extLst>
      <p:ext uri="{BB962C8B-B14F-4D97-AF65-F5344CB8AC3E}">
        <p14:creationId xmlns:p14="http://schemas.microsoft.com/office/powerpoint/2010/main" val="6687811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68684" y="61114"/>
            <a:ext cx="7065181" cy="461665"/>
          </a:xfrm>
          <a:prstGeom prst="rect">
            <a:avLst/>
          </a:prstGeom>
          <a:noFill/>
        </p:spPr>
        <p:txBody>
          <a:bodyPr wrap="square" rtlCol="0">
            <a:spAutoFit/>
          </a:bodyPr>
          <a:lstStyle/>
          <a:p>
            <a:r>
              <a:rPr lang="ja-JP" altLang="en-US" sz="2400" dirty="0"/>
              <a:t>４</a:t>
            </a:r>
            <a:r>
              <a:rPr kumimoji="1" lang="ja-JP" altLang="en-US" sz="2400" dirty="0"/>
              <a:t>）大気汚染物質排出規制の概要</a:t>
            </a:r>
          </a:p>
        </p:txBody>
      </p:sp>
      <p:graphicFrame>
        <p:nvGraphicFramePr>
          <p:cNvPr id="6" name="表 5"/>
          <p:cNvGraphicFramePr>
            <a:graphicFrameLocks noGrp="1"/>
          </p:cNvGraphicFramePr>
          <p:nvPr>
            <p:extLst>
              <p:ext uri="{D42A27DB-BD31-4B8C-83A1-F6EECF244321}">
                <p14:modId xmlns:p14="http://schemas.microsoft.com/office/powerpoint/2010/main" val="1684014210"/>
              </p:ext>
            </p:extLst>
          </p:nvPr>
        </p:nvGraphicFramePr>
        <p:xfrm>
          <a:off x="268684" y="803596"/>
          <a:ext cx="9233124" cy="5722830"/>
        </p:xfrm>
        <a:graphic>
          <a:graphicData uri="http://schemas.openxmlformats.org/drawingml/2006/table">
            <a:tbl>
              <a:tblPr firstRow="1" bandRow="1">
                <a:tableStyleId>{5940675A-B579-460E-94D1-54222C63F5DA}</a:tableStyleId>
              </a:tblPr>
              <a:tblGrid>
                <a:gridCol w="1030029">
                  <a:extLst>
                    <a:ext uri="{9D8B030D-6E8A-4147-A177-3AD203B41FA5}">
                      <a16:colId xmlns:a16="http://schemas.microsoft.com/office/drawing/2014/main" xmlns="" val="20000"/>
                    </a:ext>
                  </a:extLst>
                </a:gridCol>
                <a:gridCol w="1351722">
                  <a:extLst>
                    <a:ext uri="{9D8B030D-6E8A-4147-A177-3AD203B41FA5}">
                      <a16:colId xmlns:a16="http://schemas.microsoft.com/office/drawing/2014/main" xmlns="" val="20001"/>
                    </a:ext>
                  </a:extLst>
                </a:gridCol>
                <a:gridCol w="2981739">
                  <a:extLst>
                    <a:ext uri="{9D8B030D-6E8A-4147-A177-3AD203B41FA5}">
                      <a16:colId xmlns:a16="http://schemas.microsoft.com/office/drawing/2014/main" xmlns="" val="20002"/>
                    </a:ext>
                  </a:extLst>
                </a:gridCol>
                <a:gridCol w="3869634">
                  <a:extLst>
                    <a:ext uri="{9D8B030D-6E8A-4147-A177-3AD203B41FA5}">
                      <a16:colId xmlns:a16="http://schemas.microsoft.com/office/drawing/2014/main" xmlns="" val="20003"/>
                    </a:ext>
                  </a:extLst>
                </a:gridCol>
              </a:tblGrid>
              <a:tr h="849735">
                <a:tc gridSpan="2">
                  <a:txBody>
                    <a:bodyPr/>
                    <a:lstStyle/>
                    <a:p>
                      <a:r>
                        <a:rPr kumimoji="1" lang="ja-JP" altLang="en-US" sz="1800" b="0" i="0" kern="1200" dirty="0">
                          <a:solidFill>
                            <a:schemeClr val="tx1"/>
                          </a:solidFill>
                          <a:effectLst/>
                          <a:latin typeface="+mn-lt"/>
                          <a:ea typeface="+mn-ea"/>
                          <a:cs typeface="+mn-cs"/>
                        </a:rPr>
                        <a:t>物質名</a:t>
                      </a:r>
                      <a:endParaRPr kumimoji="1" lang="ja-JP" altLang="en-US" dirty="0"/>
                    </a:p>
                  </a:txBody>
                  <a:tcPr anchor="ctr"/>
                </a:tc>
                <a:tc hMerge="1">
                  <a:txBody>
                    <a:bodyPr/>
                    <a:lstStyle/>
                    <a:p>
                      <a:endParaRPr kumimoji="1" lang="ja-JP" altLang="en-US" dirty="0"/>
                    </a:p>
                  </a:txBody>
                  <a:tcPr/>
                </a:tc>
                <a:tc>
                  <a:txBody>
                    <a:bodyPr/>
                    <a:lstStyle/>
                    <a:p>
                      <a:pPr algn="l"/>
                      <a:r>
                        <a:rPr lang="ja-JP" altLang="en-US" b="0">
                          <a:solidFill>
                            <a:srgbClr val="333333"/>
                          </a:solidFill>
                          <a:effectLst/>
                        </a:rPr>
                        <a:t>主な発生の形態等</a:t>
                      </a:r>
                    </a:p>
                  </a:txBody>
                  <a:tcPr marL="190500" marR="190500" marT="166688" marB="166688" anchor="ctr"/>
                </a:tc>
                <a:tc>
                  <a:txBody>
                    <a:bodyPr/>
                    <a:lstStyle/>
                    <a:p>
                      <a:pPr algn="l"/>
                      <a:r>
                        <a:rPr lang="ja-JP" altLang="en-US" b="0" dirty="0">
                          <a:solidFill>
                            <a:srgbClr val="333333"/>
                          </a:solidFill>
                          <a:effectLst/>
                        </a:rPr>
                        <a:t>規制の方式と</a:t>
                      </a:r>
                      <a:r>
                        <a:rPr kumimoji="1" lang="ja-JP" altLang="en-US" sz="1800" b="0" i="0" kern="1200" dirty="0">
                          <a:solidFill>
                            <a:schemeClr val="tx1"/>
                          </a:solidFill>
                          <a:effectLst/>
                          <a:latin typeface="+mn-lt"/>
                          <a:ea typeface="+mn-ea"/>
                          <a:cs typeface="+mn-cs"/>
                        </a:rPr>
                        <a:t>概要</a:t>
                      </a:r>
                      <a:endParaRPr lang="ja-JP" altLang="en-US" b="0" dirty="0">
                        <a:solidFill>
                          <a:srgbClr val="333333"/>
                        </a:solidFill>
                        <a:effectLst/>
                      </a:endParaRPr>
                    </a:p>
                  </a:txBody>
                  <a:tcPr marL="190500" marR="190500" marT="166688" marB="166688" anchor="ctr"/>
                </a:tc>
                <a:extLst>
                  <a:ext uri="{0D108BD9-81ED-4DB2-BD59-A6C34878D82A}">
                    <a16:rowId xmlns:a16="http://schemas.microsoft.com/office/drawing/2014/main" xmlns="" val="10000"/>
                  </a:ext>
                </a:extLst>
              </a:tr>
              <a:tr h="849735">
                <a:tc rowSpan="3">
                  <a:txBody>
                    <a:bodyPr/>
                    <a:lstStyle/>
                    <a:p>
                      <a:pPr algn="ctr"/>
                      <a:r>
                        <a:rPr kumimoji="1" lang="ja-JP" altLang="en-US" sz="1800" b="0" i="0" kern="1200" dirty="0">
                          <a:solidFill>
                            <a:schemeClr val="tx1"/>
                          </a:solidFill>
                          <a:effectLst/>
                          <a:latin typeface="+mn-lt"/>
                          <a:ea typeface="+mn-ea"/>
                          <a:cs typeface="+mn-cs"/>
                        </a:rPr>
                        <a:t>ば</a:t>
                      </a:r>
                      <a:r>
                        <a:rPr lang="ja-JP" altLang="en-US" dirty="0"/>
                        <a:t/>
                      </a:r>
                      <a:br>
                        <a:rPr lang="ja-JP" altLang="en-US" dirty="0"/>
                      </a:br>
                      <a:r>
                        <a:rPr kumimoji="1" lang="ja-JP" altLang="en-US" sz="1800" b="0" i="0" kern="1200" dirty="0">
                          <a:solidFill>
                            <a:schemeClr val="tx1"/>
                          </a:solidFill>
                          <a:effectLst/>
                          <a:latin typeface="+mn-lt"/>
                          <a:ea typeface="+mn-ea"/>
                          <a:cs typeface="+mn-cs"/>
                        </a:rPr>
                        <a:t>い</a:t>
                      </a:r>
                      <a:r>
                        <a:rPr lang="ja-JP" altLang="en-US" dirty="0"/>
                        <a:t/>
                      </a:r>
                      <a:br>
                        <a:rPr lang="ja-JP" altLang="en-US" dirty="0"/>
                      </a:br>
                      <a:r>
                        <a:rPr kumimoji="1" lang="ja-JP" altLang="en-US" sz="1800" b="0" i="0" kern="1200" dirty="0">
                          <a:solidFill>
                            <a:schemeClr val="tx1"/>
                          </a:solidFill>
                          <a:effectLst/>
                          <a:latin typeface="+mn-lt"/>
                          <a:ea typeface="+mn-ea"/>
                          <a:cs typeface="+mn-cs"/>
                        </a:rPr>
                        <a:t>煙</a:t>
                      </a:r>
                      <a:endParaRPr kumimoji="1" lang="ja-JP" altLang="en-US" dirty="0"/>
                    </a:p>
                  </a:txBody>
                  <a:tcPr anchor="ctr"/>
                </a:tc>
                <a:tc>
                  <a:txBody>
                    <a:bodyPr/>
                    <a:lstStyle/>
                    <a:p>
                      <a:r>
                        <a:rPr kumimoji="1" lang="ja-JP" altLang="en-US" sz="1800" b="0" i="0" kern="1200" dirty="0">
                          <a:solidFill>
                            <a:schemeClr val="tx1"/>
                          </a:solidFill>
                          <a:effectLst/>
                          <a:latin typeface="+mn-lt"/>
                          <a:ea typeface="+mn-ea"/>
                          <a:cs typeface="+mn-cs"/>
                        </a:rPr>
                        <a:t>硫黄酸化物</a:t>
                      </a:r>
                      <a:r>
                        <a:rPr lang="ja-JP" altLang="en-US" dirty="0"/>
                        <a:t/>
                      </a:r>
                      <a:br>
                        <a:rPr lang="ja-JP" altLang="en-US" dirty="0"/>
                      </a:br>
                      <a:r>
                        <a:rPr kumimoji="1" lang="en-US" altLang="ja-JP" sz="1800" b="0" i="0" kern="1200" dirty="0">
                          <a:solidFill>
                            <a:schemeClr val="tx1"/>
                          </a:solidFill>
                          <a:effectLst/>
                          <a:latin typeface="+mn-lt"/>
                          <a:ea typeface="+mn-ea"/>
                          <a:cs typeface="+mn-cs"/>
                        </a:rPr>
                        <a:t>(</a:t>
                      </a:r>
                      <a:r>
                        <a:rPr kumimoji="1" lang="en-US" altLang="ja-JP" sz="1800" b="0" i="0" kern="1200" dirty="0" err="1">
                          <a:solidFill>
                            <a:schemeClr val="tx1"/>
                          </a:solidFill>
                          <a:effectLst/>
                          <a:latin typeface="+mn-lt"/>
                          <a:ea typeface="+mn-ea"/>
                          <a:cs typeface="+mn-cs"/>
                        </a:rPr>
                        <a:t>SOx</a:t>
                      </a:r>
                      <a:r>
                        <a:rPr kumimoji="1" lang="en-US" altLang="ja-JP" sz="1800" b="0" i="0" kern="1200" dirty="0">
                          <a:solidFill>
                            <a:schemeClr val="tx1"/>
                          </a:solidFill>
                          <a:effectLst/>
                          <a:latin typeface="+mn-lt"/>
                          <a:ea typeface="+mn-ea"/>
                          <a:cs typeface="+mn-cs"/>
                        </a:rPr>
                        <a:t>)</a:t>
                      </a:r>
                      <a:endParaRPr kumimoji="1" lang="ja-JP" altLang="en-US" dirty="0"/>
                    </a:p>
                  </a:txBody>
                  <a:tcPr/>
                </a:tc>
                <a:tc>
                  <a:txBody>
                    <a:bodyPr/>
                    <a:lstStyle/>
                    <a:p>
                      <a:r>
                        <a:rPr kumimoji="1" lang="ja-JP" altLang="en-US" sz="1800" b="0" i="0" kern="1200" dirty="0">
                          <a:solidFill>
                            <a:schemeClr val="tx1"/>
                          </a:solidFill>
                          <a:effectLst/>
                          <a:latin typeface="+mn-lt"/>
                          <a:ea typeface="+mn-ea"/>
                          <a:cs typeface="+mn-cs"/>
                        </a:rPr>
                        <a:t>ボイラー、廃棄物焼却炉等における燃料や鉱石等の燃焼</a:t>
                      </a:r>
                      <a:endParaRPr kumimoji="1" lang="ja-JP" altLang="en-US" dirty="0"/>
                    </a:p>
                  </a:txBody>
                  <a:tcPr/>
                </a:tc>
                <a:tc>
                  <a:txBody>
                    <a:bodyPr/>
                    <a:lstStyle/>
                    <a:p>
                      <a:r>
                        <a:rPr kumimoji="1" lang="en-US" altLang="ja-JP" sz="1800" b="0" i="0" kern="1200" dirty="0">
                          <a:solidFill>
                            <a:schemeClr val="tx1"/>
                          </a:solidFill>
                          <a:effectLst/>
                          <a:latin typeface="+mn-lt"/>
                          <a:ea typeface="+mn-ea"/>
                          <a:cs typeface="+mn-cs"/>
                        </a:rPr>
                        <a:t>1) </a:t>
                      </a:r>
                      <a:r>
                        <a:rPr kumimoji="1" lang="ja-JP" altLang="en-US" sz="1800" b="0" i="0" kern="1200" dirty="0">
                          <a:solidFill>
                            <a:schemeClr val="tx1"/>
                          </a:solidFill>
                          <a:effectLst/>
                          <a:latin typeface="+mn-lt"/>
                          <a:ea typeface="+mn-ea"/>
                          <a:cs typeface="+mn-cs"/>
                        </a:rPr>
                        <a:t>排出口の高さ</a:t>
                      </a:r>
                      <a:r>
                        <a:rPr kumimoji="1" lang="en-US" altLang="ja-JP" sz="1800" b="0" i="0" kern="1200" dirty="0">
                          <a:solidFill>
                            <a:schemeClr val="tx1"/>
                          </a:solidFill>
                          <a:effectLst/>
                          <a:latin typeface="+mn-lt"/>
                          <a:ea typeface="+mn-ea"/>
                          <a:cs typeface="+mn-cs"/>
                        </a:rPr>
                        <a:t>(He)</a:t>
                      </a:r>
                      <a:r>
                        <a:rPr kumimoji="1" lang="ja-JP" altLang="en-US" sz="1800" b="0" i="0" kern="1200" dirty="0">
                          <a:solidFill>
                            <a:schemeClr val="tx1"/>
                          </a:solidFill>
                          <a:effectLst/>
                          <a:latin typeface="+mn-lt"/>
                          <a:ea typeface="+mn-ea"/>
                          <a:cs typeface="+mn-cs"/>
                        </a:rPr>
                        <a:t>及び地域ごとに定める定数Ｋの値に応じて規制値（量）を設定</a:t>
                      </a:r>
                      <a:r>
                        <a:rPr lang="ja-JP" altLang="en-US" dirty="0"/>
                        <a:t/>
                      </a:r>
                      <a:br>
                        <a:rPr lang="ja-JP" altLang="en-US" dirty="0"/>
                      </a:br>
                      <a:r>
                        <a:rPr kumimoji="1" lang="en-US" altLang="ja-JP" sz="1800" b="0" i="0" kern="1200" dirty="0">
                          <a:solidFill>
                            <a:schemeClr val="tx1"/>
                          </a:solidFill>
                          <a:effectLst/>
                          <a:latin typeface="+mn-lt"/>
                          <a:ea typeface="+mn-ea"/>
                          <a:cs typeface="+mn-cs"/>
                        </a:rPr>
                        <a:t>2) </a:t>
                      </a:r>
                      <a:r>
                        <a:rPr kumimoji="1" lang="ja-JP" altLang="en-US" sz="1800" b="0" i="0" kern="1200" dirty="0">
                          <a:solidFill>
                            <a:schemeClr val="tx1"/>
                          </a:solidFill>
                          <a:effectLst/>
                          <a:latin typeface="+mn-lt"/>
                          <a:ea typeface="+mn-ea"/>
                          <a:cs typeface="+mn-cs"/>
                        </a:rPr>
                        <a:t>季節による燃料使用基準</a:t>
                      </a:r>
                      <a:r>
                        <a:rPr lang="ja-JP" altLang="en-US" dirty="0"/>
                        <a:t/>
                      </a:r>
                      <a:br>
                        <a:rPr lang="ja-JP" altLang="en-US" dirty="0"/>
                      </a:br>
                      <a:r>
                        <a:rPr kumimoji="1" lang="ja-JP" altLang="en-US" sz="1800" b="0" i="0" kern="1200" dirty="0">
                          <a:solidFill>
                            <a:schemeClr val="tx1"/>
                          </a:solidFill>
                          <a:effectLst/>
                          <a:latin typeface="+mn-lt"/>
                          <a:ea typeface="+mn-ea"/>
                          <a:cs typeface="+mn-cs"/>
                        </a:rPr>
                        <a:t>　燃料中の硫黄分を地域ごとに設定</a:t>
                      </a:r>
                      <a:r>
                        <a:rPr lang="ja-JP" altLang="en-US" dirty="0"/>
                        <a:t/>
                      </a:r>
                      <a:br>
                        <a:rPr lang="ja-JP" altLang="en-US" dirty="0"/>
                      </a:br>
                      <a:r>
                        <a:rPr kumimoji="1" lang="ja-JP" altLang="en-US" sz="1800" b="0" i="0" kern="1200" dirty="0">
                          <a:solidFill>
                            <a:schemeClr val="tx1"/>
                          </a:solidFill>
                          <a:effectLst/>
                          <a:latin typeface="+mn-lt"/>
                          <a:ea typeface="+mn-ea"/>
                          <a:cs typeface="+mn-cs"/>
                        </a:rPr>
                        <a:t>　　硫黄含有率：</a:t>
                      </a:r>
                      <a:r>
                        <a:rPr kumimoji="1" lang="en-US" altLang="ja-JP" sz="1800" b="0" i="0" kern="1200" dirty="0">
                          <a:solidFill>
                            <a:schemeClr val="tx1"/>
                          </a:solidFill>
                          <a:effectLst/>
                          <a:latin typeface="+mn-lt"/>
                          <a:ea typeface="+mn-ea"/>
                          <a:cs typeface="+mn-cs"/>
                        </a:rPr>
                        <a:t>0.5</a:t>
                      </a:r>
                      <a:r>
                        <a:rPr kumimoji="1" lang="ja-JP" altLang="en-US" sz="1800" b="0" i="0" kern="1200" dirty="0">
                          <a:solidFill>
                            <a:schemeClr val="tx1"/>
                          </a:solidFill>
                          <a:effectLst/>
                          <a:latin typeface="+mn-lt"/>
                          <a:ea typeface="+mn-ea"/>
                          <a:cs typeface="+mn-cs"/>
                        </a:rPr>
                        <a:t>～</a:t>
                      </a:r>
                      <a:r>
                        <a:rPr kumimoji="1" lang="en-US" altLang="ja-JP" sz="1800" b="0" i="0" kern="1200" dirty="0">
                          <a:solidFill>
                            <a:schemeClr val="tx1"/>
                          </a:solidFill>
                          <a:effectLst/>
                          <a:latin typeface="+mn-lt"/>
                          <a:ea typeface="+mn-ea"/>
                          <a:cs typeface="+mn-cs"/>
                        </a:rPr>
                        <a:t>1.2 %</a:t>
                      </a:r>
                      <a:r>
                        <a:rPr kumimoji="1" lang="ja-JP" altLang="en-US" sz="1800" b="0" i="0" kern="1200" dirty="0">
                          <a:solidFill>
                            <a:schemeClr val="tx1"/>
                          </a:solidFill>
                          <a:effectLst/>
                          <a:latin typeface="+mn-lt"/>
                          <a:ea typeface="+mn-ea"/>
                          <a:cs typeface="+mn-cs"/>
                        </a:rPr>
                        <a:t>以下</a:t>
                      </a:r>
                      <a:r>
                        <a:rPr lang="ja-JP" altLang="en-US" dirty="0"/>
                        <a:t/>
                      </a:r>
                      <a:br>
                        <a:rPr lang="ja-JP" altLang="en-US" dirty="0"/>
                      </a:br>
                      <a:r>
                        <a:rPr kumimoji="1" lang="en-US" altLang="ja-JP" sz="1800" b="0" i="0" kern="1200" dirty="0">
                          <a:solidFill>
                            <a:schemeClr val="tx1"/>
                          </a:solidFill>
                          <a:effectLst/>
                          <a:latin typeface="+mn-lt"/>
                          <a:ea typeface="+mn-ea"/>
                          <a:cs typeface="+mn-cs"/>
                        </a:rPr>
                        <a:t>3) </a:t>
                      </a:r>
                      <a:r>
                        <a:rPr kumimoji="1" lang="ja-JP" altLang="en-US" sz="1800" b="0" i="0" kern="1200" dirty="0">
                          <a:solidFill>
                            <a:schemeClr val="tx1"/>
                          </a:solidFill>
                          <a:effectLst/>
                          <a:latin typeface="+mn-lt"/>
                          <a:ea typeface="+mn-ea"/>
                          <a:cs typeface="+mn-cs"/>
                        </a:rPr>
                        <a:t>総量規制</a:t>
                      </a:r>
                      <a:r>
                        <a:rPr lang="ja-JP" altLang="en-US" dirty="0"/>
                        <a:t/>
                      </a:r>
                      <a:br>
                        <a:rPr lang="ja-JP" altLang="en-US" dirty="0"/>
                      </a:br>
                      <a:r>
                        <a:rPr kumimoji="1" lang="ja-JP" altLang="en-US" sz="1800" b="0" i="0" kern="1200" dirty="0">
                          <a:solidFill>
                            <a:schemeClr val="tx1"/>
                          </a:solidFill>
                          <a:effectLst/>
                          <a:latin typeface="+mn-lt"/>
                          <a:ea typeface="+mn-ea"/>
                          <a:cs typeface="+mn-cs"/>
                        </a:rPr>
                        <a:t>　総量削減計画に基づき地域・工場ごとに設定</a:t>
                      </a:r>
                      <a:endParaRPr kumimoji="1" lang="ja-JP" altLang="en-US" dirty="0"/>
                    </a:p>
                  </a:txBody>
                  <a:tcPr/>
                </a:tc>
                <a:extLst>
                  <a:ext uri="{0D108BD9-81ED-4DB2-BD59-A6C34878D82A}">
                    <a16:rowId xmlns:a16="http://schemas.microsoft.com/office/drawing/2014/main" xmlns="" val="10001"/>
                  </a:ext>
                </a:extLst>
              </a:tr>
              <a:tr h="849735">
                <a:tc vMerge="1">
                  <a:txBody>
                    <a:bodyPr/>
                    <a:lstStyle/>
                    <a:p>
                      <a:endParaRPr kumimoji="1" lang="ja-JP" altLang="en-US" dirty="0"/>
                    </a:p>
                  </a:txBody>
                  <a:tcPr/>
                </a:tc>
                <a:tc>
                  <a:txBody>
                    <a:bodyPr/>
                    <a:lstStyle/>
                    <a:p>
                      <a:r>
                        <a:rPr kumimoji="1" lang="ja-JP" altLang="en-US" sz="1800" b="0" i="0" kern="1200" dirty="0">
                          <a:solidFill>
                            <a:schemeClr val="tx1"/>
                          </a:solidFill>
                          <a:effectLst/>
                          <a:latin typeface="+mn-lt"/>
                          <a:ea typeface="+mn-ea"/>
                          <a:cs typeface="+mn-cs"/>
                        </a:rPr>
                        <a:t>窒素酸化物</a:t>
                      </a:r>
                      <a:r>
                        <a:rPr lang="ja-JP" altLang="en-US" dirty="0"/>
                        <a:t/>
                      </a:r>
                      <a:br>
                        <a:rPr lang="ja-JP" altLang="en-US" dirty="0"/>
                      </a:br>
                      <a:r>
                        <a:rPr kumimoji="1" lang="en-US" altLang="ja-JP" sz="1800" b="0" i="0" kern="1200" dirty="0">
                          <a:solidFill>
                            <a:schemeClr val="tx1"/>
                          </a:solidFill>
                          <a:effectLst/>
                          <a:latin typeface="+mn-lt"/>
                          <a:ea typeface="+mn-ea"/>
                          <a:cs typeface="+mn-cs"/>
                        </a:rPr>
                        <a:t>(NOx)</a:t>
                      </a:r>
                      <a:endParaRPr kumimoji="1" lang="ja-JP" altLang="en-US" dirty="0"/>
                    </a:p>
                  </a:txBody>
                  <a:tcPr/>
                </a:tc>
                <a:tc>
                  <a:txBody>
                    <a:bodyPr/>
                    <a:lstStyle/>
                    <a:p>
                      <a:r>
                        <a:rPr kumimoji="1" lang="ja-JP" altLang="en-US" sz="1800" b="0" i="0" kern="1200" dirty="0">
                          <a:solidFill>
                            <a:schemeClr val="tx1"/>
                          </a:solidFill>
                          <a:effectLst/>
                          <a:latin typeface="+mn-lt"/>
                          <a:ea typeface="+mn-ea"/>
                          <a:cs typeface="+mn-cs"/>
                        </a:rPr>
                        <a:t>ボイラーや廃棄物焼却炉等における燃焼、合成、分解等</a:t>
                      </a:r>
                      <a:endParaRPr kumimoji="1" lang="ja-JP" altLang="en-US" dirty="0"/>
                    </a:p>
                  </a:txBody>
                  <a:tcPr/>
                </a:tc>
                <a:tc>
                  <a:txBody>
                    <a:bodyPr/>
                    <a:lstStyle/>
                    <a:p>
                      <a:r>
                        <a:rPr kumimoji="1" lang="en-US" altLang="ja-JP" sz="1800" b="0" i="0" kern="1200" dirty="0">
                          <a:solidFill>
                            <a:schemeClr val="tx1"/>
                          </a:solidFill>
                          <a:effectLst/>
                          <a:latin typeface="+mn-lt"/>
                          <a:ea typeface="+mn-ea"/>
                          <a:cs typeface="+mn-cs"/>
                        </a:rPr>
                        <a:t>1) </a:t>
                      </a:r>
                      <a:r>
                        <a:rPr kumimoji="1" lang="ja-JP" altLang="en-US" sz="1800" b="0" i="0" kern="1200" dirty="0">
                          <a:solidFill>
                            <a:schemeClr val="tx1"/>
                          </a:solidFill>
                          <a:effectLst/>
                          <a:latin typeface="+mn-lt"/>
                          <a:ea typeface="+mn-ea"/>
                          <a:cs typeface="+mn-cs"/>
                        </a:rPr>
                        <a:t>施設・規模ごとの排出基準</a:t>
                      </a:r>
                      <a:r>
                        <a:rPr lang="ja-JP" altLang="en-US" dirty="0"/>
                        <a:t/>
                      </a:r>
                      <a:br>
                        <a:rPr lang="ja-JP" altLang="en-US" dirty="0"/>
                      </a:br>
                      <a:r>
                        <a:rPr kumimoji="1" lang="ja-JP" altLang="en-US" sz="1800" b="0" i="0" kern="1200" dirty="0">
                          <a:solidFill>
                            <a:schemeClr val="tx1"/>
                          </a:solidFill>
                          <a:effectLst/>
                          <a:latin typeface="+mn-lt"/>
                          <a:ea typeface="+mn-ea"/>
                          <a:cs typeface="+mn-cs"/>
                        </a:rPr>
                        <a:t>　</a:t>
                      </a:r>
                      <a:r>
                        <a:rPr kumimoji="1" lang="en-US" altLang="ja-JP" sz="1800" b="0" i="0" kern="1200" dirty="0">
                          <a:solidFill>
                            <a:schemeClr val="tx1"/>
                          </a:solidFill>
                          <a:effectLst/>
                          <a:latin typeface="+mn-lt"/>
                          <a:ea typeface="+mn-ea"/>
                          <a:cs typeface="+mn-cs"/>
                        </a:rPr>
                        <a:t>60</a:t>
                      </a:r>
                      <a:r>
                        <a:rPr kumimoji="1" lang="ja-JP" altLang="en-US" sz="1800" b="0" i="0" kern="1200" dirty="0">
                          <a:solidFill>
                            <a:schemeClr val="tx1"/>
                          </a:solidFill>
                          <a:effectLst/>
                          <a:latin typeface="+mn-lt"/>
                          <a:ea typeface="+mn-ea"/>
                          <a:cs typeface="+mn-cs"/>
                        </a:rPr>
                        <a:t>～</a:t>
                      </a:r>
                      <a:r>
                        <a:rPr kumimoji="1" lang="en-US" altLang="ja-JP" sz="1800" b="0" i="0" kern="1200" dirty="0">
                          <a:solidFill>
                            <a:schemeClr val="tx1"/>
                          </a:solidFill>
                          <a:effectLst/>
                          <a:latin typeface="+mn-lt"/>
                          <a:ea typeface="+mn-ea"/>
                          <a:cs typeface="+mn-cs"/>
                        </a:rPr>
                        <a:t>950 ppm</a:t>
                      </a:r>
                      <a:r>
                        <a:rPr lang="ja-JP" altLang="en-US" dirty="0"/>
                        <a:t/>
                      </a:r>
                      <a:br>
                        <a:rPr lang="ja-JP" altLang="en-US" dirty="0"/>
                      </a:br>
                      <a:r>
                        <a:rPr kumimoji="1" lang="en-US" altLang="ja-JP" sz="1800" b="0" i="0" kern="1200" dirty="0">
                          <a:solidFill>
                            <a:schemeClr val="tx1"/>
                          </a:solidFill>
                          <a:effectLst/>
                          <a:latin typeface="+mn-lt"/>
                          <a:ea typeface="+mn-ea"/>
                          <a:cs typeface="+mn-cs"/>
                        </a:rPr>
                        <a:t>2) </a:t>
                      </a:r>
                      <a:r>
                        <a:rPr kumimoji="1" lang="ja-JP" altLang="en-US" sz="1800" b="0" i="0" kern="1200" dirty="0">
                          <a:solidFill>
                            <a:schemeClr val="tx1"/>
                          </a:solidFill>
                          <a:effectLst/>
                          <a:latin typeface="+mn-lt"/>
                          <a:ea typeface="+mn-ea"/>
                          <a:cs typeface="+mn-cs"/>
                        </a:rPr>
                        <a:t>総量規制</a:t>
                      </a:r>
                      <a:r>
                        <a:rPr lang="ja-JP" altLang="en-US" dirty="0"/>
                        <a:t/>
                      </a:r>
                      <a:br>
                        <a:rPr lang="ja-JP" altLang="en-US" dirty="0"/>
                      </a:br>
                      <a:r>
                        <a:rPr kumimoji="1" lang="ja-JP" altLang="en-US" sz="1800" b="0" i="0" kern="1200" dirty="0">
                          <a:solidFill>
                            <a:schemeClr val="tx1"/>
                          </a:solidFill>
                          <a:effectLst/>
                          <a:latin typeface="+mn-lt"/>
                          <a:ea typeface="+mn-ea"/>
                          <a:cs typeface="+mn-cs"/>
                        </a:rPr>
                        <a:t>　総量削減計画に基づき地域・工場ごとに設定</a:t>
                      </a:r>
                      <a:endParaRPr kumimoji="1" lang="ja-JP" altLang="en-US" dirty="0"/>
                    </a:p>
                  </a:txBody>
                  <a:tcPr/>
                </a:tc>
                <a:extLst>
                  <a:ext uri="{0D108BD9-81ED-4DB2-BD59-A6C34878D82A}">
                    <a16:rowId xmlns:a16="http://schemas.microsoft.com/office/drawing/2014/main" xmlns="" val="10002"/>
                  </a:ext>
                </a:extLst>
              </a:tr>
              <a:tr h="849735">
                <a:tc vMerge="1">
                  <a:txBody>
                    <a:bodyPr/>
                    <a:lstStyle/>
                    <a:p>
                      <a:pPr algn="ctr"/>
                      <a:endParaRPr kumimoji="1" lang="ja-JP" altLang="en-US" dirty="0"/>
                    </a:p>
                  </a:txBody>
                  <a:tcPr anchor="ctr"/>
                </a:tc>
                <a:tc>
                  <a:txBody>
                    <a:bodyPr/>
                    <a:lstStyle/>
                    <a:p>
                      <a:r>
                        <a:rPr kumimoji="1" lang="ja-JP" altLang="en-US" sz="1800" b="0" i="0" kern="1200" dirty="0">
                          <a:solidFill>
                            <a:schemeClr val="tx1"/>
                          </a:solidFill>
                          <a:effectLst/>
                          <a:latin typeface="+mn-lt"/>
                          <a:ea typeface="+mn-ea"/>
                          <a:cs typeface="+mn-cs"/>
                        </a:rPr>
                        <a:t>ばいじん</a:t>
                      </a:r>
                      <a:endParaRPr kumimoji="1" lang="ja-JP" altLang="en-US" dirty="0"/>
                    </a:p>
                  </a:txBody>
                  <a:tcPr/>
                </a:tc>
                <a:tc>
                  <a:txBody>
                    <a:bodyPr/>
                    <a:lstStyle/>
                    <a:p>
                      <a:r>
                        <a:rPr kumimoji="1" lang="ja-JP" altLang="en-US" sz="1800" b="0" i="0" kern="1200" dirty="0">
                          <a:solidFill>
                            <a:schemeClr val="tx1"/>
                          </a:solidFill>
                          <a:effectLst/>
                          <a:latin typeface="+mn-lt"/>
                          <a:ea typeface="+mn-ea"/>
                          <a:cs typeface="+mn-cs"/>
                        </a:rPr>
                        <a:t>物の燃焼又は熱源としての電気の使用</a:t>
                      </a:r>
                      <a:endParaRPr kumimoji="1" lang="ja-JP" altLang="en-US" dirty="0"/>
                    </a:p>
                  </a:txBody>
                  <a:tcPr/>
                </a:tc>
                <a:tc>
                  <a:txBody>
                    <a:bodyPr/>
                    <a:lstStyle/>
                    <a:p>
                      <a:r>
                        <a:rPr kumimoji="1" lang="ja-JP" altLang="en-US" sz="1800" b="1" i="0" kern="1200" dirty="0">
                          <a:solidFill>
                            <a:schemeClr val="tx1"/>
                          </a:solidFill>
                          <a:effectLst/>
                          <a:latin typeface="+mn-lt"/>
                          <a:ea typeface="+mn-ea"/>
                          <a:cs typeface="+mn-cs"/>
                        </a:rPr>
                        <a:t>排出基準</a:t>
                      </a:r>
                      <a:r>
                        <a:rPr lang="ja-JP" altLang="en-US" dirty="0"/>
                        <a:t/>
                      </a:r>
                      <a:br>
                        <a:rPr lang="ja-JP" altLang="en-US" dirty="0"/>
                      </a:br>
                      <a:r>
                        <a:rPr kumimoji="1" lang="ja-JP" altLang="en-US" sz="1800" b="0" i="0" kern="1200" dirty="0">
                          <a:solidFill>
                            <a:schemeClr val="tx1"/>
                          </a:solidFill>
                          <a:effectLst/>
                          <a:latin typeface="+mn-lt"/>
                          <a:ea typeface="+mn-ea"/>
                          <a:cs typeface="+mn-cs"/>
                        </a:rPr>
                        <a:t>→濃度規制、施設の種類・規模ごと</a:t>
                      </a:r>
                      <a:endParaRPr kumimoji="1" lang="ja-JP" altLang="en-US" dirty="0"/>
                    </a:p>
                  </a:txBody>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15632715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68684" y="61114"/>
            <a:ext cx="7065181" cy="461665"/>
          </a:xfrm>
          <a:prstGeom prst="rect">
            <a:avLst/>
          </a:prstGeom>
          <a:noFill/>
        </p:spPr>
        <p:txBody>
          <a:bodyPr wrap="square" rtlCol="0">
            <a:spAutoFit/>
          </a:bodyPr>
          <a:lstStyle/>
          <a:p>
            <a:r>
              <a:rPr lang="ja-JP" altLang="en-US" sz="2400" dirty="0"/>
              <a:t>５</a:t>
            </a:r>
            <a:r>
              <a:rPr kumimoji="1" lang="ja-JP" altLang="en-US" sz="2400" dirty="0"/>
              <a:t>）大気汚染物質の環境基準</a:t>
            </a:r>
          </a:p>
        </p:txBody>
      </p:sp>
      <p:graphicFrame>
        <p:nvGraphicFramePr>
          <p:cNvPr id="3" name="表 2"/>
          <p:cNvGraphicFramePr>
            <a:graphicFrameLocks noGrp="1"/>
          </p:cNvGraphicFramePr>
          <p:nvPr>
            <p:extLst>
              <p:ext uri="{D42A27DB-BD31-4B8C-83A1-F6EECF244321}">
                <p14:modId xmlns:p14="http://schemas.microsoft.com/office/powerpoint/2010/main" val="915410267"/>
              </p:ext>
            </p:extLst>
          </p:nvPr>
        </p:nvGraphicFramePr>
        <p:xfrm>
          <a:off x="268684" y="619487"/>
          <a:ext cx="9140360" cy="5185704"/>
        </p:xfrm>
        <a:graphic>
          <a:graphicData uri="http://schemas.openxmlformats.org/drawingml/2006/table">
            <a:tbl>
              <a:tblPr firstRow="1" bandRow="1">
                <a:tableStyleId>{5940675A-B579-460E-94D1-54222C63F5DA}</a:tableStyleId>
              </a:tblPr>
              <a:tblGrid>
                <a:gridCol w="2275735">
                  <a:extLst>
                    <a:ext uri="{9D8B030D-6E8A-4147-A177-3AD203B41FA5}">
                      <a16:colId xmlns:a16="http://schemas.microsoft.com/office/drawing/2014/main" xmlns="" val="20000"/>
                    </a:ext>
                  </a:extLst>
                </a:gridCol>
                <a:gridCol w="6864625">
                  <a:extLst>
                    <a:ext uri="{9D8B030D-6E8A-4147-A177-3AD203B41FA5}">
                      <a16:colId xmlns:a16="http://schemas.microsoft.com/office/drawing/2014/main" xmlns="" val="20001"/>
                    </a:ext>
                  </a:extLst>
                </a:gridCol>
              </a:tblGrid>
              <a:tr h="373668">
                <a:tc>
                  <a:txBody>
                    <a:bodyPr/>
                    <a:lstStyle/>
                    <a:p>
                      <a:r>
                        <a:rPr kumimoji="1" lang="ja-JP" altLang="en-US" sz="1600" dirty="0"/>
                        <a:t>物質</a:t>
                      </a:r>
                    </a:p>
                  </a:txBody>
                  <a:tcPr/>
                </a:tc>
                <a:tc>
                  <a:txBody>
                    <a:bodyPr/>
                    <a:lstStyle/>
                    <a:p>
                      <a:r>
                        <a:rPr kumimoji="1" lang="ja-JP" altLang="en-US" sz="1600" dirty="0"/>
                        <a:t>環境基準</a:t>
                      </a:r>
                    </a:p>
                  </a:txBody>
                  <a:tcPr/>
                </a:tc>
                <a:extLst>
                  <a:ext uri="{0D108BD9-81ED-4DB2-BD59-A6C34878D82A}">
                    <a16:rowId xmlns:a16="http://schemas.microsoft.com/office/drawing/2014/main" xmlns="" val="10000"/>
                  </a:ext>
                </a:extLst>
              </a:tr>
              <a:tr h="703123">
                <a:tc>
                  <a:txBody>
                    <a:bodyPr/>
                    <a:lstStyle/>
                    <a:p>
                      <a:pPr algn="l"/>
                      <a:r>
                        <a:rPr lang="ja-JP" altLang="en-US" sz="1600" b="0" dirty="0">
                          <a:solidFill>
                            <a:srgbClr val="333333"/>
                          </a:solidFill>
                          <a:effectLst/>
                        </a:rPr>
                        <a:t>二酸化いおう（ＳＯ</a:t>
                      </a:r>
                      <a:r>
                        <a:rPr lang="ja-JP" altLang="en-US" sz="1600" b="0" baseline="-25000" dirty="0">
                          <a:solidFill>
                            <a:srgbClr val="333333"/>
                          </a:solidFill>
                          <a:effectLst/>
                        </a:rPr>
                        <a:t>２</a:t>
                      </a:r>
                      <a:r>
                        <a:rPr lang="ja-JP" altLang="en-US" sz="1600" b="0" dirty="0">
                          <a:solidFill>
                            <a:srgbClr val="333333"/>
                          </a:solidFill>
                          <a:effectLst/>
                        </a:rPr>
                        <a:t>）</a:t>
                      </a:r>
                    </a:p>
                  </a:txBody>
                  <a:tcPr marL="190500" marR="190500" marT="166688" marB="166688" anchor="ctr"/>
                </a:tc>
                <a:tc>
                  <a:txBody>
                    <a:bodyPr/>
                    <a:lstStyle/>
                    <a:p>
                      <a:pPr algn="l"/>
                      <a:r>
                        <a:rPr lang="en-US" altLang="ja-JP" sz="1600" dirty="0">
                          <a:effectLst/>
                        </a:rPr>
                        <a:t>1</a:t>
                      </a:r>
                      <a:r>
                        <a:rPr lang="ja-JP" altLang="en-US" sz="1600" dirty="0">
                          <a:effectLst/>
                        </a:rPr>
                        <a:t>時間値の</a:t>
                      </a:r>
                      <a:r>
                        <a:rPr lang="en-US" altLang="ja-JP" sz="1600" dirty="0">
                          <a:effectLst/>
                        </a:rPr>
                        <a:t>1</a:t>
                      </a:r>
                      <a:r>
                        <a:rPr lang="ja-JP" altLang="en-US" sz="1600" dirty="0">
                          <a:effectLst/>
                        </a:rPr>
                        <a:t>日平均値が</a:t>
                      </a:r>
                      <a:r>
                        <a:rPr lang="en-US" altLang="ja-JP" sz="1600" dirty="0">
                          <a:effectLst/>
                        </a:rPr>
                        <a:t>0.04 ppm</a:t>
                      </a:r>
                      <a:r>
                        <a:rPr lang="ja-JP" altLang="en-US" sz="1600" dirty="0">
                          <a:effectLst/>
                        </a:rPr>
                        <a:t>以下であり、かつ、</a:t>
                      </a:r>
                      <a:r>
                        <a:rPr lang="en-US" altLang="ja-JP" sz="1600" dirty="0">
                          <a:effectLst/>
                        </a:rPr>
                        <a:t>1</a:t>
                      </a:r>
                      <a:r>
                        <a:rPr lang="ja-JP" altLang="en-US" sz="1600" dirty="0">
                          <a:effectLst/>
                        </a:rPr>
                        <a:t>時間値が</a:t>
                      </a:r>
                      <a:r>
                        <a:rPr lang="en-US" altLang="ja-JP" sz="1600" dirty="0">
                          <a:effectLst/>
                        </a:rPr>
                        <a:t>0.1 ppm</a:t>
                      </a:r>
                      <a:r>
                        <a:rPr lang="ja-JP" altLang="en-US" sz="1600" dirty="0">
                          <a:effectLst/>
                        </a:rPr>
                        <a:t>以下であること。</a:t>
                      </a:r>
                      <a:r>
                        <a:rPr lang="en-US" altLang="ja-JP" sz="1600" dirty="0">
                          <a:effectLst/>
                        </a:rPr>
                        <a:t>(S48.5.16</a:t>
                      </a:r>
                      <a:r>
                        <a:rPr lang="ja-JP" altLang="en-US" sz="1600" dirty="0">
                          <a:effectLst/>
                        </a:rPr>
                        <a:t>告示</a:t>
                      </a:r>
                      <a:r>
                        <a:rPr lang="en-US" altLang="ja-JP" sz="1600" dirty="0">
                          <a:effectLst/>
                        </a:rPr>
                        <a:t>)</a:t>
                      </a:r>
                    </a:p>
                  </a:txBody>
                  <a:tcPr marL="190500" marR="190500" marT="147638" marB="147638" anchor="ctr"/>
                </a:tc>
                <a:extLst>
                  <a:ext uri="{0D108BD9-81ED-4DB2-BD59-A6C34878D82A}">
                    <a16:rowId xmlns:a16="http://schemas.microsoft.com/office/drawing/2014/main" xmlns="" val="10001"/>
                  </a:ext>
                </a:extLst>
              </a:tr>
              <a:tr h="373668">
                <a:tc>
                  <a:txBody>
                    <a:bodyPr/>
                    <a:lstStyle/>
                    <a:p>
                      <a:pPr algn="l"/>
                      <a:r>
                        <a:rPr lang="ja-JP" altLang="en-US" sz="1600" b="0" dirty="0">
                          <a:solidFill>
                            <a:srgbClr val="333333"/>
                          </a:solidFill>
                          <a:effectLst/>
                        </a:rPr>
                        <a:t>一酸化炭素（</a:t>
                      </a:r>
                      <a:r>
                        <a:rPr lang="en-US" sz="1600" b="0" dirty="0">
                          <a:solidFill>
                            <a:srgbClr val="333333"/>
                          </a:solidFill>
                          <a:effectLst/>
                        </a:rPr>
                        <a:t>ＣＯ）</a:t>
                      </a:r>
                    </a:p>
                  </a:txBody>
                  <a:tcPr marL="190500" marR="190500" marT="166688" marB="166688"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600" dirty="0">
                          <a:effectLst/>
                        </a:rPr>
                        <a:t>1</a:t>
                      </a:r>
                      <a:r>
                        <a:rPr lang="ja-JP" altLang="en-US" sz="1600" dirty="0">
                          <a:effectLst/>
                        </a:rPr>
                        <a:t>時間値の１日平均値が</a:t>
                      </a:r>
                      <a:r>
                        <a:rPr lang="en-US" altLang="ja-JP" sz="1600" dirty="0">
                          <a:effectLst/>
                        </a:rPr>
                        <a:t>10 ppm </a:t>
                      </a:r>
                      <a:r>
                        <a:rPr lang="ja-JP" altLang="en-US" sz="1600" dirty="0">
                          <a:effectLst/>
                        </a:rPr>
                        <a:t>以下であり、かつ、１時間値の</a:t>
                      </a:r>
                      <a:r>
                        <a:rPr lang="en-US" altLang="ja-JP" sz="1600" dirty="0">
                          <a:effectLst/>
                        </a:rPr>
                        <a:t>8</a:t>
                      </a:r>
                      <a:r>
                        <a:rPr lang="ja-JP" altLang="en-US" sz="1600" dirty="0">
                          <a:effectLst/>
                        </a:rPr>
                        <a:t>時間平均値が</a:t>
                      </a:r>
                      <a:r>
                        <a:rPr lang="en-US" altLang="ja-JP" sz="1600" dirty="0">
                          <a:effectLst/>
                        </a:rPr>
                        <a:t>20 ppm </a:t>
                      </a:r>
                      <a:r>
                        <a:rPr lang="ja-JP" altLang="en-US" sz="1600" dirty="0">
                          <a:effectLst/>
                        </a:rPr>
                        <a:t>以下であること。</a:t>
                      </a:r>
                      <a:r>
                        <a:rPr lang="en-US" altLang="ja-JP" sz="1600" dirty="0">
                          <a:effectLst/>
                        </a:rPr>
                        <a:t>(S48.5.8</a:t>
                      </a:r>
                      <a:r>
                        <a:rPr lang="ja-JP" altLang="en-US" sz="1600" dirty="0">
                          <a:effectLst/>
                        </a:rPr>
                        <a:t>告示</a:t>
                      </a:r>
                      <a:r>
                        <a:rPr lang="en-US" altLang="ja-JP" sz="1600" dirty="0">
                          <a:effectLst/>
                        </a:rPr>
                        <a:t>)</a:t>
                      </a:r>
                    </a:p>
                  </a:txBody>
                  <a:tcPr marL="190500" marR="190500" marT="147638" marB="147638" anchor="ctr"/>
                </a:tc>
                <a:extLst>
                  <a:ext uri="{0D108BD9-81ED-4DB2-BD59-A6C34878D82A}">
                    <a16:rowId xmlns:a16="http://schemas.microsoft.com/office/drawing/2014/main" xmlns="" val="10002"/>
                  </a:ext>
                </a:extLst>
              </a:tr>
              <a:tr h="373668">
                <a:tc>
                  <a:txBody>
                    <a:bodyPr/>
                    <a:lstStyle/>
                    <a:p>
                      <a:pPr algn="l"/>
                      <a:r>
                        <a:rPr lang="zh-TW" altLang="en-US" sz="1600" b="0" dirty="0">
                          <a:solidFill>
                            <a:srgbClr val="333333"/>
                          </a:solidFill>
                          <a:effectLst/>
                          <a:latin typeface="ＭＳ Ｐゴシック" panose="020B0600070205080204" pitchFamily="50" charset="-128"/>
                          <a:ea typeface="ＭＳ Ｐゴシック" panose="020B0600070205080204" pitchFamily="50" charset="-128"/>
                        </a:rPr>
                        <a:t>浮遊粒子状物質</a:t>
                      </a:r>
                      <a:endParaRPr lang="en-US" altLang="zh-TW" sz="1600" b="0" dirty="0">
                        <a:solidFill>
                          <a:srgbClr val="333333"/>
                        </a:solidFill>
                        <a:effectLst/>
                        <a:latin typeface="ＭＳ Ｐゴシック" panose="020B0600070205080204" pitchFamily="50" charset="-128"/>
                        <a:ea typeface="ＭＳ Ｐゴシック" panose="020B0600070205080204" pitchFamily="50" charset="-128"/>
                      </a:endParaRPr>
                    </a:p>
                    <a:p>
                      <a:pPr algn="l"/>
                      <a:r>
                        <a:rPr lang="zh-TW" altLang="en-US" sz="1600" b="0" dirty="0">
                          <a:solidFill>
                            <a:srgbClr val="333333"/>
                          </a:solidFill>
                          <a:effectLst/>
                          <a:latin typeface="ＭＳ Ｐゴシック" panose="020B0600070205080204" pitchFamily="50" charset="-128"/>
                          <a:ea typeface="ＭＳ Ｐゴシック" panose="020B0600070205080204" pitchFamily="50" charset="-128"/>
                        </a:rPr>
                        <a:t>（ＳＰＭ）</a:t>
                      </a:r>
                    </a:p>
                  </a:txBody>
                  <a:tcPr marL="190500" marR="190500" marT="166688" marB="166688" anchor="ctr"/>
                </a:tc>
                <a:tc>
                  <a:txBody>
                    <a:bodyPr/>
                    <a:lstStyle/>
                    <a:p>
                      <a:pPr algn="l"/>
                      <a:r>
                        <a:rPr lang="en-US" altLang="ja-JP" sz="1600" dirty="0">
                          <a:effectLst/>
                        </a:rPr>
                        <a:t>1</a:t>
                      </a:r>
                      <a:r>
                        <a:rPr lang="ja-JP" altLang="en-US" sz="1600" dirty="0">
                          <a:effectLst/>
                        </a:rPr>
                        <a:t>時間値の</a:t>
                      </a:r>
                      <a:r>
                        <a:rPr lang="en-US" altLang="ja-JP" sz="1600" dirty="0">
                          <a:effectLst/>
                        </a:rPr>
                        <a:t>1</a:t>
                      </a:r>
                      <a:r>
                        <a:rPr lang="ja-JP" altLang="en-US" sz="1600" dirty="0">
                          <a:effectLst/>
                        </a:rPr>
                        <a:t>日平均値が</a:t>
                      </a:r>
                      <a:r>
                        <a:rPr lang="en-US" altLang="ja-JP" sz="1600" dirty="0">
                          <a:effectLst/>
                        </a:rPr>
                        <a:t>0.10 mg/m</a:t>
                      </a:r>
                      <a:r>
                        <a:rPr lang="en-US" altLang="ja-JP" sz="1600" baseline="30000" dirty="0">
                          <a:effectLst/>
                        </a:rPr>
                        <a:t>3</a:t>
                      </a:r>
                      <a:r>
                        <a:rPr lang="ja-JP" altLang="en-US" sz="1600" dirty="0">
                          <a:effectLst/>
                        </a:rPr>
                        <a:t>以下であり、かつ、１時間値が</a:t>
                      </a:r>
                      <a:r>
                        <a:rPr lang="en-US" altLang="ja-JP" sz="1600" dirty="0">
                          <a:effectLst/>
                        </a:rPr>
                        <a:t>0.20 mg/m</a:t>
                      </a:r>
                      <a:r>
                        <a:rPr lang="en-US" altLang="ja-JP" sz="1600" baseline="30000" dirty="0">
                          <a:effectLst/>
                        </a:rPr>
                        <a:t>3</a:t>
                      </a:r>
                      <a:r>
                        <a:rPr lang="ja-JP" altLang="en-US" sz="1600" dirty="0">
                          <a:effectLst/>
                        </a:rPr>
                        <a:t>以下であること。</a:t>
                      </a:r>
                      <a:r>
                        <a:rPr lang="en-US" altLang="ja-JP" sz="1600" dirty="0">
                          <a:effectLst/>
                        </a:rPr>
                        <a:t>(S48. 5.8</a:t>
                      </a:r>
                      <a:r>
                        <a:rPr lang="ja-JP" altLang="en-US" sz="1600" dirty="0">
                          <a:effectLst/>
                        </a:rPr>
                        <a:t>告示</a:t>
                      </a:r>
                      <a:r>
                        <a:rPr lang="en-US" altLang="ja-JP" sz="1600" dirty="0">
                          <a:effectLst/>
                        </a:rPr>
                        <a:t>)</a:t>
                      </a:r>
                    </a:p>
                  </a:txBody>
                  <a:tcPr marL="190500" marR="190500" marT="147638" marB="147638" anchor="ctr"/>
                </a:tc>
                <a:extLst>
                  <a:ext uri="{0D108BD9-81ED-4DB2-BD59-A6C34878D82A}">
                    <a16:rowId xmlns:a16="http://schemas.microsoft.com/office/drawing/2014/main" xmlns="" val="10003"/>
                  </a:ext>
                </a:extLst>
              </a:tr>
              <a:tr h="373668">
                <a:tc>
                  <a:txBody>
                    <a:bodyPr/>
                    <a:lstStyle/>
                    <a:p>
                      <a:pPr algn="l"/>
                      <a:r>
                        <a:rPr lang="ja-JP" altLang="en-US" sz="1600" b="0" dirty="0">
                          <a:solidFill>
                            <a:srgbClr val="333333"/>
                          </a:solidFill>
                          <a:effectLst/>
                        </a:rPr>
                        <a:t>二酸化窒素（</a:t>
                      </a:r>
                      <a:r>
                        <a:rPr lang="en-US" sz="1600" b="0" dirty="0">
                          <a:solidFill>
                            <a:srgbClr val="333333"/>
                          </a:solidFill>
                          <a:effectLst/>
                        </a:rPr>
                        <a:t>ＮＯ</a:t>
                      </a:r>
                      <a:r>
                        <a:rPr lang="en-US" sz="1600" b="0" baseline="-25000" dirty="0">
                          <a:solidFill>
                            <a:srgbClr val="333333"/>
                          </a:solidFill>
                          <a:effectLst/>
                        </a:rPr>
                        <a:t>２</a:t>
                      </a:r>
                      <a:r>
                        <a:rPr lang="en-US" sz="1600" b="0" dirty="0">
                          <a:solidFill>
                            <a:srgbClr val="333333"/>
                          </a:solidFill>
                          <a:effectLst/>
                        </a:rPr>
                        <a:t>）</a:t>
                      </a:r>
                    </a:p>
                  </a:txBody>
                  <a:tcPr marL="190500" marR="190500" marT="166688" marB="166688" anchor="ctr"/>
                </a:tc>
                <a:tc>
                  <a:txBody>
                    <a:bodyPr/>
                    <a:lstStyle/>
                    <a:p>
                      <a:pPr algn="l"/>
                      <a:r>
                        <a:rPr lang="en-US" altLang="ja-JP" sz="1600" dirty="0">
                          <a:effectLst/>
                        </a:rPr>
                        <a:t>1</a:t>
                      </a:r>
                      <a:r>
                        <a:rPr lang="ja-JP" altLang="en-US" sz="1600" dirty="0">
                          <a:effectLst/>
                        </a:rPr>
                        <a:t>時間値の</a:t>
                      </a:r>
                      <a:r>
                        <a:rPr lang="en-US" altLang="ja-JP" sz="1600" dirty="0">
                          <a:effectLst/>
                        </a:rPr>
                        <a:t>1</a:t>
                      </a:r>
                      <a:r>
                        <a:rPr lang="ja-JP" altLang="en-US" sz="1600" dirty="0">
                          <a:effectLst/>
                        </a:rPr>
                        <a:t>日平均値が</a:t>
                      </a:r>
                      <a:r>
                        <a:rPr lang="en-US" altLang="ja-JP" sz="1600" dirty="0">
                          <a:effectLst/>
                        </a:rPr>
                        <a:t>0.04 ppm</a:t>
                      </a:r>
                      <a:r>
                        <a:rPr lang="ja-JP" altLang="en-US" sz="1600" dirty="0">
                          <a:effectLst/>
                        </a:rPr>
                        <a:t>から</a:t>
                      </a:r>
                      <a:r>
                        <a:rPr lang="en-US" altLang="ja-JP" sz="1600" dirty="0">
                          <a:effectLst/>
                        </a:rPr>
                        <a:t>0.06 ppm</a:t>
                      </a:r>
                      <a:r>
                        <a:rPr lang="ja-JP" altLang="en-US" sz="1600" dirty="0" err="1">
                          <a:effectLst/>
                        </a:rPr>
                        <a:t>までの</a:t>
                      </a:r>
                      <a:r>
                        <a:rPr lang="ja-JP" altLang="en-US" sz="1600" dirty="0">
                          <a:effectLst/>
                        </a:rPr>
                        <a:t>ゾーン内又はそれ以下であること。</a:t>
                      </a:r>
                      <a:r>
                        <a:rPr lang="en-US" altLang="ja-JP" sz="1600" dirty="0">
                          <a:effectLst/>
                        </a:rPr>
                        <a:t>(S53. 7.11</a:t>
                      </a:r>
                      <a:r>
                        <a:rPr lang="ja-JP" altLang="en-US" sz="1600" dirty="0">
                          <a:effectLst/>
                        </a:rPr>
                        <a:t>告示</a:t>
                      </a:r>
                      <a:r>
                        <a:rPr lang="en-US" altLang="ja-JP" sz="1600" dirty="0">
                          <a:effectLst/>
                        </a:rPr>
                        <a:t>)</a:t>
                      </a:r>
                    </a:p>
                  </a:txBody>
                  <a:tcPr marL="190500" marR="190500" marT="147638" marB="147638" anchor="ctr"/>
                </a:tc>
                <a:extLst>
                  <a:ext uri="{0D108BD9-81ED-4DB2-BD59-A6C34878D82A}">
                    <a16:rowId xmlns:a16="http://schemas.microsoft.com/office/drawing/2014/main" xmlns="" val="10004"/>
                  </a:ext>
                </a:extLst>
              </a:tr>
              <a:tr h="373668">
                <a:tc>
                  <a:txBody>
                    <a:bodyPr/>
                    <a:lstStyle/>
                    <a:p>
                      <a:pPr algn="l"/>
                      <a:r>
                        <a:rPr lang="ja-JP" altLang="en-US" sz="1600" b="0" dirty="0">
                          <a:solidFill>
                            <a:srgbClr val="333333"/>
                          </a:solidFill>
                          <a:effectLst/>
                        </a:rPr>
                        <a:t>光化学オキシダント</a:t>
                      </a:r>
                      <a:br>
                        <a:rPr lang="ja-JP" altLang="en-US" sz="1600" b="0" dirty="0">
                          <a:solidFill>
                            <a:srgbClr val="333333"/>
                          </a:solidFill>
                          <a:effectLst/>
                        </a:rPr>
                      </a:br>
                      <a:r>
                        <a:rPr lang="ja-JP" altLang="en-US" sz="1600" b="0" dirty="0">
                          <a:solidFill>
                            <a:srgbClr val="333333"/>
                          </a:solidFill>
                          <a:effectLst/>
                        </a:rPr>
                        <a:t>（Ｏ</a:t>
                      </a:r>
                      <a:r>
                        <a:rPr lang="ja-JP" altLang="en-US" sz="1600" b="0" baseline="-25000" dirty="0">
                          <a:solidFill>
                            <a:srgbClr val="333333"/>
                          </a:solidFill>
                          <a:effectLst/>
                        </a:rPr>
                        <a:t>Ｘ</a:t>
                      </a:r>
                      <a:r>
                        <a:rPr lang="ja-JP" altLang="en-US" sz="1600" b="0" dirty="0">
                          <a:solidFill>
                            <a:srgbClr val="333333"/>
                          </a:solidFill>
                          <a:effectLst/>
                        </a:rPr>
                        <a:t>）</a:t>
                      </a:r>
                    </a:p>
                  </a:txBody>
                  <a:tcPr marL="190500" marR="190500" marT="166688" marB="166688" anchor="ctr"/>
                </a:tc>
                <a:tc>
                  <a:txBody>
                    <a:bodyPr/>
                    <a:lstStyle/>
                    <a:p>
                      <a:pPr algn="l"/>
                      <a:r>
                        <a:rPr lang="en-US" altLang="ja-JP" sz="1600" dirty="0">
                          <a:effectLst/>
                        </a:rPr>
                        <a:t>1</a:t>
                      </a:r>
                      <a:r>
                        <a:rPr lang="ja-JP" altLang="en-US" sz="1600" dirty="0">
                          <a:effectLst/>
                        </a:rPr>
                        <a:t>時間値が</a:t>
                      </a:r>
                      <a:r>
                        <a:rPr lang="en-US" altLang="ja-JP" sz="1600" dirty="0">
                          <a:effectLst/>
                        </a:rPr>
                        <a:t>0.06 ppm</a:t>
                      </a:r>
                      <a:r>
                        <a:rPr lang="ja-JP" altLang="en-US" sz="1600" dirty="0">
                          <a:effectLst/>
                        </a:rPr>
                        <a:t>以下であること 。</a:t>
                      </a:r>
                      <a:r>
                        <a:rPr lang="en-US" altLang="ja-JP" sz="1600" dirty="0">
                          <a:effectLst/>
                        </a:rPr>
                        <a:t>(S48.5.8</a:t>
                      </a:r>
                      <a:r>
                        <a:rPr lang="ja-JP" altLang="en-US" sz="1600" dirty="0">
                          <a:effectLst/>
                        </a:rPr>
                        <a:t>告示</a:t>
                      </a:r>
                      <a:r>
                        <a:rPr lang="en-US" altLang="ja-JP" sz="1600" dirty="0">
                          <a:effectLst/>
                        </a:rPr>
                        <a:t>)</a:t>
                      </a:r>
                    </a:p>
                  </a:txBody>
                  <a:tcPr marL="190500" marR="190500" marT="147638" marB="147638" anchor="ctr"/>
                </a:tc>
                <a:extLst>
                  <a:ext uri="{0D108BD9-81ED-4DB2-BD59-A6C34878D82A}">
                    <a16:rowId xmlns:a16="http://schemas.microsoft.com/office/drawing/2014/main" xmlns="" val="10005"/>
                  </a:ext>
                </a:extLst>
              </a:tr>
              <a:tr h="373668">
                <a:tc>
                  <a:txBody>
                    <a:bodyPr/>
                    <a:lstStyle/>
                    <a:p>
                      <a:pPr algn="l"/>
                      <a:r>
                        <a:rPr kumimoji="1" lang="ja-JP" altLang="en-US" sz="1600" b="0" i="0" kern="1200" dirty="0">
                          <a:solidFill>
                            <a:schemeClr val="tx1"/>
                          </a:solidFill>
                          <a:effectLst/>
                          <a:latin typeface="+mn-lt"/>
                          <a:ea typeface="+mn-ea"/>
                          <a:cs typeface="+mn-cs"/>
                        </a:rPr>
                        <a:t>微小粒子状物質（</a:t>
                      </a:r>
                      <a:r>
                        <a:rPr kumimoji="1" lang="en-US" altLang="ja-JP" sz="1600" b="0" i="0" kern="1200" dirty="0">
                          <a:solidFill>
                            <a:schemeClr val="tx1"/>
                          </a:solidFill>
                          <a:effectLst/>
                          <a:latin typeface="+mn-lt"/>
                          <a:ea typeface="+mn-ea"/>
                          <a:cs typeface="+mn-cs"/>
                        </a:rPr>
                        <a:t>PM2.5</a:t>
                      </a:r>
                      <a:r>
                        <a:rPr kumimoji="1" lang="ja-JP" altLang="en-US" sz="1600" b="0" i="0" kern="1200" dirty="0">
                          <a:solidFill>
                            <a:schemeClr val="tx1"/>
                          </a:solidFill>
                          <a:effectLst/>
                          <a:latin typeface="+mn-lt"/>
                          <a:ea typeface="+mn-ea"/>
                          <a:cs typeface="+mn-cs"/>
                        </a:rPr>
                        <a:t>）</a:t>
                      </a:r>
                      <a:endParaRPr lang="ja-JP" altLang="en-US" sz="1600" b="0" dirty="0">
                        <a:solidFill>
                          <a:srgbClr val="333333"/>
                        </a:solidFill>
                        <a:effectLst/>
                      </a:endParaRPr>
                    </a:p>
                  </a:txBody>
                  <a:tcPr marL="190500" marR="190500" marT="166688" marB="166688" anchor="ctr"/>
                </a:tc>
                <a:tc>
                  <a:txBody>
                    <a:bodyPr/>
                    <a:lstStyle/>
                    <a:p>
                      <a:pPr algn="l"/>
                      <a:r>
                        <a:rPr kumimoji="1" lang="en-US" altLang="ja-JP" sz="1600" b="0" i="0" kern="1200" dirty="0">
                          <a:solidFill>
                            <a:schemeClr val="tx1"/>
                          </a:solidFill>
                          <a:effectLst/>
                          <a:latin typeface="+mn-lt"/>
                          <a:ea typeface="+mn-ea"/>
                          <a:cs typeface="+mn-cs"/>
                        </a:rPr>
                        <a:t>1</a:t>
                      </a:r>
                      <a:r>
                        <a:rPr kumimoji="1" lang="ja-JP" altLang="en-US" sz="1600" b="0" i="0" kern="1200" dirty="0">
                          <a:solidFill>
                            <a:schemeClr val="tx1"/>
                          </a:solidFill>
                          <a:effectLst/>
                          <a:latin typeface="+mn-lt"/>
                          <a:ea typeface="+mn-ea"/>
                          <a:cs typeface="+mn-cs"/>
                        </a:rPr>
                        <a:t>年平均値が</a:t>
                      </a:r>
                      <a:r>
                        <a:rPr kumimoji="1" lang="en-US" altLang="ja-JP" sz="1600" b="0" i="0" kern="1200" dirty="0">
                          <a:solidFill>
                            <a:schemeClr val="tx1"/>
                          </a:solidFill>
                          <a:effectLst/>
                          <a:latin typeface="+mn-lt"/>
                          <a:ea typeface="+mn-ea"/>
                          <a:cs typeface="+mn-cs"/>
                        </a:rPr>
                        <a:t>15 </a:t>
                      </a:r>
                      <a:r>
                        <a:rPr kumimoji="1" lang="en-US" altLang="ja-JP" sz="1600" b="0" i="0" kern="1200" dirty="0" err="1">
                          <a:solidFill>
                            <a:schemeClr val="tx1"/>
                          </a:solidFill>
                          <a:effectLst/>
                          <a:latin typeface="+mn-lt"/>
                          <a:ea typeface="+mn-ea"/>
                          <a:cs typeface="+mn-cs"/>
                        </a:rPr>
                        <a:t>μg</a:t>
                      </a:r>
                      <a:r>
                        <a:rPr kumimoji="1" lang="en-US" altLang="ja-JP" sz="1600" b="0" i="0" kern="1200" dirty="0">
                          <a:solidFill>
                            <a:schemeClr val="tx1"/>
                          </a:solidFill>
                          <a:effectLst/>
                          <a:latin typeface="+mn-lt"/>
                          <a:ea typeface="+mn-ea"/>
                          <a:cs typeface="+mn-cs"/>
                        </a:rPr>
                        <a:t>/m</a:t>
                      </a:r>
                      <a:r>
                        <a:rPr kumimoji="1" lang="en-US" altLang="ja-JP" sz="1600" b="0" i="0" kern="1200" baseline="30000" dirty="0">
                          <a:solidFill>
                            <a:schemeClr val="tx1"/>
                          </a:solidFill>
                          <a:effectLst/>
                          <a:latin typeface="+mn-lt"/>
                          <a:ea typeface="+mn-ea"/>
                          <a:cs typeface="+mn-cs"/>
                        </a:rPr>
                        <a:t>3</a:t>
                      </a:r>
                      <a:r>
                        <a:rPr kumimoji="1" lang="ja-JP" altLang="en-US" sz="1600" b="0" i="0" kern="1200" dirty="0">
                          <a:solidFill>
                            <a:schemeClr val="tx1"/>
                          </a:solidFill>
                          <a:effectLst/>
                          <a:latin typeface="+mn-lt"/>
                          <a:ea typeface="+mn-ea"/>
                          <a:cs typeface="+mn-cs"/>
                        </a:rPr>
                        <a:t>以下であり、かつ、</a:t>
                      </a:r>
                      <a:r>
                        <a:rPr kumimoji="1" lang="en-US" altLang="ja-JP" sz="1600" b="0" i="0" kern="1200" dirty="0">
                          <a:solidFill>
                            <a:schemeClr val="tx1"/>
                          </a:solidFill>
                          <a:effectLst/>
                          <a:latin typeface="+mn-lt"/>
                          <a:ea typeface="+mn-ea"/>
                          <a:cs typeface="+mn-cs"/>
                        </a:rPr>
                        <a:t>1</a:t>
                      </a:r>
                      <a:r>
                        <a:rPr kumimoji="1" lang="ja-JP" altLang="en-US" sz="1600" b="0" i="0" kern="1200" dirty="0">
                          <a:solidFill>
                            <a:schemeClr val="tx1"/>
                          </a:solidFill>
                          <a:effectLst/>
                          <a:latin typeface="+mn-lt"/>
                          <a:ea typeface="+mn-ea"/>
                          <a:cs typeface="+mn-cs"/>
                        </a:rPr>
                        <a:t>日平均値が</a:t>
                      </a:r>
                      <a:r>
                        <a:rPr kumimoji="1" lang="en-US" altLang="ja-JP" sz="1600" b="0" i="0" kern="1200" dirty="0">
                          <a:solidFill>
                            <a:schemeClr val="tx1"/>
                          </a:solidFill>
                          <a:effectLst/>
                          <a:latin typeface="+mn-lt"/>
                          <a:ea typeface="+mn-ea"/>
                          <a:cs typeface="+mn-cs"/>
                        </a:rPr>
                        <a:t>35 </a:t>
                      </a:r>
                      <a:r>
                        <a:rPr kumimoji="1" lang="en-US" altLang="ja-JP" sz="1600" b="0" i="0" kern="1200" dirty="0" err="1">
                          <a:solidFill>
                            <a:schemeClr val="tx1"/>
                          </a:solidFill>
                          <a:effectLst/>
                          <a:latin typeface="+mn-lt"/>
                          <a:ea typeface="+mn-ea"/>
                          <a:cs typeface="+mn-cs"/>
                        </a:rPr>
                        <a:t>μg</a:t>
                      </a:r>
                      <a:r>
                        <a:rPr kumimoji="1" lang="en-US" altLang="ja-JP" sz="1600" b="0" i="0" kern="1200" dirty="0">
                          <a:solidFill>
                            <a:schemeClr val="tx1"/>
                          </a:solidFill>
                          <a:effectLst/>
                          <a:latin typeface="+mn-lt"/>
                          <a:ea typeface="+mn-ea"/>
                          <a:cs typeface="+mn-cs"/>
                        </a:rPr>
                        <a:t>/m</a:t>
                      </a:r>
                      <a:r>
                        <a:rPr kumimoji="1" lang="en-US" altLang="ja-JP" sz="1600" b="0" i="0" kern="1200" baseline="30000" dirty="0">
                          <a:solidFill>
                            <a:schemeClr val="tx1"/>
                          </a:solidFill>
                          <a:effectLst/>
                          <a:latin typeface="+mn-lt"/>
                          <a:ea typeface="+mn-ea"/>
                          <a:cs typeface="+mn-cs"/>
                        </a:rPr>
                        <a:t>3</a:t>
                      </a:r>
                      <a:r>
                        <a:rPr kumimoji="1" lang="ja-JP" altLang="en-US" sz="1600" b="0" i="0" kern="1200" dirty="0">
                          <a:solidFill>
                            <a:schemeClr val="tx1"/>
                          </a:solidFill>
                          <a:effectLst/>
                          <a:latin typeface="+mn-lt"/>
                          <a:ea typeface="+mn-ea"/>
                          <a:cs typeface="+mn-cs"/>
                        </a:rPr>
                        <a:t>以下であること。</a:t>
                      </a:r>
                      <a:r>
                        <a:rPr kumimoji="1" lang="en-US" altLang="ja-JP" sz="1600" b="0" i="0" kern="1200" dirty="0">
                          <a:solidFill>
                            <a:schemeClr val="tx1"/>
                          </a:solidFill>
                          <a:effectLst/>
                          <a:latin typeface="+mn-lt"/>
                          <a:ea typeface="+mn-ea"/>
                          <a:cs typeface="+mn-cs"/>
                        </a:rPr>
                        <a:t>(H21.9.9</a:t>
                      </a:r>
                      <a:r>
                        <a:rPr kumimoji="1" lang="ja-JP" altLang="en-US" sz="1600" b="0" i="0" kern="1200" dirty="0">
                          <a:solidFill>
                            <a:schemeClr val="tx1"/>
                          </a:solidFill>
                          <a:effectLst/>
                          <a:latin typeface="+mn-lt"/>
                          <a:ea typeface="+mn-ea"/>
                          <a:cs typeface="+mn-cs"/>
                        </a:rPr>
                        <a:t>告示</a:t>
                      </a:r>
                      <a:r>
                        <a:rPr kumimoji="1" lang="en-US" altLang="ja-JP" sz="1600" b="0" i="0" kern="1200" dirty="0">
                          <a:solidFill>
                            <a:schemeClr val="tx1"/>
                          </a:solidFill>
                          <a:effectLst/>
                          <a:latin typeface="+mn-lt"/>
                          <a:ea typeface="+mn-ea"/>
                          <a:cs typeface="+mn-cs"/>
                        </a:rPr>
                        <a:t>)</a:t>
                      </a:r>
                      <a:endParaRPr lang="en-US" altLang="ja-JP" sz="1600" dirty="0">
                        <a:effectLst/>
                      </a:endParaRPr>
                    </a:p>
                  </a:txBody>
                  <a:tcPr marL="190500" marR="190500" marT="147638" marB="147638" anchor="ctr"/>
                </a:tc>
                <a:extLst>
                  <a:ext uri="{0D108BD9-81ED-4DB2-BD59-A6C34878D82A}">
                    <a16:rowId xmlns:a16="http://schemas.microsoft.com/office/drawing/2014/main" xmlns="" val="10006"/>
                  </a:ext>
                </a:extLst>
              </a:tr>
            </a:tbl>
          </a:graphicData>
        </a:graphic>
      </p:graphicFrame>
      <p:sp>
        <p:nvSpPr>
          <p:cNvPr id="4" name="正方形/長方形 3"/>
          <p:cNvSpPr/>
          <p:nvPr/>
        </p:nvSpPr>
        <p:spPr>
          <a:xfrm>
            <a:off x="139727" y="5866151"/>
            <a:ext cx="9626545" cy="1200329"/>
          </a:xfrm>
          <a:prstGeom prst="rect">
            <a:avLst/>
          </a:prstGeom>
        </p:spPr>
        <p:txBody>
          <a:bodyPr wrap="square">
            <a:spAutoFit/>
          </a:bodyPr>
          <a:lstStyle/>
          <a:p>
            <a:r>
              <a:rPr lang="ja-JP" altLang="en-US" sz="1200" dirty="0">
                <a:solidFill>
                  <a:srgbClr val="333333"/>
                </a:solidFill>
                <a:latin typeface="+mn-ea"/>
              </a:rPr>
              <a:t>備考</a:t>
            </a:r>
          </a:p>
          <a:p>
            <a:pPr>
              <a:buFont typeface="+mj-lt"/>
              <a:buAutoNum type="arabicPeriod"/>
            </a:pPr>
            <a:r>
              <a:rPr lang="ja-JP" altLang="en-US" sz="1200" dirty="0">
                <a:solidFill>
                  <a:srgbClr val="333333"/>
                </a:solidFill>
                <a:latin typeface="+mn-ea"/>
              </a:rPr>
              <a:t>環境基準は、工業専用地域、車道その他一般公衆が通常生活していない地域または場所については、適用しない。</a:t>
            </a:r>
          </a:p>
          <a:p>
            <a:pPr>
              <a:buFont typeface="+mj-lt"/>
              <a:buAutoNum type="arabicPeriod"/>
            </a:pPr>
            <a:r>
              <a:rPr lang="ja-JP" altLang="en-US" sz="1200" dirty="0">
                <a:solidFill>
                  <a:srgbClr val="333333"/>
                </a:solidFill>
                <a:latin typeface="+mn-ea"/>
              </a:rPr>
              <a:t>浮遊粒子状物質とは大気中に浮遊する粒子状物質であってその粒径が </a:t>
            </a:r>
            <a:r>
              <a:rPr lang="en-US" altLang="ja-JP" sz="1200" dirty="0">
                <a:solidFill>
                  <a:srgbClr val="333333"/>
                </a:solidFill>
                <a:latin typeface="+mn-ea"/>
              </a:rPr>
              <a:t>10μm</a:t>
            </a:r>
            <a:r>
              <a:rPr lang="ja-JP" altLang="en-US" sz="1200" dirty="0">
                <a:solidFill>
                  <a:srgbClr val="333333"/>
                </a:solidFill>
                <a:latin typeface="+mn-ea"/>
              </a:rPr>
              <a:t>以下のものをいう</a:t>
            </a:r>
            <a:endParaRPr lang="en-US" altLang="ja-JP" sz="1200" dirty="0">
              <a:solidFill>
                <a:srgbClr val="333333"/>
              </a:solidFill>
              <a:latin typeface="+mn-ea"/>
            </a:endParaRPr>
          </a:p>
          <a:p>
            <a:pPr>
              <a:buFont typeface="+mj-lt"/>
              <a:buAutoNum type="arabicPeriod"/>
            </a:pPr>
            <a:r>
              <a:rPr lang="ja-JP" altLang="en-US" sz="1200" dirty="0">
                <a:latin typeface="+mn-ea"/>
              </a:rPr>
              <a:t>光化学オキシダントとは、オゾン、パーオキシアセチルナイトレートその他の光化学反応により生成される酸化性物質（中性ヨウ化カリウム溶液からヨウ素を遊離するものに限り、二酸化窒素を除く。） をいう。</a:t>
            </a:r>
          </a:p>
          <a:p>
            <a:pPr>
              <a:buFont typeface="+mj-lt"/>
              <a:buAutoNum type="arabicPeriod"/>
            </a:pPr>
            <a:endParaRPr lang="ja-JP" altLang="en-US" sz="1200" b="0" i="0" dirty="0">
              <a:solidFill>
                <a:srgbClr val="333333"/>
              </a:solidFill>
              <a:effectLst/>
              <a:latin typeface="+mn-ea"/>
            </a:endParaRPr>
          </a:p>
        </p:txBody>
      </p:sp>
    </p:spTree>
    <p:extLst>
      <p:ext uri="{BB962C8B-B14F-4D97-AF65-F5344CB8AC3E}">
        <p14:creationId xmlns:p14="http://schemas.microsoft.com/office/powerpoint/2010/main" val="3832706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91549" y="166780"/>
            <a:ext cx="7372531" cy="523220"/>
          </a:xfrm>
          <a:prstGeom prst="rect">
            <a:avLst/>
          </a:prstGeom>
        </p:spPr>
        <p:txBody>
          <a:bodyPr wrap="none">
            <a:spAutoFit/>
          </a:bodyPr>
          <a:lstStyle/>
          <a:p>
            <a:r>
              <a:rPr lang="ja-JP" altLang="en-US" sz="2800" dirty="0"/>
              <a:t>中学校学習指導要領（平成29年告示）該当箇所</a:t>
            </a:r>
          </a:p>
        </p:txBody>
      </p:sp>
      <p:sp>
        <p:nvSpPr>
          <p:cNvPr id="3" name="正方形/長方形 2"/>
          <p:cNvSpPr/>
          <p:nvPr/>
        </p:nvSpPr>
        <p:spPr>
          <a:xfrm>
            <a:off x="200033" y="856403"/>
            <a:ext cx="4422767" cy="954107"/>
          </a:xfrm>
          <a:prstGeom prst="rect">
            <a:avLst/>
          </a:prstGeom>
        </p:spPr>
        <p:txBody>
          <a:bodyPr wrap="square">
            <a:spAutoFit/>
          </a:bodyPr>
          <a:lstStyle/>
          <a:p>
            <a:r>
              <a:rPr lang="ja-JP" altLang="en-US" sz="2800" dirty="0"/>
              <a:t>理科　第１分野</a:t>
            </a:r>
            <a:endParaRPr lang="en-US" altLang="ja-JP" sz="2800" dirty="0"/>
          </a:p>
          <a:p>
            <a:r>
              <a:rPr lang="ja-JP" altLang="en-US" sz="2800" dirty="0"/>
              <a:t>　（7）科学技術と人間 </a:t>
            </a:r>
          </a:p>
        </p:txBody>
      </p:sp>
      <p:sp>
        <p:nvSpPr>
          <p:cNvPr id="4" name="正方形/長方形 3"/>
          <p:cNvSpPr/>
          <p:nvPr/>
        </p:nvSpPr>
        <p:spPr>
          <a:xfrm>
            <a:off x="758832" y="2238523"/>
            <a:ext cx="8657883" cy="4154984"/>
          </a:xfrm>
          <a:prstGeom prst="rect">
            <a:avLst/>
          </a:prstGeom>
        </p:spPr>
        <p:txBody>
          <a:bodyPr wrap="square">
            <a:spAutoFit/>
          </a:bodyPr>
          <a:lstStyle/>
          <a:p>
            <a:r>
              <a:rPr lang="ja-JP" altLang="en-US" sz="2400" dirty="0"/>
              <a:t>ウ　科学技術の発展　</a:t>
            </a:r>
            <a:endParaRPr lang="en-US" altLang="ja-JP" sz="2400" dirty="0"/>
          </a:p>
          <a:p>
            <a:endParaRPr lang="en-US" altLang="ja-JP" sz="2400" dirty="0"/>
          </a:p>
          <a:p>
            <a:r>
              <a:rPr lang="ja-JP" altLang="en-US" sz="2400" dirty="0"/>
              <a:t>科学技術の発展の過程を知るとともに，科学技術が人間の生活を豊かで便利にしていることを認識すること。</a:t>
            </a:r>
            <a:endParaRPr lang="en-US" altLang="ja-JP" sz="2400" dirty="0"/>
          </a:p>
          <a:p>
            <a:r>
              <a:rPr lang="ja-JP" altLang="en-US" sz="2400" dirty="0"/>
              <a:t>例えば，科学技術が著しく発展した産業革命から現代までを中心に取り上げ，化石燃料のエネルギーを利用して連続的に大きな力を取り出すことができる蒸気機関が発明され，産業革命が起こり，工業が急速に進歩したことなどを理解させる。さらに，現代の科学技術の発展の状況を調べさせることも考えられる。</a:t>
            </a:r>
            <a:endParaRPr lang="en-US" altLang="ja-JP" sz="2400" dirty="0"/>
          </a:p>
          <a:p>
            <a:r>
              <a:rPr lang="ja-JP" altLang="en-US" sz="2400" dirty="0"/>
              <a:t>その際，科学技術の負の側面にも触れながら，それらの解決を図る上で科学技術の発展が重要であることにも気付かせる。</a:t>
            </a:r>
          </a:p>
        </p:txBody>
      </p:sp>
      <p:sp>
        <p:nvSpPr>
          <p:cNvPr id="5" name="正方形/長方形 4"/>
          <p:cNvSpPr/>
          <p:nvPr/>
        </p:nvSpPr>
        <p:spPr>
          <a:xfrm>
            <a:off x="605106" y="1776858"/>
            <a:ext cx="2997937" cy="461665"/>
          </a:xfrm>
          <a:prstGeom prst="rect">
            <a:avLst/>
          </a:prstGeom>
        </p:spPr>
        <p:txBody>
          <a:bodyPr wrap="none">
            <a:spAutoFit/>
          </a:bodyPr>
          <a:lstStyle/>
          <a:p>
            <a:r>
              <a:rPr lang="ja-JP" altLang="en-US" sz="2400" dirty="0"/>
              <a:t>（ｱ）エネルギーと物質</a:t>
            </a:r>
          </a:p>
        </p:txBody>
      </p:sp>
    </p:spTree>
    <p:extLst>
      <p:ext uri="{BB962C8B-B14F-4D97-AF65-F5344CB8AC3E}">
        <p14:creationId xmlns:p14="http://schemas.microsoft.com/office/powerpoint/2010/main" val="40661190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59026" y="264067"/>
            <a:ext cx="9886122" cy="1446550"/>
          </a:xfrm>
          <a:prstGeom prst="rect">
            <a:avLst/>
          </a:prstGeom>
        </p:spPr>
        <p:txBody>
          <a:bodyPr wrap="square">
            <a:spAutoFit/>
          </a:bodyPr>
          <a:lstStyle/>
          <a:p>
            <a:r>
              <a:rPr lang="ja-JP" altLang="en-US" sz="4400" dirty="0"/>
              <a:t>⑤公害に対してどのような対策がとられたのだろうか？</a:t>
            </a:r>
            <a:endParaRPr lang="en-US" altLang="ja-JP" sz="4400" dirty="0"/>
          </a:p>
        </p:txBody>
      </p:sp>
      <p:sp>
        <p:nvSpPr>
          <p:cNvPr id="3" name="正方形/長方形 2"/>
          <p:cNvSpPr/>
          <p:nvPr/>
        </p:nvSpPr>
        <p:spPr>
          <a:xfrm>
            <a:off x="369403" y="1861428"/>
            <a:ext cx="9172161" cy="923330"/>
          </a:xfrm>
          <a:prstGeom prst="rect">
            <a:avLst/>
          </a:prstGeom>
        </p:spPr>
        <p:txBody>
          <a:bodyPr wrap="square">
            <a:spAutoFit/>
          </a:bodyPr>
          <a:lstStyle/>
          <a:p>
            <a:r>
              <a:rPr lang="ja-JP" altLang="en-US" dirty="0"/>
              <a:t>昭和</a:t>
            </a:r>
            <a:r>
              <a:rPr lang="en-US" altLang="ja-JP" dirty="0"/>
              <a:t>44</a:t>
            </a:r>
            <a:r>
              <a:rPr lang="ja-JP" altLang="en-US" dirty="0"/>
              <a:t>年に初めて作成された「公害白書」では、公害の防止に関する施策として次のことがあげられています。</a:t>
            </a:r>
            <a:endParaRPr lang="en-US" altLang="ja-JP" dirty="0"/>
          </a:p>
          <a:p>
            <a:endParaRPr lang="en-US" altLang="ja-JP" dirty="0"/>
          </a:p>
        </p:txBody>
      </p:sp>
      <p:sp>
        <p:nvSpPr>
          <p:cNvPr id="5" name="正方形/長方形 4"/>
          <p:cNvSpPr/>
          <p:nvPr/>
        </p:nvSpPr>
        <p:spPr>
          <a:xfrm>
            <a:off x="369402" y="2638625"/>
            <a:ext cx="9304685" cy="3139321"/>
          </a:xfrm>
          <a:prstGeom prst="rect">
            <a:avLst/>
          </a:prstGeom>
        </p:spPr>
        <p:txBody>
          <a:bodyPr wrap="square">
            <a:spAutoFit/>
          </a:bodyPr>
          <a:lstStyle/>
          <a:p>
            <a:r>
              <a:rPr lang="ja-JP" altLang="en-US" dirty="0"/>
              <a:t>〇公害の防止に関する基本的施策の確立</a:t>
            </a:r>
            <a:endParaRPr lang="en-US" altLang="ja-JP" dirty="0"/>
          </a:p>
          <a:p>
            <a:r>
              <a:rPr lang="ja-JP" altLang="en-US" dirty="0"/>
              <a:t>　</a:t>
            </a:r>
            <a:r>
              <a:rPr lang="en-US" altLang="ja-JP" dirty="0"/>
              <a:t>(1)</a:t>
            </a:r>
            <a:r>
              <a:rPr lang="ja-JP" altLang="en-US" dirty="0"/>
              <a:t>　環境基準の設定</a:t>
            </a:r>
            <a:br>
              <a:rPr lang="ja-JP" altLang="en-US" dirty="0"/>
            </a:br>
            <a:r>
              <a:rPr lang="ja-JP" altLang="en-US" dirty="0"/>
              <a:t>　</a:t>
            </a:r>
            <a:r>
              <a:rPr lang="en-US" altLang="ja-JP" dirty="0"/>
              <a:t>(2)</a:t>
            </a:r>
            <a:r>
              <a:rPr lang="ja-JP" altLang="en-US" dirty="0"/>
              <a:t>　国の施策</a:t>
            </a:r>
            <a:br>
              <a:rPr lang="ja-JP" altLang="en-US" dirty="0"/>
            </a:br>
            <a:r>
              <a:rPr lang="ja-JP" altLang="en-US" dirty="0"/>
              <a:t>　</a:t>
            </a:r>
            <a:r>
              <a:rPr lang="ja-JP" altLang="en-US" dirty="0" err="1"/>
              <a:t>ばい</a:t>
            </a:r>
            <a:r>
              <a:rPr lang="ja-JP" altLang="en-US" dirty="0"/>
              <a:t>煙の排出等の公害発生源に対する規制措置、緩衡地帯の設置等の公害防止事業および下水道等の公共事業の推進、公害の監視測定体制の整備、公害防止に関する技術研究の振興等</a:t>
            </a:r>
            <a:br>
              <a:rPr lang="ja-JP" altLang="en-US" dirty="0"/>
            </a:br>
            <a:r>
              <a:rPr lang="ja-JP" altLang="en-US" dirty="0"/>
              <a:t>　</a:t>
            </a:r>
            <a:r>
              <a:rPr lang="en-US" altLang="ja-JP" dirty="0"/>
              <a:t>(3)</a:t>
            </a:r>
            <a:r>
              <a:rPr lang="ja-JP" altLang="en-US" dirty="0"/>
              <a:t>　地方公共団体の施策</a:t>
            </a:r>
            <a:br>
              <a:rPr lang="ja-JP" altLang="en-US" dirty="0"/>
            </a:br>
            <a:r>
              <a:rPr lang="ja-JP" altLang="en-US" dirty="0"/>
              <a:t>　地方公共団体は、公害の防止に関して、国の施策に準ずる施策を講ずるほか、地域の自然的、社会的条件に応じた所要の施策を実施する。</a:t>
            </a:r>
            <a:br>
              <a:rPr lang="ja-JP" altLang="en-US" dirty="0"/>
            </a:br>
            <a:r>
              <a:rPr lang="ja-JP" altLang="en-US" dirty="0"/>
              <a:t>　</a:t>
            </a:r>
            <a:r>
              <a:rPr lang="en-US" altLang="ja-JP" dirty="0"/>
              <a:t>(4)</a:t>
            </a:r>
            <a:r>
              <a:rPr lang="ja-JP" altLang="en-US" dirty="0"/>
              <a:t>　特定地域における公害防止計画の作成等</a:t>
            </a:r>
            <a:br>
              <a:rPr lang="ja-JP" altLang="en-US" dirty="0"/>
            </a:br>
            <a:r>
              <a:rPr lang="ja-JP" altLang="en-US" dirty="0"/>
              <a:t>　</a:t>
            </a:r>
            <a:r>
              <a:rPr lang="en-US" altLang="ja-JP" dirty="0"/>
              <a:t>(5)</a:t>
            </a:r>
            <a:r>
              <a:rPr lang="ja-JP" altLang="en-US" dirty="0"/>
              <a:t>　公害の紛争処理および被害救済の制度の確立</a:t>
            </a:r>
          </a:p>
        </p:txBody>
      </p:sp>
    </p:spTree>
    <p:extLst>
      <p:ext uri="{BB962C8B-B14F-4D97-AF65-F5344CB8AC3E}">
        <p14:creationId xmlns:p14="http://schemas.microsoft.com/office/powerpoint/2010/main" val="491536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50134" y="324175"/>
            <a:ext cx="9172161" cy="6370975"/>
          </a:xfrm>
          <a:prstGeom prst="rect">
            <a:avLst/>
          </a:prstGeom>
        </p:spPr>
        <p:txBody>
          <a:bodyPr wrap="square">
            <a:spAutoFit/>
          </a:bodyPr>
          <a:lstStyle/>
          <a:p>
            <a:r>
              <a:rPr lang="ja-JP" altLang="en-US" sz="2400" dirty="0"/>
              <a:t>大気汚染については、次のような対策がとられています。</a:t>
            </a:r>
            <a:endParaRPr lang="en-US" altLang="ja-JP" sz="2400" dirty="0"/>
          </a:p>
          <a:p>
            <a:endParaRPr lang="ja-JP" altLang="en-US" sz="2400" dirty="0"/>
          </a:p>
          <a:p>
            <a:r>
              <a:rPr lang="ja-JP" altLang="en-US" sz="2400" dirty="0"/>
              <a:t>　　１．大気汚染防止のための規制等</a:t>
            </a:r>
            <a:endParaRPr lang="en-US" altLang="ja-JP" sz="2400" dirty="0"/>
          </a:p>
          <a:p>
            <a:pPr marL="265113" indent="277813"/>
            <a:r>
              <a:rPr lang="en-US" altLang="ja-JP" sz="2400" dirty="0"/>
              <a:t>1 </a:t>
            </a:r>
            <a:r>
              <a:rPr lang="ja-JP" altLang="en-US" sz="2400" dirty="0"/>
              <a:t>大気汚染防止法の制定（工場・事業場からの排出ガスの規制）</a:t>
            </a:r>
          </a:p>
          <a:p>
            <a:pPr marL="265113" indent="277813"/>
            <a:r>
              <a:rPr lang="en-US" altLang="ja-JP" sz="2400" dirty="0"/>
              <a:t>2 </a:t>
            </a:r>
            <a:r>
              <a:rPr lang="ja-JP" altLang="en-US" sz="2400" dirty="0"/>
              <a:t>自動車排出ガスの規制</a:t>
            </a:r>
          </a:p>
          <a:p>
            <a:pPr marL="265113" indent="277813"/>
            <a:r>
              <a:rPr lang="en-US" altLang="ja-JP" sz="2400" dirty="0"/>
              <a:t>3 </a:t>
            </a:r>
            <a:r>
              <a:rPr lang="ja-JP" altLang="en-US" sz="2400" dirty="0"/>
              <a:t>大気汚染物質に係る環境基準の設定</a:t>
            </a:r>
          </a:p>
          <a:p>
            <a:pPr marL="265113" indent="277813"/>
            <a:r>
              <a:rPr lang="ja-JP" altLang="en-US" sz="2400" dirty="0"/>
              <a:t>４</a:t>
            </a:r>
            <a:r>
              <a:rPr lang="en-US" altLang="ja-JP" sz="2400" dirty="0"/>
              <a:t> </a:t>
            </a:r>
            <a:r>
              <a:rPr lang="ja-JP" altLang="en-US" sz="2400" dirty="0"/>
              <a:t>各種調査の実施</a:t>
            </a:r>
          </a:p>
          <a:p>
            <a:endParaRPr lang="ja-JP" altLang="en-US" sz="2400" dirty="0"/>
          </a:p>
          <a:p>
            <a:r>
              <a:rPr lang="ja-JP" altLang="en-US" sz="2400" dirty="0"/>
              <a:t>　　２．大気汚染監視測定体制の整備</a:t>
            </a:r>
            <a:endParaRPr lang="en-US" altLang="ja-JP" sz="2400" dirty="0"/>
          </a:p>
          <a:p>
            <a:pPr marL="357188" indent="185738"/>
            <a:r>
              <a:rPr lang="en-US" altLang="ja-JP" sz="2400" dirty="0"/>
              <a:t>1  </a:t>
            </a:r>
            <a:r>
              <a:rPr lang="ja-JP" altLang="en-US" sz="2400" dirty="0"/>
              <a:t>地方監視測定体制</a:t>
            </a:r>
          </a:p>
          <a:p>
            <a:pPr marL="357188" indent="185738"/>
            <a:r>
              <a:rPr lang="en-US" altLang="ja-JP" sz="2400" dirty="0"/>
              <a:t>2  </a:t>
            </a:r>
            <a:r>
              <a:rPr lang="ja-JP" altLang="en-US" sz="2400" dirty="0"/>
              <a:t>国設大気測定所</a:t>
            </a:r>
          </a:p>
          <a:p>
            <a:endParaRPr lang="ja-JP" altLang="en-US" sz="2400" dirty="0"/>
          </a:p>
          <a:p>
            <a:r>
              <a:rPr lang="ja-JP" altLang="en-US" sz="2400" dirty="0"/>
              <a:t>　　３．その他の大気汚染対策</a:t>
            </a:r>
            <a:endParaRPr lang="en-US" altLang="ja-JP" sz="2400" dirty="0"/>
          </a:p>
          <a:p>
            <a:pPr indent="542925"/>
            <a:r>
              <a:rPr lang="en-US" altLang="ja-JP" sz="2400" dirty="0"/>
              <a:t>1  </a:t>
            </a:r>
            <a:r>
              <a:rPr lang="ja-JP" altLang="en-US" sz="2400" dirty="0"/>
              <a:t>防止技術の研究開発</a:t>
            </a:r>
          </a:p>
          <a:p>
            <a:pPr indent="542925"/>
            <a:r>
              <a:rPr lang="en-US" altLang="ja-JP" sz="2400" dirty="0"/>
              <a:t>2  </a:t>
            </a:r>
            <a:r>
              <a:rPr lang="ja-JP" altLang="en-US" sz="2400" dirty="0"/>
              <a:t>防止事業の実施</a:t>
            </a:r>
          </a:p>
          <a:p>
            <a:endParaRPr lang="ja-JP" altLang="en-US" sz="2400" dirty="0"/>
          </a:p>
          <a:p>
            <a:endParaRPr lang="en-US" altLang="ja-JP" sz="2400" dirty="0"/>
          </a:p>
        </p:txBody>
      </p:sp>
    </p:spTree>
    <p:extLst>
      <p:ext uri="{BB962C8B-B14F-4D97-AF65-F5344CB8AC3E}">
        <p14:creationId xmlns:p14="http://schemas.microsoft.com/office/powerpoint/2010/main" val="12711275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a:t>参考資料</a:t>
            </a:r>
          </a:p>
        </p:txBody>
      </p:sp>
      <p:sp>
        <p:nvSpPr>
          <p:cNvPr id="3" name="コンテンツ プレースホルダー 2"/>
          <p:cNvSpPr>
            <a:spLocks noGrp="1"/>
          </p:cNvSpPr>
          <p:nvPr>
            <p:ph idx="1"/>
          </p:nvPr>
        </p:nvSpPr>
        <p:spPr/>
        <p:txBody>
          <a:bodyPr/>
          <a:lstStyle/>
          <a:p>
            <a:pPr marL="0" indent="0">
              <a:buNone/>
            </a:pPr>
            <a:r>
              <a:rPr lang="ja-JP" altLang="en-US" dirty="0"/>
              <a:t>独立行政法人環境再生保全機構</a:t>
            </a:r>
            <a:r>
              <a:rPr lang="en-US" altLang="ja-JP" dirty="0"/>
              <a:t>WEB</a:t>
            </a:r>
            <a:r>
              <a:rPr lang="ja-JP" altLang="en-US" dirty="0"/>
              <a:t>サイトの「大気環境の情報館」ページ（</a:t>
            </a:r>
            <a:r>
              <a:rPr lang="en-US" altLang="ja-JP" dirty="0">
                <a:hlinkClick r:id="rId2"/>
              </a:rPr>
              <a:t>https://www.erca.go.jp/yobou/taiki/</a:t>
            </a:r>
            <a:r>
              <a:rPr lang="ja-JP" altLang="en-US" dirty="0"/>
              <a:t>）には、下記のコンテンツが分かりやすくまとめられています。</a:t>
            </a:r>
            <a:endParaRPr lang="en-US" altLang="ja-JP" dirty="0"/>
          </a:p>
          <a:p>
            <a:pPr marL="0" indent="0">
              <a:buNone/>
            </a:pPr>
            <a:endParaRPr lang="ja-JP" altLang="en-US" dirty="0"/>
          </a:p>
          <a:p>
            <a:pPr marL="0" indent="0">
              <a:buNone/>
            </a:pPr>
            <a:r>
              <a:rPr lang="ja-JP" altLang="en-US" dirty="0"/>
              <a:t>・日本の大気汚染の歴史</a:t>
            </a:r>
          </a:p>
          <a:p>
            <a:pPr marL="0" indent="0">
              <a:buNone/>
            </a:pPr>
            <a:r>
              <a:rPr lang="ja-JP" altLang="en-US" dirty="0"/>
              <a:t>・大気汚染の原因と対策</a:t>
            </a:r>
          </a:p>
          <a:p>
            <a:pPr marL="0" indent="0">
              <a:buNone/>
            </a:pPr>
            <a:r>
              <a:rPr lang="ja-JP" altLang="en-US" dirty="0"/>
              <a:t>・大気汚染と健康影響</a:t>
            </a:r>
            <a:endParaRPr kumimoji="1" lang="ja-JP" altLang="en-US" dirty="0"/>
          </a:p>
        </p:txBody>
      </p:sp>
    </p:spTree>
    <p:extLst>
      <p:ext uri="{BB962C8B-B14F-4D97-AF65-F5344CB8AC3E}">
        <p14:creationId xmlns:p14="http://schemas.microsoft.com/office/powerpoint/2010/main" val="3788101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この資料の活用例</a:t>
            </a:r>
          </a:p>
        </p:txBody>
      </p:sp>
      <p:sp>
        <p:nvSpPr>
          <p:cNvPr id="3" name="コンテンツ プレースホルダー 2"/>
          <p:cNvSpPr>
            <a:spLocks noGrp="1"/>
          </p:cNvSpPr>
          <p:nvPr>
            <p:ph idx="1"/>
          </p:nvPr>
        </p:nvSpPr>
        <p:spPr/>
        <p:txBody>
          <a:bodyPr>
            <a:normAutofit/>
          </a:bodyPr>
          <a:lstStyle/>
          <a:p>
            <a:pPr marL="0" indent="0">
              <a:buNone/>
            </a:pPr>
            <a:r>
              <a:rPr lang="ja-JP" altLang="en-US" dirty="0"/>
              <a:t>調べ学習の手がかりとして生徒が興味を持ちそうな観点をあげています。</a:t>
            </a:r>
            <a:endParaRPr lang="en-US" altLang="ja-JP" dirty="0"/>
          </a:p>
          <a:p>
            <a:pPr marL="0" indent="0">
              <a:buNone/>
            </a:pPr>
            <a:endParaRPr lang="en-US" altLang="ja-JP" dirty="0"/>
          </a:p>
          <a:p>
            <a:pPr marL="0" indent="0">
              <a:buNone/>
            </a:pPr>
            <a:endParaRPr lang="ja-JP" altLang="en-US" dirty="0"/>
          </a:p>
          <a:p>
            <a:endParaRPr kumimoji="1" lang="ja-JP" altLang="en-US" dirty="0"/>
          </a:p>
        </p:txBody>
      </p:sp>
    </p:spTree>
    <p:extLst>
      <p:ext uri="{BB962C8B-B14F-4D97-AF65-F5344CB8AC3E}">
        <p14:creationId xmlns:p14="http://schemas.microsoft.com/office/powerpoint/2010/main" val="216615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p:cNvSpPr txBox="1">
            <a:spLocks/>
          </p:cNvSpPr>
          <p:nvPr/>
        </p:nvSpPr>
        <p:spPr>
          <a:xfrm>
            <a:off x="0" y="183873"/>
            <a:ext cx="9570720" cy="1279167"/>
          </a:xfrm>
          <a:prstGeom prst="rect">
            <a:avLst/>
          </a:prstGeom>
        </p:spPr>
        <p:txBody>
          <a:bodyP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600" dirty="0"/>
              <a:t>次のような観点から日本の経済発展と大気汚染について調べてみよう</a:t>
            </a:r>
          </a:p>
        </p:txBody>
      </p:sp>
      <p:sp>
        <p:nvSpPr>
          <p:cNvPr id="4" name="コンテンツ プレースホルダー 2"/>
          <p:cNvSpPr txBox="1">
            <a:spLocks/>
          </p:cNvSpPr>
          <p:nvPr/>
        </p:nvSpPr>
        <p:spPr>
          <a:xfrm>
            <a:off x="0" y="1760311"/>
            <a:ext cx="10012680" cy="487997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dirty="0"/>
              <a:t>①明治以降、日本の経済はどのように発展したのだろうか？</a:t>
            </a:r>
            <a:endParaRPr lang="en-US" altLang="ja-JP" dirty="0"/>
          </a:p>
          <a:p>
            <a:pPr marL="0" indent="0">
              <a:buFont typeface="Arial" panose="020B0604020202020204" pitchFamily="34" charset="0"/>
              <a:buNone/>
            </a:pPr>
            <a:r>
              <a:rPr lang="ja-JP" altLang="en-US" dirty="0"/>
              <a:t>②日本の経済成長はどのようなエネルギーで支えられたのだろうか？</a:t>
            </a:r>
            <a:endParaRPr lang="en-US" altLang="ja-JP" dirty="0"/>
          </a:p>
          <a:p>
            <a:pPr marL="0" indent="0">
              <a:buNone/>
            </a:pPr>
            <a:r>
              <a:rPr lang="ja-JP" altLang="en-US" dirty="0"/>
              <a:t>③大気汚染の歴史を調べてみよう。</a:t>
            </a:r>
            <a:endParaRPr lang="en-US" altLang="ja-JP" dirty="0"/>
          </a:p>
          <a:p>
            <a:pPr marL="0" indent="0">
              <a:buNone/>
            </a:pPr>
            <a:r>
              <a:rPr lang="ja-JP" altLang="en-US" dirty="0"/>
              <a:t>④化石燃料を燃やすと環境に負荷をかけるのはなぜ？</a:t>
            </a:r>
            <a:endParaRPr lang="en-US" altLang="ja-JP" dirty="0"/>
          </a:p>
          <a:p>
            <a:pPr marL="0" indent="0">
              <a:buNone/>
            </a:pPr>
            <a:r>
              <a:rPr lang="ja-JP" altLang="en-US" dirty="0"/>
              <a:t>⑤公害に対してどのような対策がとられたのだろうか？</a:t>
            </a:r>
            <a:endParaRPr lang="en-US" altLang="ja-JP" dirty="0"/>
          </a:p>
        </p:txBody>
      </p:sp>
    </p:spTree>
    <p:extLst>
      <p:ext uri="{BB962C8B-B14F-4D97-AF65-F5344CB8AC3E}">
        <p14:creationId xmlns:p14="http://schemas.microsoft.com/office/powerpoint/2010/main" val="808319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lang="ja-JP" altLang="en-US" dirty="0"/>
              <a:t>①明治以降、日本の経済はどのように発展したのだろうか？</a:t>
            </a:r>
            <a:endParaRPr kumimoji="1" lang="ja-JP" altLang="en-US" dirty="0"/>
          </a:p>
        </p:txBody>
      </p:sp>
      <p:sp>
        <p:nvSpPr>
          <p:cNvPr id="6" name="正方形/長方形 5"/>
          <p:cNvSpPr/>
          <p:nvPr/>
        </p:nvSpPr>
        <p:spPr>
          <a:xfrm>
            <a:off x="559164" y="6307574"/>
            <a:ext cx="4544834" cy="369332"/>
          </a:xfrm>
          <a:prstGeom prst="rect">
            <a:avLst/>
          </a:prstGeom>
        </p:spPr>
        <p:txBody>
          <a:bodyPr wrap="none">
            <a:spAutoFit/>
          </a:bodyPr>
          <a:lstStyle/>
          <a:p>
            <a:r>
              <a:rPr lang="ja-JP" altLang="en-US" dirty="0">
                <a:solidFill>
                  <a:srgbClr val="333333"/>
                </a:solidFill>
                <a:latin typeface="BIZ UDPGothic" panose="020B0400000000000000" pitchFamily="50" charset="-128"/>
                <a:ea typeface="BIZ UDPGothic" panose="020B0400000000000000" pitchFamily="50" charset="-128"/>
              </a:rPr>
              <a:t>出典：平</a:t>
            </a:r>
            <a:r>
              <a:rPr lang="zh-TW" altLang="en-US" dirty="0">
                <a:solidFill>
                  <a:srgbClr val="333333"/>
                </a:solidFill>
                <a:latin typeface="BIZ UDPGothic" panose="020B0400000000000000" pitchFamily="50" charset="-128"/>
                <a:ea typeface="BIZ UDPGothic" panose="020B0400000000000000" pitchFamily="50" charset="-128"/>
              </a:rPr>
              <a:t>成</a:t>
            </a:r>
            <a:r>
              <a:rPr lang="en-US" altLang="zh-TW" dirty="0">
                <a:solidFill>
                  <a:srgbClr val="333333"/>
                </a:solidFill>
                <a:latin typeface="BIZ UDPGothic" panose="020B0400000000000000" pitchFamily="50" charset="-128"/>
                <a:ea typeface="BIZ UDPGothic" panose="020B0400000000000000" pitchFamily="50" charset="-128"/>
              </a:rPr>
              <a:t>12</a:t>
            </a:r>
            <a:r>
              <a:rPr lang="zh-TW" altLang="en-US" dirty="0">
                <a:solidFill>
                  <a:srgbClr val="333333"/>
                </a:solidFill>
                <a:latin typeface="BIZ UDPGothic" panose="020B0400000000000000" pitchFamily="50" charset="-128"/>
                <a:ea typeface="BIZ UDPGothic" panose="020B0400000000000000" pitchFamily="50" charset="-128"/>
              </a:rPr>
              <a:t>年度年次経済報告</a:t>
            </a:r>
            <a:r>
              <a:rPr lang="ja-JP" altLang="en-US" dirty="0">
                <a:solidFill>
                  <a:srgbClr val="333333"/>
                </a:solidFill>
                <a:latin typeface="BIZ UDPGothic" panose="020B0400000000000000" pitchFamily="50" charset="-128"/>
                <a:ea typeface="BIZ UDPGothic" panose="020B0400000000000000" pitchFamily="50" charset="-128"/>
              </a:rPr>
              <a:t>（経済白書）</a:t>
            </a:r>
            <a:endParaRPr lang="zh-TW" altLang="en-US" i="0" dirty="0">
              <a:solidFill>
                <a:srgbClr val="333333"/>
              </a:solidFill>
              <a:effectLst/>
              <a:latin typeface="BIZ UDPGothic" panose="020B0400000000000000" pitchFamily="50" charset="-128"/>
              <a:ea typeface="BIZ UDPGothic" panose="020B0400000000000000" pitchFamily="50" charset="-128"/>
            </a:endParaRPr>
          </a:p>
        </p:txBody>
      </p:sp>
      <p:sp>
        <p:nvSpPr>
          <p:cNvPr id="7" name="正方形/長方形 6"/>
          <p:cNvSpPr/>
          <p:nvPr/>
        </p:nvSpPr>
        <p:spPr>
          <a:xfrm>
            <a:off x="559164" y="1783140"/>
            <a:ext cx="8843916" cy="4154984"/>
          </a:xfrm>
          <a:prstGeom prst="rect">
            <a:avLst/>
          </a:prstGeom>
        </p:spPr>
        <p:txBody>
          <a:bodyPr wrap="square">
            <a:spAutoFit/>
          </a:bodyPr>
          <a:lstStyle/>
          <a:p>
            <a:r>
              <a:rPr lang="ja-JP" altLang="en-US" sz="2200" dirty="0"/>
              <a:t>一人当たりの実質国民所得をみると、</a:t>
            </a:r>
            <a:r>
              <a:rPr lang="en-US" altLang="ja-JP" sz="2200" dirty="0"/>
              <a:t>1885</a:t>
            </a:r>
            <a:r>
              <a:rPr lang="ja-JP" altLang="en-US" sz="2200" dirty="0"/>
              <a:t>年（明治</a:t>
            </a:r>
            <a:r>
              <a:rPr lang="en-US" altLang="ja-JP" sz="2200" dirty="0"/>
              <a:t>18</a:t>
            </a:r>
            <a:r>
              <a:rPr lang="ja-JP" altLang="en-US" sz="2200" dirty="0"/>
              <a:t>年）から</a:t>
            </a:r>
            <a:r>
              <a:rPr lang="en-US" altLang="ja-JP" sz="2200" dirty="0"/>
              <a:t>1998</a:t>
            </a:r>
            <a:r>
              <a:rPr lang="ja-JP" altLang="en-US" sz="2200" dirty="0"/>
              <a:t>年で約</a:t>
            </a:r>
            <a:r>
              <a:rPr lang="en-US" altLang="ja-JP" sz="2200" dirty="0"/>
              <a:t>28</a:t>
            </a:r>
            <a:r>
              <a:rPr lang="ja-JP" altLang="en-US" sz="2200" dirty="0"/>
              <a:t>倍にもなっている。この間、経済構造は大きく変化し、第１次産業から第</a:t>
            </a:r>
            <a:r>
              <a:rPr lang="en-US" altLang="ja-JP" sz="2200" dirty="0"/>
              <a:t>2</a:t>
            </a:r>
            <a:r>
              <a:rPr lang="ja-JP" altLang="en-US" sz="2200" dirty="0"/>
              <a:t>次産業へ、そして第</a:t>
            </a:r>
            <a:r>
              <a:rPr lang="en-US" altLang="ja-JP" sz="2200" dirty="0"/>
              <a:t>3</a:t>
            </a:r>
            <a:r>
              <a:rPr lang="ja-JP" altLang="en-US" sz="2200" dirty="0"/>
              <a:t>次産業へと労働と付加価値がシフトした。</a:t>
            </a:r>
            <a:endParaRPr lang="en-US" altLang="ja-JP" sz="2200" dirty="0"/>
          </a:p>
          <a:p>
            <a:endParaRPr lang="en-US" altLang="ja-JP" sz="2200" dirty="0"/>
          </a:p>
          <a:p>
            <a:r>
              <a:rPr lang="ja-JP" altLang="en-US" sz="2200" dirty="0"/>
              <a:t>（明治政府の殖産興業政策）</a:t>
            </a:r>
            <a:endParaRPr lang="en-US" altLang="ja-JP" sz="2200" dirty="0"/>
          </a:p>
          <a:p>
            <a:r>
              <a:rPr lang="ja-JP" altLang="en-US" sz="2200" dirty="0"/>
              <a:t>明治維新（</a:t>
            </a:r>
            <a:r>
              <a:rPr lang="en-US" altLang="ja-JP" sz="2200" dirty="0"/>
              <a:t>1868</a:t>
            </a:r>
            <a:r>
              <a:rPr lang="ja-JP" altLang="en-US" sz="2200" dirty="0"/>
              <a:t>年）を経て、新政府は殖産興業政策をとり、富国強兵をキャッチフレーズとして、特に軍事工業に重点が置かれ、官営の軍事工場の経営が進められた。</a:t>
            </a:r>
            <a:endParaRPr lang="en-US" altLang="ja-JP" sz="2200" dirty="0"/>
          </a:p>
          <a:p>
            <a:r>
              <a:rPr lang="en-US" altLang="ja-JP" sz="2200" dirty="0"/>
              <a:t>1901</a:t>
            </a:r>
            <a:r>
              <a:rPr lang="ja-JP" altLang="en-US" sz="2200" dirty="0"/>
              <a:t>年に官営八幡製鉄所が設立され、民間の製鉄所の設立が相次ぎ、重工業の基礎となる鉄鋼の国内生産が本格的に行われるようになった。また、</a:t>
            </a:r>
            <a:r>
              <a:rPr lang="en-US" altLang="ja-JP" sz="2200" dirty="0"/>
              <a:t>1910</a:t>
            </a:r>
            <a:r>
              <a:rPr lang="ja-JP" altLang="en-US" sz="2200" dirty="0"/>
              <a:t>年代から</a:t>
            </a:r>
            <a:r>
              <a:rPr lang="en-US" altLang="ja-JP" sz="2200" dirty="0"/>
              <a:t>20</a:t>
            </a:r>
            <a:r>
              <a:rPr lang="ja-JP" altLang="en-US" sz="2200" dirty="0"/>
              <a:t>年余りの間に、工場の動力源として電力の普及が急速に進んだ。</a:t>
            </a:r>
            <a:endParaRPr lang="en-US" altLang="ja-JP" sz="2200" dirty="0"/>
          </a:p>
        </p:txBody>
      </p:sp>
    </p:spTree>
    <p:extLst>
      <p:ext uri="{BB962C8B-B14F-4D97-AF65-F5344CB8AC3E}">
        <p14:creationId xmlns:p14="http://schemas.microsoft.com/office/powerpoint/2010/main" val="448093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559164" y="6307574"/>
            <a:ext cx="4544834" cy="369332"/>
          </a:xfrm>
          <a:prstGeom prst="rect">
            <a:avLst/>
          </a:prstGeom>
        </p:spPr>
        <p:txBody>
          <a:bodyPr wrap="none">
            <a:spAutoFit/>
          </a:bodyPr>
          <a:lstStyle/>
          <a:p>
            <a:r>
              <a:rPr lang="ja-JP" altLang="en-US" dirty="0">
                <a:solidFill>
                  <a:srgbClr val="333333"/>
                </a:solidFill>
                <a:latin typeface="BIZ UDPGothic" panose="020B0400000000000000" pitchFamily="50" charset="-128"/>
                <a:ea typeface="BIZ UDPGothic" panose="020B0400000000000000" pitchFamily="50" charset="-128"/>
              </a:rPr>
              <a:t>出典：</a:t>
            </a:r>
            <a:r>
              <a:rPr lang="zh-TW" altLang="en-US" dirty="0">
                <a:solidFill>
                  <a:srgbClr val="333333"/>
                </a:solidFill>
                <a:latin typeface="BIZ UDPGothic" panose="020B0400000000000000" pitchFamily="50" charset="-128"/>
                <a:ea typeface="BIZ UDPGothic" panose="020B0400000000000000" pitchFamily="50" charset="-128"/>
              </a:rPr>
              <a:t>平成</a:t>
            </a:r>
            <a:r>
              <a:rPr lang="en-US" altLang="zh-TW" dirty="0">
                <a:solidFill>
                  <a:srgbClr val="333333"/>
                </a:solidFill>
                <a:latin typeface="BIZ UDPGothic" panose="020B0400000000000000" pitchFamily="50" charset="-128"/>
                <a:ea typeface="BIZ UDPGothic" panose="020B0400000000000000" pitchFamily="50" charset="-128"/>
              </a:rPr>
              <a:t>12</a:t>
            </a:r>
            <a:r>
              <a:rPr lang="zh-TW" altLang="en-US" dirty="0">
                <a:solidFill>
                  <a:srgbClr val="333333"/>
                </a:solidFill>
                <a:latin typeface="BIZ UDPGothic" panose="020B0400000000000000" pitchFamily="50" charset="-128"/>
                <a:ea typeface="BIZ UDPGothic" panose="020B0400000000000000" pitchFamily="50" charset="-128"/>
              </a:rPr>
              <a:t>年度年次経済報告</a:t>
            </a:r>
            <a:r>
              <a:rPr lang="ja-JP" altLang="en-US" dirty="0">
                <a:solidFill>
                  <a:srgbClr val="333333"/>
                </a:solidFill>
                <a:latin typeface="BIZ UDPGothic" panose="020B0400000000000000" pitchFamily="50" charset="-128"/>
                <a:ea typeface="BIZ UDPGothic" panose="020B0400000000000000" pitchFamily="50" charset="-128"/>
              </a:rPr>
              <a:t>（経済白書）</a:t>
            </a:r>
            <a:endParaRPr lang="zh-TW" altLang="en-US" i="0" dirty="0">
              <a:solidFill>
                <a:srgbClr val="333333"/>
              </a:solidFill>
              <a:effectLst/>
              <a:latin typeface="BIZ UDPGothic" panose="020B0400000000000000" pitchFamily="50" charset="-128"/>
              <a:ea typeface="BIZ UDPGothic" panose="020B0400000000000000" pitchFamily="50" charset="-128"/>
            </a:endParaRPr>
          </a:p>
        </p:txBody>
      </p:sp>
      <p:sp>
        <p:nvSpPr>
          <p:cNvPr id="7" name="正方形/長方形 6"/>
          <p:cNvSpPr/>
          <p:nvPr/>
        </p:nvSpPr>
        <p:spPr>
          <a:xfrm>
            <a:off x="531042" y="350580"/>
            <a:ext cx="8843916" cy="5170646"/>
          </a:xfrm>
          <a:prstGeom prst="rect">
            <a:avLst/>
          </a:prstGeom>
        </p:spPr>
        <p:txBody>
          <a:bodyPr wrap="square">
            <a:spAutoFit/>
          </a:bodyPr>
          <a:lstStyle/>
          <a:p>
            <a:r>
              <a:rPr lang="ja-JP" altLang="en-US" sz="2200" dirty="0"/>
              <a:t>（戦時経済とその破綻）</a:t>
            </a:r>
            <a:endParaRPr lang="en-US" altLang="ja-JP" sz="2200" dirty="0"/>
          </a:p>
          <a:p>
            <a:r>
              <a:rPr lang="ja-JP" altLang="en-US" sz="2200" dirty="0"/>
              <a:t>日本経済は</a:t>
            </a:r>
            <a:r>
              <a:rPr lang="en-US" altLang="ja-JP" sz="2200" dirty="0"/>
              <a:t>1930</a:t>
            </a:r>
            <a:r>
              <a:rPr lang="ja-JP" altLang="en-US" sz="2200" dirty="0"/>
              <a:t>年代になって、さらに産業発展が進み、鉄鋼業、自動車、航空機、機械工業などの重化学工業分野でいわゆる「新興財閥」が急成長を遂げたが、長い戦時経済は、日本の一方的な敗戦という結果で終了する。</a:t>
            </a:r>
            <a:endParaRPr lang="en-US" altLang="ja-JP" sz="2200" dirty="0"/>
          </a:p>
          <a:p>
            <a:endParaRPr lang="ja-JP" altLang="en-US" sz="2200" dirty="0"/>
          </a:p>
          <a:p>
            <a:r>
              <a:rPr lang="ja-JP" altLang="en-US" sz="2200" dirty="0"/>
              <a:t>（戦後の経済成長）</a:t>
            </a:r>
            <a:endParaRPr lang="en-US" altLang="ja-JP" sz="2200" dirty="0"/>
          </a:p>
          <a:p>
            <a:r>
              <a:rPr lang="ja-JP" altLang="en-US" sz="2200" dirty="0"/>
              <a:t>戦前経済からの脱却を図るために、重要な構造改革が矢継ぎ早になされた。これにより、経済成長の基盤となる競争的環境が整うこととなった。</a:t>
            </a:r>
            <a:endParaRPr lang="en-US" altLang="ja-JP" sz="2200" dirty="0"/>
          </a:p>
          <a:p>
            <a:r>
              <a:rPr lang="en-US" altLang="ja-JP" sz="2200" dirty="0"/>
              <a:t>1955</a:t>
            </a:r>
            <a:r>
              <a:rPr lang="ja-JP" altLang="en-US" sz="2200" dirty="0"/>
              <a:t>年から</a:t>
            </a:r>
            <a:r>
              <a:rPr lang="en-US" altLang="ja-JP" sz="2200" dirty="0"/>
              <a:t>72</a:t>
            </a:r>
            <a:r>
              <a:rPr lang="ja-JP" altLang="en-US" sz="2200" dirty="0"/>
              <a:t>年を高度成長期とすると、この間の実質経済成長率は平均</a:t>
            </a:r>
            <a:r>
              <a:rPr lang="en-US" altLang="ja-JP" sz="2200" dirty="0"/>
              <a:t>9.3 </a:t>
            </a:r>
            <a:r>
              <a:rPr lang="ja-JP" altLang="en-US" sz="2200" dirty="0"/>
              <a:t>％にも達する。この時期の経済発展を支えたものとして ①人材を重視し、教育に資源を投入し、人材が能力を発揮するような環境を整えたこと、 ②外国の文物を柔軟に吸収し、日本の状況に合わせた改善を行ったこと、 ③時々の経済情勢や発展段階に応じた経済体質を作り上げたこと、という３つの要因があったと考えられる。</a:t>
            </a:r>
          </a:p>
        </p:txBody>
      </p:sp>
    </p:spTree>
    <p:extLst>
      <p:ext uri="{BB962C8B-B14F-4D97-AF65-F5344CB8AC3E}">
        <p14:creationId xmlns:p14="http://schemas.microsoft.com/office/powerpoint/2010/main" val="33482487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729330" y="365760"/>
            <a:ext cx="8142540" cy="5814395"/>
          </a:xfrm>
          <a:prstGeom prst="rect">
            <a:avLst/>
          </a:prstGeom>
        </p:spPr>
      </p:pic>
      <p:sp>
        <p:nvSpPr>
          <p:cNvPr id="3" name="テキスト ボックス 2"/>
          <p:cNvSpPr txBox="1"/>
          <p:nvPr/>
        </p:nvSpPr>
        <p:spPr>
          <a:xfrm>
            <a:off x="348330" y="6488668"/>
            <a:ext cx="9097490" cy="369332"/>
          </a:xfrm>
          <a:prstGeom prst="rect">
            <a:avLst/>
          </a:prstGeom>
          <a:noFill/>
        </p:spPr>
        <p:txBody>
          <a:bodyPr wrap="none" rtlCol="0">
            <a:spAutoFit/>
          </a:bodyPr>
          <a:lstStyle/>
          <a:p>
            <a:r>
              <a:rPr kumimoji="1" lang="ja-JP" altLang="en-US" dirty="0"/>
              <a:t>出典：</a:t>
            </a:r>
            <a:r>
              <a:rPr lang="ja-JP" altLang="en-US" dirty="0"/>
              <a:t>内閣府ホームページ（</a:t>
            </a:r>
            <a:r>
              <a:rPr lang="en-US" altLang="ja-JP" dirty="0">
                <a:hlinkClick r:id="rId3"/>
              </a:rPr>
              <a:t>https://www5.cao.go.jp/j-j/wp/wp-je00/wp-je00bun-2-0-1z.html</a:t>
            </a:r>
            <a:r>
              <a:rPr lang="ja-JP" altLang="en-US" dirty="0"/>
              <a:t>）</a:t>
            </a:r>
            <a:endParaRPr kumimoji="1" lang="ja-JP" altLang="en-US" dirty="0"/>
          </a:p>
        </p:txBody>
      </p:sp>
    </p:spTree>
    <p:extLst>
      <p:ext uri="{BB962C8B-B14F-4D97-AF65-F5344CB8AC3E}">
        <p14:creationId xmlns:p14="http://schemas.microsoft.com/office/powerpoint/2010/main" val="33598746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lang="ja-JP" altLang="en-US" dirty="0"/>
              <a:t>②日本の経済成長はどのようなエネルギーで支えられたのだろうか？</a:t>
            </a:r>
            <a:endParaRPr lang="en-US" altLang="ja-JP" dirty="0"/>
          </a:p>
        </p:txBody>
      </p:sp>
      <p:sp>
        <p:nvSpPr>
          <p:cNvPr id="4" name="正方形/長方形 3"/>
          <p:cNvSpPr/>
          <p:nvPr/>
        </p:nvSpPr>
        <p:spPr>
          <a:xfrm>
            <a:off x="531042" y="1878091"/>
            <a:ext cx="8843916" cy="2800767"/>
          </a:xfrm>
          <a:prstGeom prst="rect">
            <a:avLst/>
          </a:prstGeom>
        </p:spPr>
        <p:txBody>
          <a:bodyPr wrap="square">
            <a:spAutoFit/>
          </a:bodyPr>
          <a:lstStyle/>
          <a:p>
            <a:r>
              <a:rPr lang="ja-JP" altLang="en-US" sz="2200" dirty="0"/>
              <a:t>　日本の目覚ましい経済成長は、主に石油、石炭などの化石燃料をエネルギー源とすることで支えられました。昭和</a:t>
            </a:r>
            <a:r>
              <a:rPr lang="en-US" altLang="ja-JP" sz="2200" dirty="0"/>
              <a:t>43</a:t>
            </a:r>
            <a:r>
              <a:rPr lang="ja-JP" altLang="en-US" sz="2200" dirty="0"/>
              <a:t>年（</a:t>
            </a:r>
            <a:r>
              <a:rPr lang="en-US" altLang="ja-JP" sz="2200" dirty="0"/>
              <a:t>1968</a:t>
            </a:r>
            <a:r>
              <a:rPr lang="ja-JP" altLang="en-US" sz="2200" dirty="0"/>
              <a:t>年）のエネルギー供給量は、明治</a:t>
            </a:r>
            <a:r>
              <a:rPr lang="en-US" altLang="ja-JP" sz="2200" dirty="0"/>
              <a:t>24</a:t>
            </a:r>
            <a:r>
              <a:rPr lang="ja-JP" altLang="en-US" sz="2200" dirty="0"/>
              <a:t>年（</a:t>
            </a:r>
            <a:r>
              <a:rPr lang="en-US" altLang="ja-JP" sz="2200" dirty="0"/>
              <a:t>1891</a:t>
            </a:r>
            <a:r>
              <a:rPr lang="ja-JP" altLang="en-US" sz="2200" dirty="0"/>
              <a:t>年）のおよそ</a:t>
            </a:r>
            <a:r>
              <a:rPr lang="en-US" altLang="ja-JP" sz="2200" dirty="0"/>
              <a:t>20</a:t>
            </a:r>
            <a:r>
              <a:rPr lang="ja-JP" altLang="en-US" sz="2200" dirty="0"/>
              <a:t>倍となっています（図</a:t>
            </a:r>
            <a:r>
              <a:rPr lang="en-US" altLang="ja-JP" sz="2200" dirty="0"/>
              <a:t>1</a:t>
            </a:r>
            <a:r>
              <a:rPr lang="ja-JP" altLang="en-US" sz="2200" dirty="0"/>
              <a:t>）。</a:t>
            </a:r>
            <a:endParaRPr lang="en-US" altLang="ja-JP" sz="2200" dirty="0"/>
          </a:p>
          <a:p>
            <a:r>
              <a:rPr lang="ja-JP" altLang="en-US" sz="2200" dirty="0"/>
              <a:t>　明治から昭和</a:t>
            </a:r>
            <a:r>
              <a:rPr lang="en-US" altLang="ja-JP" sz="2200" dirty="0"/>
              <a:t>30</a:t>
            </a:r>
            <a:r>
              <a:rPr lang="ja-JP" altLang="en-US" sz="2200" dirty="0"/>
              <a:t>年代にかけての主なエネルギー源は石炭でしたが、昭和</a:t>
            </a:r>
            <a:r>
              <a:rPr lang="en-US" altLang="ja-JP" sz="2200" dirty="0"/>
              <a:t>37</a:t>
            </a:r>
            <a:r>
              <a:rPr lang="ja-JP" altLang="en-US" sz="2200" dirty="0"/>
              <a:t>年（</a:t>
            </a:r>
            <a:r>
              <a:rPr lang="en-US" altLang="ja-JP" sz="2200" dirty="0"/>
              <a:t>1962</a:t>
            </a:r>
            <a:r>
              <a:rPr lang="ja-JP" altLang="en-US" sz="2200" dirty="0"/>
              <a:t>年）の統計では、石油がそれにとって代わっています。</a:t>
            </a:r>
            <a:endParaRPr lang="en-US" altLang="ja-JP" sz="2200" dirty="0"/>
          </a:p>
          <a:p>
            <a:r>
              <a:rPr lang="ja-JP" altLang="en-US" sz="2200" dirty="0"/>
              <a:t>化石燃料をエネルギー源としたことで、工場・事業場から排出される大気汚染物質（硫黄酸化物や窒素酸化物）の排出量は特に戦後の高度成長期に急増しています。（図</a:t>
            </a:r>
            <a:r>
              <a:rPr lang="en-US" altLang="ja-JP" sz="2200" dirty="0"/>
              <a:t>2</a:t>
            </a:r>
            <a:r>
              <a:rPr lang="ja-JP" altLang="en-US" sz="2200" dirty="0"/>
              <a:t>，</a:t>
            </a:r>
            <a:r>
              <a:rPr lang="en-US" altLang="ja-JP" sz="2200" dirty="0"/>
              <a:t>3</a:t>
            </a:r>
            <a:r>
              <a:rPr lang="ja-JP" altLang="en-US" sz="2200" dirty="0"/>
              <a:t>）</a:t>
            </a:r>
            <a:endParaRPr lang="en-US" altLang="ja-JP" sz="2200" dirty="0"/>
          </a:p>
        </p:txBody>
      </p:sp>
    </p:spTree>
    <p:extLst>
      <p:ext uri="{BB962C8B-B14F-4D97-AF65-F5344CB8AC3E}">
        <p14:creationId xmlns:p14="http://schemas.microsoft.com/office/powerpoint/2010/main" val="1389569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p:cNvGraphicFramePr>
            <a:graphicFrameLocks/>
          </p:cNvGraphicFramePr>
          <p:nvPr>
            <p:extLst>
              <p:ext uri="{D42A27DB-BD31-4B8C-83A1-F6EECF244321}">
                <p14:modId xmlns:p14="http://schemas.microsoft.com/office/powerpoint/2010/main" val="563478443"/>
              </p:ext>
            </p:extLst>
          </p:nvPr>
        </p:nvGraphicFramePr>
        <p:xfrm>
          <a:off x="1432634" y="0"/>
          <a:ext cx="6568366" cy="336730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表 2"/>
          <p:cNvGraphicFramePr>
            <a:graphicFrameLocks noGrp="1"/>
          </p:cNvGraphicFramePr>
          <p:nvPr>
            <p:extLst>
              <p:ext uri="{D42A27DB-BD31-4B8C-83A1-F6EECF244321}">
                <p14:modId xmlns:p14="http://schemas.microsoft.com/office/powerpoint/2010/main" val="2342096090"/>
              </p:ext>
            </p:extLst>
          </p:nvPr>
        </p:nvGraphicFramePr>
        <p:xfrm>
          <a:off x="1973615" y="3465513"/>
          <a:ext cx="5615904" cy="2961597"/>
        </p:xfrm>
        <a:graphic>
          <a:graphicData uri="http://schemas.openxmlformats.org/drawingml/2006/table">
            <a:tbl>
              <a:tblPr>
                <a:tableStyleId>{5940675A-B579-460E-94D1-54222C63F5DA}</a:tableStyleId>
              </a:tblPr>
              <a:tblGrid>
                <a:gridCol w="701988">
                  <a:extLst>
                    <a:ext uri="{9D8B030D-6E8A-4147-A177-3AD203B41FA5}">
                      <a16:colId xmlns:a16="http://schemas.microsoft.com/office/drawing/2014/main" xmlns="" val="20000"/>
                    </a:ext>
                  </a:extLst>
                </a:gridCol>
                <a:gridCol w="701988">
                  <a:extLst>
                    <a:ext uri="{9D8B030D-6E8A-4147-A177-3AD203B41FA5}">
                      <a16:colId xmlns:a16="http://schemas.microsoft.com/office/drawing/2014/main" xmlns="" val="20001"/>
                    </a:ext>
                  </a:extLst>
                </a:gridCol>
                <a:gridCol w="701988">
                  <a:extLst>
                    <a:ext uri="{9D8B030D-6E8A-4147-A177-3AD203B41FA5}">
                      <a16:colId xmlns:a16="http://schemas.microsoft.com/office/drawing/2014/main" xmlns="" val="20002"/>
                    </a:ext>
                  </a:extLst>
                </a:gridCol>
                <a:gridCol w="701988">
                  <a:extLst>
                    <a:ext uri="{9D8B030D-6E8A-4147-A177-3AD203B41FA5}">
                      <a16:colId xmlns:a16="http://schemas.microsoft.com/office/drawing/2014/main" xmlns="" val="20003"/>
                    </a:ext>
                  </a:extLst>
                </a:gridCol>
                <a:gridCol w="701988">
                  <a:extLst>
                    <a:ext uri="{9D8B030D-6E8A-4147-A177-3AD203B41FA5}">
                      <a16:colId xmlns:a16="http://schemas.microsoft.com/office/drawing/2014/main" xmlns="" val="20004"/>
                    </a:ext>
                  </a:extLst>
                </a:gridCol>
                <a:gridCol w="701988">
                  <a:extLst>
                    <a:ext uri="{9D8B030D-6E8A-4147-A177-3AD203B41FA5}">
                      <a16:colId xmlns:a16="http://schemas.microsoft.com/office/drawing/2014/main" xmlns="" val="20005"/>
                    </a:ext>
                  </a:extLst>
                </a:gridCol>
                <a:gridCol w="701988">
                  <a:extLst>
                    <a:ext uri="{9D8B030D-6E8A-4147-A177-3AD203B41FA5}">
                      <a16:colId xmlns:a16="http://schemas.microsoft.com/office/drawing/2014/main" xmlns="" val="20006"/>
                    </a:ext>
                  </a:extLst>
                </a:gridCol>
                <a:gridCol w="701988">
                  <a:extLst>
                    <a:ext uri="{9D8B030D-6E8A-4147-A177-3AD203B41FA5}">
                      <a16:colId xmlns:a16="http://schemas.microsoft.com/office/drawing/2014/main" xmlns="" val="20007"/>
                    </a:ext>
                  </a:extLst>
                </a:gridCol>
              </a:tblGrid>
              <a:tr h="385647">
                <a:tc>
                  <a:txBody>
                    <a:bodyPr/>
                    <a:lstStyle/>
                    <a:p>
                      <a:pPr algn="ctr" fontAlgn="ctr"/>
                      <a:r>
                        <a:rPr lang="ja-JP" altLang="en-US" sz="1100" u="none" strike="noStrike" dirty="0">
                          <a:effectLst/>
                        </a:rPr>
                        <a:t>年次</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ja-JP" altLang="en-US" sz="1100" u="none" strike="noStrike">
                          <a:effectLst/>
                        </a:rPr>
                        <a:t>西暦</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ja-JP" altLang="en-US" sz="1100" u="none" strike="noStrike">
                          <a:effectLst/>
                        </a:rPr>
                        <a:t>薪炭</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ja-JP" altLang="en-US" sz="1100" u="none" strike="noStrike">
                          <a:effectLst/>
                        </a:rPr>
                        <a:t>石炭と亜褐炭</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ja-JP" altLang="en-US" sz="1100" u="none" strike="noStrike">
                          <a:effectLst/>
                        </a:rPr>
                        <a:t>石油</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ja-JP" altLang="en-US" sz="1100" u="none" strike="noStrike">
                          <a:effectLst/>
                        </a:rPr>
                        <a:t>天然ガス</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ja-JP" altLang="en-US" sz="1100" u="none" strike="noStrike">
                          <a:effectLst/>
                        </a:rPr>
                        <a:t>水力</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ja-JP" altLang="en-US" sz="1100" u="none" strike="noStrike">
                          <a:effectLst/>
                        </a:rPr>
                        <a:t>合計</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extLst>
                  <a:ext uri="{0D108BD9-81ED-4DB2-BD59-A6C34878D82A}">
                    <a16:rowId xmlns:a16="http://schemas.microsoft.com/office/drawing/2014/main" xmlns="" val="10000"/>
                  </a:ext>
                </a:extLst>
              </a:tr>
              <a:tr h="198150">
                <a:tc>
                  <a:txBody>
                    <a:bodyPr/>
                    <a:lstStyle/>
                    <a:p>
                      <a:pPr algn="ctr" fontAlgn="ctr"/>
                      <a:r>
                        <a:rPr lang="ja-JP" altLang="en-US" sz="1100" u="none" strike="noStrike">
                          <a:effectLst/>
                        </a:rPr>
                        <a:t>明治</a:t>
                      </a:r>
                      <a:r>
                        <a:rPr lang="en-US" altLang="ja-JP" sz="1100" u="none" strike="noStrike">
                          <a:effectLst/>
                        </a:rPr>
                        <a:t>24</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dirty="0">
                          <a:effectLst/>
                        </a:rPr>
                        <a:t>1891</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dirty="0">
                          <a:effectLst/>
                        </a:rPr>
                        <a:t>283</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68</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351</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extLst>
                  <a:ext uri="{0D108BD9-81ED-4DB2-BD59-A6C34878D82A}">
                    <a16:rowId xmlns:a16="http://schemas.microsoft.com/office/drawing/2014/main" xmlns="" val="10001"/>
                  </a:ext>
                </a:extLst>
              </a:tr>
              <a:tr h="198150">
                <a:tc>
                  <a:txBody>
                    <a:bodyPr/>
                    <a:lstStyle/>
                    <a:p>
                      <a:pPr algn="ctr" fontAlgn="ctr"/>
                      <a:r>
                        <a:rPr lang="ja-JP" altLang="en-US" sz="1100" u="none" strike="noStrike">
                          <a:effectLst/>
                        </a:rPr>
                        <a:t>明治</a:t>
                      </a:r>
                      <a:r>
                        <a:rPr lang="en-US" altLang="ja-JP" sz="1100" u="none" strike="noStrike">
                          <a:effectLst/>
                        </a:rPr>
                        <a:t>33</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1900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dirty="0">
                          <a:effectLst/>
                        </a:rPr>
                        <a:t>324</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166</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5</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495</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extLst>
                  <a:ext uri="{0D108BD9-81ED-4DB2-BD59-A6C34878D82A}">
                    <a16:rowId xmlns:a16="http://schemas.microsoft.com/office/drawing/2014/main" xmlns="" val="10002"/>
                  </a:ext>
                </a:extLst>
              </a:tr>
              <a:tr h="198150">
                <a:tc>
                  <a:txBody>
                    <a:bodyPr/>
                    <a:lstStyle/>
                    <a:p>
                      <a:pPr algn="ctr" fontAlgn="ctr"/>
                      <a:r>
                        <a:rPr lang="ja-JP" altLang="en-US" sz="1100" u="none" strike="noStrike">
                          <a:effectLst/>
                        </a:rPr>
                        <a:t>明治</a:t>
                      </a:r>
                      <a:r>
                        <a:rPr lang="en-US" altLang="ja-JP" sz="1100" u="none" strike="noStrike">
                          <a:effectLst/>
                        </a:rPr>
                        <a:t>43</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1910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dirty="0">
                          <a:effectLst/>
                        </a:rPr>
                        <a:t>292</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dirty="0">
                          <a:effectLst/>
                        </a:rPr>
                        <a:t>14</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306</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extLst>
                  <a:ext uri="{0D108BD9-81ED-4DB2-BD59-A6C34878D82A}">
                    <a16:rowId xmlns:a16="http://schemas.microsoft.com/office/drawing/2014/main" xmlns="" val="10003"/>
                  </a:ext>
                </a:extLst>
              </a:tr>
              <a:tr h="198150">
                <a:tc>
                  <a:txBody>
                    <a:bodyPr/>
                    <a:lstStyle/>
                    <a:p>
                      <a:pPr algn="ctr" fontAlgn="ctr"/>
                      <a:r>
                        <a:rPr lang="ja-JP" altLang="en-US" sz="1100" u="none" strike="noStrike">
                          <a:effectLst/>
                        </a:rPr>
                        <a:t>大正</a:t>
                      </a:r>
                      <a:r>
                        <a:rPr lang="en-US" altLang="ja-JP" sz="1100" u="none" strike="noStrike">
                          <a:effectLst/>
                        </a:rPr>
                        <a:t>9</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1920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265</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629</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16</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1</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dirty="0">
                          <a:effectLst/>
                        </a:rPr>
                        <a:t>33</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944</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extLst>
                  <a:ext uri="{0D108BD9-81ED-4DB2-BD59-A6C34878D82A}">
                    <a16:rowId xmlns:a16="http://schemas.microsoft.com/office/drawing/2014/main" xmlns="" val="10004"/>
                  </a:ext>
                </a:extLst>
              </a:tr>
              <a:tr h="198150">
                <a:tc>
                  <a:txBody>
                    <a:bodyPr/>
                    <a:lstStyle/>
                    <a:p>
                      <a:pPr algn="ctr" fontAlgn="ctr"/>
                      <a:r>
                        <a:rPr lang="ja-JP" altLang="en-US" sz="1100" u="none" strike="noStrike">
                          <a:effectLst/>
                        </a:rPr>
                        <a:t>昭和</a:t>
                      </a:r>
                      <a:r>
                        <a:rPr lang="en-US" altLang="ja-JP" sz="1100" u="none" strike="noStrike">
                          <a:effectLst/>
                        </a:rPr>
                        <a:t>5</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1930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279</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749</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86</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1</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dirty="0">
                          <a:effectLst/>
                        </a:rPr>
                        <a:t>134</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dirty="0">
                          <a:effectLst/>
                        </a:rPr>
                        <a:t>1249</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extLst>
                  <a:ext uri="{0D108BD9-81ED-4DB2-BD59-A6C34878D82A}">
                    <a16:rowId xmlns:a16="http://schemas.microsoft.com/office/drawing/2014/main" xmlns="" val="10005"/>
                  </a:ext>
                </a:extLst>
              </a:tr>
              <a:tr h="198150">
                <a:tc>
                  <a:txBody>
                    <a:bodyPr/>
                    <a:lstStyle/>
                    <a:p>
                      <a:pPr algn="ctr" fontAlgn="ctr"/>
                      <a:r>
                        <a:rPr lang="ja-JP" altLang="en-US" sz="1100" u="none" strike="noStrike">
                          <a:effectLst/>
                        </a:rPr>
                        <a:t>昭和</a:t>
                      </a:r>
                      <a:r>
                        <a:rPr lang="en-US" altLang="ja-JP" sz="1100" u="none" strike="noStrike">
                          <a:effectLst/>
                        </a:rPr>
                        <a:t>15</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1940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464</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1375</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163</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2</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245</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dirty="0">
                          <a:effectLst/>
                        </a:rPr>
                        <a:t>2249</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extLst>
                  <a:ext uri="{0D108BD9-81ED-4DB2-BD59-A6C34878D82A}">
                    <a16:rowId xmlns:a16="http://schemas.microsoft.com/office/drawing/2014/main" xmlns="" val="10006"/>
                  </a:ext>
                </a:extLst>
              </a:tr>
              <a:tr h="198150">
                <a:tc>
                  <a:txBody>
                    <a:bodyPr/>
                    <a:lstStyle/>
                    <a:p>
                      <a:pPr algn="ctr" fontAlgn="ctr"/>
                      <a:r>
                        <a:rPr lang="ja-JP" altLang="en-US" sz="1100" u="none" strike="noStrike">
                          <a:effectLst/>
                        </a:rPr>
                        <a:t>昭和</a:t>
                      </a:r>
                      <a:r>
                        <a:rPr lang="en-US" altLang="ja-JP" sz="1100" u="none" strike="noStrike">
                          <a:effectLst/>
                        </a:rPr>
                        <a:t>25</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1950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254</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816</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98</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2</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383</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dirty="0">
                          <a:effectLst/>
                        </a:rPr>
                        <a:t>1553</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extLst>
                  <a:ext uri="{0D108BD9-81ED-4DB2-BD59-A6C34878D82A}">
                    <a16:rowId xmlns:a16="http://schemas.microsoft.com/office/drawing/2014/main" xmlns="" val="10007"/>
                  </a:ext>
                </a:extLst>
              </a:tr>
              <a:tr h="198150">
                <a:tc>
                  <a:txBody>
                    <a:bodyPr/>
                    <a:lstStyle/>
                    <a:p>
                      <a:pPr algn="ctr" fontAlgn="ctr"/>
                      <a:r>
                        <a:rPr lang="ja-JP" altLang="en-US" sz="1100" u="none" strike="noStrike">
                          <a:effectLst/>
                        </a:rPr>
                        <a:t>昭和</a:t>
                      </a:r>
                      <a:r>
                        <a:rPr lang="en-US" altLang="ja-JP" sz="1100" u="none" strike="noStrike">
                          <a:effectLst/>
                        </a:rPr>
                        <a:t>30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1955</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248</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993</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324</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6</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485</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dirty="0">
                          <a:effectLst/>
                        </a:rPr>
                        <a:t>2056</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extLst>
                  <a:ext uri="{0D108BD9-81ED-4DB2-BD59-A6C34878D82A}">
                    <a16:rowId xmlns:a16="http://schemas.microsoft.com/office/drawing/2014/main" xmlns="" val="10008"/>
                  </a:ext>
                </a:extLst>
              </a:tr>
              <a:tr h="198150">
                <a:tc>
                  <a:txBody>
                    <a:bodyPr/>
                    <a:lstStyle/>
                    <a:p>
                      <a:pPr algn="ctr" fontAlgn="ctr"/>
                      <a:r>
                        <a:rPr lang="ja-JP" altLang="en-US" sz="1100" u="none" strike="noStrike">
                          <a:effectLst/>
                        </a:rPr>
                        <a:t>昭和</a:t>
                      </a:r>
                      <a:r>
                        <a:rPr lang="en-US" altLang="ja-JP" sz="1100" u="none" strike="noStrike">
                          <a:effectLst/>
                        </a:rPr>
                        <a:t>35</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1960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128</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1398</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1126</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28</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585</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dirty="0">
                          <a:effectLst/>
                        </a:rPr>
                        <a:t>3265</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extLst>
                  <a:ext uri="{0D108BD9-81ED-4DB2-BD59-A6C34878D82A}">
                    <a16:rowId xmlns:a16="http://schemas.microsoft.com/office/drawing/2014/main" xmlns="" val="10009"/>
                  </a:ext>
                </a:extLst>
              </a:tr>
              <a:tr h="198150">
                <a:tc>
                  <a:txBody>
                    <a:bodyPr/>
                    <a:lstStyle/>
                    <a:p>
                      <a:pPr algn="ctr" fontAlgn="ctr"/>
                      <a:r>
                        <a:rPr lang="ja-JP" altLang="en-US" sz="1100" u="none" strike="noStrike">
                          <a:effectLst/>
                        </a:rPr>
                        <a:t>昭和</a:t>
                      </a:r>
                      <a:r>
                        <a:rPr lang="en-US" altLang="ja-JP" sz="1100" u="none" strike="noStrike">
                          <a:effectLst/>
                        </a:rPr>
                        <a:t>37</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1962</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115</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1472</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1617</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46</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626</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dirty="0">
                          <a:effectLst/>
                        </a:rPr>
                        <a:t>3876</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extLst>
                  <a:ext uri="{0D108BD9-81ED-4DB2-BD59-A6C34878D82A}">
                    <a16:rowId xmlns:a16="http://schemas.microsoft.com/office/drawing/2014/main" xmlns="" val="10010"/>
                  </a:ext>
                </a:extLst>
              </a:tr>
              <a:tr h="198150">
                <a:tc>
                  <a:txBody>
                    <a:bodyPr/>
                    <a:lstStyle/>
                    <a:p>
                      <a:pPr algn="ctr" fontAlgn="ctr"/>
                      <a:r>
                        <a:rPr lang="ja-JP" altLang="en-US" sz="1100" u="none" strike="noStrike">
                          <a:effectLst/>
                        </a:rPr>
                        <a:t>昭和</a:t>
                      </a:r>
                      <a:r>
                        <a:rPr lang="en-US" altLang="ja-JP" sz="1100" u="none" strike="noStrike">
                          <a:effectLst/>
                        </a:rPr>
                        <a:t>39</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1964</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102</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1529</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2515</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63</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690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dirty="0">
                          <a:effectLst/>
                        </a:rPr>
                        <a:t>4899</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extLst>
                  <a:ext uri="{0D108BD9-81ED-4DB2-BD59-A6C34878D82A}">
                    <a16:rowId xmlns:a16="http://schemas.microsoft.com/office/drawing/2014/main" xmlns="" val="10011"/>
                  </a:ext>
                </a:extLst>
              </a:tr>
              <a:tr h="198150">
                <a:tc>
                  <a:txBody>
                    <a:bodyPr/>
                    <a:lstStyle/>
                    <a:p>
                      <a:pPr algn="ctr" fontAlgn="ctr"/>
                      <a:r>
                        <a:rPr lang="ja-JP" altLang="en-US" sz="1100" u="none" strike="noStrike">
                          <a:effectLst/>
                        </a:rPr>
                        <a:t>昭和</a:t>
                      </a:r>
                      <a:r>
                        <a:rPr lang="en-US" altLang="ja-JP" sz="1100" u="none" strike="noStrike">
                          <a:effectLst/>
                        </a:rPr>
                        <a:t>41</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1966</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90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1712</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3526</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64</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804</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dirty="0">
                          <a:effectLst/>
                        </a:rPr>
                        <a:t>6196</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extLst>
                  <a:ext uri="{0D108BD9-81ED-4DB2-BD59-A6C34878D82A}">
                    <a16:rowId xmlns:a16="http://schemas.microsoft.com/office/drawing/2014/main" xmlns="" val="10012"/>
                  </a:ext>
                </a:extLst>
              </a:tr>
              <a:tr h="198150">
                <a:tc>
                  <a:txBody>
                    <a:bodyPr/>
                    <a:lstStyle/>
                    <a:p>
                      <a:pPr algn="ctr" fontAlgn="ctr"/>
                      <a:r>
                        <a:rPr lang="ja-JP" altLang="en-US" sz="1100" u="none" strike="noStrike">
                          <a:effectLst/>
                        </a:rPr>
                        <a:t>昭和</a:t>
                      </a:r>
                      <a:r>
                        <a:rPr lang="en-US" altLang="ja-JP" sz="1100" u="none" strike="noStrike">
                          <a:effectLst/>
                        </a:rPr>
                        <a:t>43</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1968</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79</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1980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dirty="0">
                          <a:effectLst/>
                        </a:rPr>
                        <a:t>4959</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73</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a:effectLst/>
                        </a:rPr>
                        <a:t>815</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ctr" fontAlgn="ctr"/>
                      <a:r>
                        <a:rPr lang="en-US" altLang="ja-JP" sz="1100" u="none" strike="noStrike" dirty="0">
                          <a:effectLst/>
                        </a:rPr>
                        <a:t>7906</a:t>
                      </a:r>
                      <a:endPar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extLst>
                  <a:ext uri="{0D108BD9-81ED-4DB2-BD59-A6C34878D82A}">
                    <a16:rowId xmlns:a16="http://schemas.microsoft.com/office/drawing/2014/main" xmlns="" val="10013"/>
                  </a:ext>
                </a:extLst>
              </a:tr>
            </a:tbl>
          </a:graphicData>
        </a:graphic>
      </p:graphicFrame>
      <p:sp>
        <p:nvSpPr>
          <p:cNvPr id="4" name="テキスト ボックス 3"/>
          <p:cNvSpPr txBox="1"/>
          <p:nvPr/>
        </p:nvSpPr>
        <p:spPr>
          <a:xfrm>
            <a:off x="137160" y="6427113"/>
            <a:ext cx="5415265" cy="430887"/>
          </a:xfrm>
          <a:prstGeom prst="rect">
            <a:avLst/>
          </a:prstGeom>
          <a:noFill/>
        </p:spPr>
        <p:txBody>
          <a:bodyPr wrap="none" rtlCol="0">
            <a:spAutoFit/>
          </a:bodyPr>
          <a:lstStyle/>
          <a:p>
            <a:r>
              <a:rPr kumimoji="1" lang="ja-JP" altLang="en-US" sz="1100" dirty="0"/>
              <a:t>資料：小野満雄：エネルギー概論，ｐｐ</a:t>
            </a:r>
            <a:r>
              <a:rPr kumimoji="1" lang="en-US" altLang="ja-JP" sz="1100" dirty="0"/>
              <a:t>.62-65,</a:t>
            </a:r>
            <a:r>
              <a:rPr kumimoji="1" lang="ja-JP" altLang="en-US" sz="1100" dirty="0"/>
              <a:t>日本評論社（</a:t>
            </a:r>
            <a:r>
              <a:rPr kumimoji="1" lang="en-US" altLang="ja-JP" sz="1100" dirty="0"/>
              <a:t>1972</a:t>
            </a:r>
            <a:r>
              <a:rPr kumimoji="1" lang="ja-JP" altLang="en-US" sz="1100" dirty="0"/>
              <a:t>）</a:t>
            </a:r>
            <a:endParaRPr kumimoji="1" lang="en-US" altLang="ja-JP" sz="1100" dirty="0"/>
          </a:p>
          <a:p>
            <a:r>
              <a:rPr kumimoji="1" lang="ja-JP" altLang="en-US" sz="1100" dirty="0"/>
              <a:t>　　　　公健協会</a:t>
            </a:r>
            <a:r>
              <a:rPr kumimoji="1" lang="en-US" altLang="ja-JP" sz="1100" dirty="0"/>
              <a:t>/</a:t>
            </a:r>
            <a:r>
              <a:rPr kumimoji="1" lang="ja-JP" altLang="en-US" sz="1100" dirty="0"/>
              <a:t>大気環境学会史料整理研究委員会</a:t>
            </a:r>
            <a:r>
              <a:rPr kumimoji="1" lang="en-US" altLang="ja-JP" sz="1100" dirty="0"/>
              <a:t>,</a:t>
            </a:r>
            <a:r>
              <a:rPr kumimoji="1" lang="ja-JP" altLang="en-US" sz="1100" dirty="0"/>
              <a:t>日本の大気汚染の歴史</a:t>
            </a:r>
            <a:r>
              <a:rPr kumimoji="1" lang="en-US" altLang="ja-JP" sz="1100" dirty="0"/>
              <a:t>Ⅰ,</a:t>
            </a:r>
            <a:r>
              <a:rPr kumimoji="1" lang="ja-JP" altLang="en-US" sz="1100" dirty="0"/>
              <a:t>ｐｐ</a:t>
            </a:r>
            <a:r>
              <a:rPr kumimoji="1" lang="en-US" altLang="ja-JP" sz="1100" dirty="0"/>
              <a:t>49-55</a:t>
            </a:r>
            <a:endParaRPr kumimoji="1" lang="ja-JP" altLang="en-US" sz="1100" dirty="0"/>
          </a:p>
        </p:txBody>
      </p:sp>
    </p:spTree>
    <p:extLst>
      <p:ext uri="{BB962C8B-B14F-4D97-AF65-F5344CB8AC3E}">
        <p14:creationId xmlns:p14="http://schemas.microsoft.com/office/powerpoint/2010/main" val="405174832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1369</TotalTime>
  <Words>2164</Words>
  <Application>Microsoft Office PowerPoint</Application>
  <PresentationFormat>A4 210 x 297 mm</PresentationFormat>
  <Paragraphs>342</Paragraphs>
  <Slides>22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22</vt:i4>
      </vt:variant>
    </vt:vector>
  </HeadingPairs>
  <TitlesOfParts>
    <vt:vector size="29" baseType="lpstr">
      <vt:lpstr>BIZ UDPGothic</vt:lpstr>
      <vt:lpstr>ＭＳ Ｐゴシック</vt:lpstr>
      <vt:lpstr>ヒラギノ角ゴ Pro W3</vt:lpstr>
      <vt:lpstr>Arial</vt:lpstr>
      <vt:lpstr>Calibri</vt:lpstr>
      <vt:lpstr>Calibri Light</vt:lpstr>
      <vt:lpstr>Office テーマ</vt:lpstr>
      <vt:lpstr>04 我が国の経済発展と 大気汚染</vt:lpstr>
      <vt:lpstr>PowerPoint プレゼンテーション</vt:lpstr>
      <vt:lpstr>この資料の活用例</vt:lpstr>
      <vt:lpstr>PowerPoint プレゼンテーション</vt:lpstr>
      <vt:lpstr>①明治以降、日本の経済はどのように発展したのだろうか？</vt:lpstr>
      <vt:lpstr>PowerPoint プレゼンテーション</vt:lpstr>
      <vt:lpstr>PowerPoint プレゼンテーション</vt:lpstr>
      <vt:lpstr>②日本の経済成長はどのようなエネルギーで支えられたのだろうか？</vt:lpstr>
      <vt:lpstr>PowerPoint プレゼンテーション</vt:lpstr>
      <vt:lpstr>PowerPoint プレゼンテーション</vt:lpstr>
      <vt:lpstr>PowerPoint プレゼンテーション</vt:lpstr>
      <vt:lpstr>PowerPoint プレゼンテーション</vt:lpstr>
      <vt:lpstr>④化石燃料を燃やすと環境に負荷をかけるのはなぜ？</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参考資料</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エネルギーの移り変わりと大気汚染の歴史</dc:title>
  <dc:creator>森 淳子</dc:creator>
  <cp:lastModifiedBy>森 淳子</cp:lastModifiedBy>
  <cp:revision>185</cp:revision>
  <dcterms:created xsi:type="dcterms:W3CDTF">2025-01-12T06:10:43Z</dcterms:created>
  <dcterms:modified xsi:type="dcterms:W3CDTF">2025-05-01T12:24:19Z</dcterms:modified>
</cp:coreProperties>
</file>