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72" r:id="rId3"/>
    <p:sldId id="274" r:id="rId4"/>
    <p:sldId id="258" r:id="rId5"/>
    <p:sldId id="259" r:id="rId6"/>
    <p:sldId id="260" r:id="rId7"/>
    <p:sldId id="261" r:id="rId8"/>
    <p:sldId id="263" r:id="rId9"/>
    <p:sldId id="273" r:id="rId10"/>
    <p:sldId id="262" r:id="rId11"/>
    <p:sldId id="264" r:id="rId12"/>
    <p:sldId id="269" r:id="rId13"/>
    <p:sldId id="270" r:id="rId14"/>
    <p:sldId id="265" r:id="rId15"/>
    <p:sldId id="266" r:id="rId16"/>
    <p:sldId id="267" r:id="rId17"/>
    <p:sldId id="275" r:id="rId18"/>
    <p:sldId id="276" r:id="rId19"/>
    <p:sldId id="277" r:id="rId20"/>
    <p:sldId id="278" r:id="rId21"/>
    <p:sldId id="279" r:id="rId22"/>
    <p:sldId id="280" r:id="rId23"/>
    <p:sldId id="281" r:id="rId24"/>
    <p:sldId id="282" r:id="rId25"/>
    <p:sldId id="283" r:id="rId26"/>
    <p:sldId id="284" r:id="rId27"/>
  </p:sldIdLst>
  <p:sldSz cx="9906000" cy="6858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82" autoAdjust="0"/>
    <p:restoredTop sz="88163" autoAdjust="0"/>
  </p:normalViewPr>
  <p:slideViewPr>
    <p:cSldViewPr snapToGrid="0">
      <p:cViewPr varScale="1">
        <p:scale>
          <a:sx n="63" d="100"/>
          <a:sy n="63" d="100"/>
        </p:scale>
        <p:origin x="1248" y="66"/>
      </p:cViewPr>
      <p:guideLst>
        <p:guide orient="horz" pos="2183"/>
        <p:guide pos="3120"/>
      </p:guideLst>
    </p:cSldViewPr>
  </p:slideViewPr>
  <p:notesTextViewPr>
    <p:cViewPr>
      <p:scale>
        <a:sx n="1" d="1"/>
        <a:sy n="1" d="1"/>
      </p:scale>
      <p:origin x="0" y="0"/>
    </p:cViewPr>
  </p:notesTextViewPr>
  <p:sorterViewPr>
    <p:cViewPr>
      <p:scale>
        <a:sx n="100" d="100"/>
        <a:sy n="100" d="100"/>
      </p:scale>
      <p:origin x="0" y="-36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2E22D1-062F-4188-BB22-F53B80C141F9}" type="datetimeFigureOut">
              <a:rPr kumimoji="1" lang="ja-JP" altLang="en-US" smtClean="0"/>
              <a:t>2025/5/12</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BC8E6B-0307-43DA-8110-0914EB23B753}" type="slidenum">
              <a:rPr kumimoji="1" lang="ja-JP" altLang="en-US" smtClean="0"/>
              <a:t>‹#›</a:t>
            </a:fld>
            <a:endParaRPr kumimoji="1" lang="ja-JP" altLang="en-US"/>
          </a:p>
        </p:txBody>
      </p:sp>
    </p:spTree>
    <p:extLst>
      <p:ext uri="{BB962C8B-B14F-4D97-AF65-F5344CB8AC3E}">
        <p14:creationId xmlns:p14="http://schemas.microsoft.com/office/powerpoint/2010/main" val="18198873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kern="1200" dirty="0">
                <a:solidFill>
                  <a:schemeClr val="tx1"/>
                </a:solidFill>
                <a:effectLst/>
                <a:latin typeface="+mn-lt"/>
                <a:ea typeface="+mn-ea"/>
                <a:cs typeface="+mn-cs"/>
              </a:rPr>
              <a:t>(※1) McKinsey &amp; Company and Ocean Conservancy (2015)</a:t>
            </a:r>
            <a:r>
              <a:rPr lang="en-US" altLang="ja-JP" dirty="0"/>
              <a:t/>
            </a:r>
            <a:br>
              <a:rPr lang="en-US" altLang="ja-JP" dirty="0"/>
            </a:br>
            <a:r>
              <a:rPr kumimoji="1" lang="en-US" altLang="ja-JP" sz="1200" b="0" i="0" kern="1200" dirty="0">
                <a:solidFill>
                  <a:schemeClr val="tx1"/>
                </a:solidFill>
                <a:effectLst/>
                <a:latin typeface="+mn-lt"/>
                <a:ea typeface="+mn-ea"/>
                <a:cs typeface="+mn-cs"/>
              </a:rPr>
              <a:t>(※2) WORLD ECONOMIC FORUM(2016)</a:t>
            </a:r>
            <a:r>
              <a:rPr lang="en-US" altLang="ja-JP" dirty="0"/>
              <a:t/>
            </a:r>
            <a:br>
              <a:rPr lang="en-US" altLang="ja-JP" dirty="0"/>
            </a:br>
            <a:r>
              <a:rPr kumimoji="1" lang="en-US" altLang="ja-JP" sz="1200" b="0" i="0" kern="1200" dirty="0">
                <a:solidFill>
                  <a:schemeClr val="tx1"/>
                </a:solidFill>
                <a:effectLst/>
                <a:latin typeface="+mn-lt"/>
                <a:ea typeface="+mn-ea"/>
                <a:cs typeface="+mn-cs"/>
              </a:rPr>
              <a:t>(※3) World Economic Forum(2016) The New Plastics </a:t>
            </a:r>
            <a:r>
              <a:rPr kumimoji="1" lang="en-US" altLang="ja-JP" sz="1200" b="0" i="0" kern="1200" dirty="0" err="1">
                <a:solidFill>
                  <a:schemeClr val="tx1"/>
                </a:solidFill>
                <a:effectLst/>
                <a:latin typeface="+mn-lt"/>
                <a:ea typeface="+mn-ea"/>
                <a:cs typeface="+mn-cs"/>
              </a:rPr>
              <a:t>Economy:Rethinking</a:t>
            </a:r>
            <a:r>
              <a:rPr kumimoji="1" lang="en-US" altLang="ja-JP" sz="1200" b="0" i="0" kern="1200" dirty="0">
                <a:solidFill>
                  <a:schemeClr val="tx1"/>
                </a:solidFill>
                <a:effectLst/>
                <a:latin typeface="+mn-lt"/>
                <a:ea typeface="+mn-ea"/>
                <a:cs typeface="+mn-cs"/>
              </a:rPr>
              <a:t> the future of </a:t>
            </a:r>
            <a:r>
              <a:rPr kumimoji="1" lang="en-US" altLang="ja-JP" sz="1200" b="0" i="0" kern="1200" dirty="0" err="1">
                <a:solidFill>
                  <a:schemeClr val="tx1"/>
                </a:solidFill>
                <a:effectLst/>
                <a:latin typeface="+mn-lt"/>
                <a:ea typeface="+mn-ea"/>
                <a:cs typeface="+mn-cs"/>
              </a:rPr>
              <a:t>pastics</a:t>
            </a:r>
            <a:r>
              <a:rPr lang="en-US" altLang="ja-JP" dirty="0"/>
              <a:t/>
            </a:r>
            <a:br>
              <a:rPr lang="en-US" altLang="ja-JP" dirty="0"/>
            </a:br>
            <a:r>
              <a:rPr kumimoji="1" lang="en-US" altLang="ja-JP" sz="1200" b="0" i="0" kern="1200" dirty="0">
                <a:solidFill>
                  <a:schemeClr val="tx1"/>
                </a:solidFill>
                <a:effectLst/>
                <a:latin typeface="+mn-lt"/>
                <a:ea typeface="+mn-ea"/>
                <a:cs typeface="+mn-cs"/>
              </a:rPr>
              <a:t>(※4) Gall &amp; Thompson (2015)</a:t>
            </a:r>
            <a:r>
              <a:rPr lang="en-US" altLang="ja-JP" dirty="0"/>
              <a:t/>
            </a:r>
            <a:br>
              <a:rPr lang="en-US" altLang="ja-JP" dirty="0"/>
            </a:br>
            <a:r>
              <a:rPr kumimoji="1" lang="en-US" altLang="ja-JP" sz="1200" b="0" i="0" kern="1200" dirty="0">
                <a:solidFill>
                  <a:schemeClr val="tx1"/>
                </a:solidFill>
                <a:effectLst/>
                <a:latin typeface="+mn-lt"/>
                <a:ea typeface="+mn-ea"/>
                <a:cs typeface="+mn-cs"/>
              </a:rPr>
              <a:t>(※5) Schuyler, Qamar A., et al.</a:t>
            </a:r>
            <a:r>
              <a:rPr lang="en-US" altLang="ja-JP" dirty="0"/>
              <a:t/>
            </a:r>
            <a:br>
              <a:rPr lang="en-US" altLang="ja-JP" dirty="0"/>
            </a:br>
            <a:r>
              <a:rPr kumimoji="1" lang="en-US" altLang="ja-JP" sz="1200" b="0" i="0" kern="1200" dirty="0">
                <a:solidFill>
                  <a:schemeClr val="tx1"/>
                </a:solidFill>
                <a:effectLst/>
                <a:latin typeface="+mn-lt"/>
                <a:ea typeface="+mn-ea"/>
                <a:cs typeface="+mn-cs"/>
              </a:rPr>
              <a:t>(※6) Wilcox, Chris, Erik Van </a:t>
            </a:r>
            <a:r>
              <a:rPr kumimoji="1" lang="en-US" altLang="ja-JP" sz="1200" b="0" i="0" kern="1200" dirty="0" err="1">
                <a:solidFill>
                  <a:schemeClr val="tx1"/>
                </a:solidFill>
                <a:effectLst/>
                <a:latin typeface="+mn-lt"/>
                <a:ea typeface="+mn-ea"/>
                <a:cs typeface="+mn-cs"/>
              </a:rPr>
              <a:t>Sebille</a:t>
            </a:r>
            <a:r>
              <a:rPr kumimoji="1" lang="en-US" altLang="ja-JP" sz="1200" b="0" i="0" kern="1200" dirty="0">
                <a:solidFill>
                  <a:schemeClr val="tx1"/>
                </a:solidFill>
                <a:effectLst/>
                <a:latin typeface="+mn-lt"/>
                <a:ea typeface="+mn-ea"/>
                <a:cs typeface="+mn-cs"/>
              </a:rPr>
              <a:t>, and Britta Denise Hardesty. (2015)</a:t>
            </a:r>
          </a:p>
          <a:p>
            <a:endParaRPr kumimoji="1" lang="ja-JP" altLang="en-US" dirty="0"/>
          </a:p>
        </p:txBody>
      </p:sp>
      <p:sp>
        <p:nvSpPr>
          <p:cNvPr id="4" name="スライド番号プレースホルダー 3"/>
          <p:cNvSpPr>
            <a:spLocks noGrp="1"/>
          </p:cNvSpPr>
          <p:nvPr>
            <p:ph type="sldNum" sz="quarter" idx="10"/>
          </p:nvPr>
        </p:nvSpPr>
        <p:spPr/>
        <p:txBody>
          <a:bodyPr/>
          <a:lstStyle/>
          <a:p>
            <a:fld id="{6DBC8E6B-0307-43DA-8110-0914EB23B753}" type="slidenum">
              <a:rPr kumimoji="1" lang="ja-JP" altLang="en-US" smtClean="0"/>
              <a:t>14</a:t>
            </a:fld>
            <a:endParaRPr kumimoji="1" lang="ja-JP" altLang="en-US"/>
          </a:p>
        </p:txBody>
      </p:sp>
    </p:spTree>
    <p:extLst>
      <p:ext uri="{BB962C8B-B14F-4D97-AF65-F5344CB8AC3E}">
        <p14:creationId xmlns:p14="http://schemas.microsoft.com/office/powerpoint/2010/main" val="2514789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04E005F-C11D-4BD8-8D95-AF563FF2FBDB}" type="datetimeFigureOut">
              <a:rPr kumimoji="1" lang="ja-JP" altLang="en-US" smtClean="0"/>
              <a:t>2025/5/12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695601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04E005F-C11D-4BD8-8D95-AF563FF2FBDB}" type="datetimeFigureOut">
              <a:rPr kumimoji="1" lang="ja-JP" altLang="en-US" smtClean="0"/>
              <a:t>2025/5/12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3060750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04E005F-C11D-4BD8-8D95-AF563FF2FBDB}" type="datetimeFigureOut">
              <a:rPr kumimoji="1" lang="ja-JP" altLang="en-US" smtClean="0"/>
              <a:t>2025/5/12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3637053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04E005F-C11D-4BD8-8D95-AF563FF2FBDB}" type="datetimeFigureOut">
              <a:rPr kumimoji="1" lang="ja-JP" altLang="en-US" smtClean="0"/>
              <a:t>2025/5/12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3411957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04E005F-C11D-4BD8-8D95-AF563FF2FBDB}" type="datetimeFigureOut">
              <a:rPr kumimoji="1" lang="ja-JP" altLang="en-US" smtClean="0"/>
              <a:t>2025/5/12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774843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04E005F-C11D-4BD8-8D95-AF563FF2FBDB}" type="datetimeFigureOut">
              <a:rPr kumimoji="1" lang="ja-JP" altLang="en-US" smtClean="0"/>
              <a:t>2025/5/12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137736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04E005F-C11D-4BD8-8D95-AF563FF2FBDB}" type="datetimeFigureOut">
              <a:rPr kumimoji="1" lang="ja-JP" altLang="en-US" smtClean="0"/>
              <a:t>2025/5/12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337218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04E005F-C11D-4BD8-8D95-AF563FF2FBDB}" type="datetimeFigureOut">
              <a:rPr kumimoji="1" lang="ja-JP" altLang="en-US" smtClean="0"/>
              <a:t>2025/5/12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928488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4E005F-C11D-4BD8-8D95-AF563FF2FBDB}" type="datetimeFigureOut">
              <a:rPr kumimoji="1" lang="ja-JP" altLang="en-US" smtClean="0"/>
              <a:t>2025/5/12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276134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4E005F-C11D-4BD8-8D95-AF563FF2FBDB}" type="datetimeFigureOut">
              <a:rPr kumimoji="1" lang="ja-JP" altLang="en-US" smtClean="0"/>
              <a:t>2025/5/12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3694775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4E005F-C11D-4BD8-8D95-AF563FF2FBDB}" type="datetimeFigureOut">
              <a:rPr kumimoji="1" lang="ja-JP" altLang="en-US" smtClean="0"/>
              <a:t>2025/5/12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853956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4E005F-C11D-4BD8-8D95-AF563FF2FBDB}" type="datetimeFigureOut">
              <a:rPr kumimoji="1" lang="ja-JP" altLang="en-US" smtClean="0"/>
              <a:t>2025/5/12</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857457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49" y="1122363"/>
            <a:ext cx="8811867" cy="2387600"/>
          </a:xfrm>
        </p:spPr>
        <p:txBody>
          <a:bodyPr>
            <a:normAutofit/>
          </a:bodyPr>
          <a:lstStyle/>
          <a:p>
            <a:r>
              <a:rPr lang="en-US" altLang="ja-JP" kern="100" dirty="0"/>
              <a:t>03 </a:t>
            </a:r>
            <a:r>
              <a:rPr lang="ja-JP" altLang="en-US" kern="100" dirty="0"/>
              <a:t>プラスチックと環境問題</a:t>
            </a:r>
            <a:endParaRPr kumimoji="1" lang="ja-JP" altLang="en-US" dirty="0"/>
          </a:p>
        </p:txBody>
      </p:sp>
      <p:sp>
        <p:nvSpPr>
          <p:cNvPr id="3" name="サブタイトル 2"/>
          <p:cNvSpPr>
            <a:spLocks noGrp="1"/>
          </p:cNvSpPr>
          <p:nvPr>
            <p:ph type="subTitle" idx="1"/>
          </p:nvPr>
        </p:nvSpPr>
        <p:spPr/>
        <p:txBody>
          <a:bodyPr/>
          <a:lstStyle/>
          <a:p>
            <a:endParaRPr kumimoji="1" lang="en-US" altLang="ja-JP" dirty="0"/>
          </a:p>
          <a:p>
            <a:r>
              <a:rPr kumimoji="1" lang="ja-JP" altLang="en-US" dirty="0"/>
              <a:t>調べ学習のテーマとして</a:t>
            </a:r>
          </a:p>
        </p:txBody>
      </p:sp>
    </p:spTree>
    <p:extLst>
      <p:ext uri="{BB962C8B-B14F-4D97-AF65-F5344CB8AC3E}">
        <p14:creationId xmlns:p14="http://schemas.microsoft.com/office/powerpoint/2010/main" val="662885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⑤四角のプラマークの意味は？</a:t>
            </a:r>
            <a:r>
              <a:rPr lang="en-US" altLang="ja-JP" dirty="0"/>
              <a:t/>
            </a:r>
            <a:br>
              <a:rPr lang="en-US" altLang="ja-JP" dirty="0"/>
            </a:br>
            <a:endParaRPr kumimoji="1" lang="ja-JP" altLang="en-US" dirty="0"/>
          </a:p>
        </p:txBody>
      </p:sp>
      <p:sp>
        <p:nvSpPr>
          <p:cNvPr id="4" name="コンテンツ プレースホルダー 3"/>
          <p:cNvSpPr>
            <a:spLocks noGrp="1"/>
          </p:cNvSpPr>
          <p:nvPr>
            <p:ph idx="1"/>
          </p:nvPr>
        </p:nvSpPr>
        <p:spPr>
          <a:xfrm>
            <a:off x="197010" y="1598494"/>
            <a:ext cx="8211172" cy="4351338"/>
          </a:xfrm>
        </p:spPr>
        <p:txBody>
          <a:bodyPr>
            <a:normAutofit/>
          </a:bodyPr>
          <a:lstStyle/>
          <a:p>
            <a:r>
              <a:rPr lang="ja-JP" altLang="en-US" dirty="0"/>
              <a:t>容器包装リサイクル法に基づき、特定事業者にリサイクルが義務付けられているプラスチック製容器包装であることの識別マークです。</a:t>
            </a:r>
            <a:endParaRPr lang="en-US" altLang="ja-JP" dirty="0"/>
          </a:p>
          <a:p>
            <a:r>
              <a:rPr lang="ja-JP" altLang="en-US" dirty="0"/>
              <a:t>消費者はこのマークによって分別を行います。</a:t>
            </a:r>
            <a:endParaRPr lang="en-US" altLang="ja-JP" dirty="0"/>
          </a:p>
          <a:p>
            <a:r>
              <a:rPr lang="ja-JP" altLang="en-US" dirty="0"/>
              <a:t>市町村は分別収集を行います。</a:t>
            </a:r>
            <a:endParaRPr lang="en-US" altLang="ja-JP" dirty="0"/>
          </a:p>
          <a:p>
            <a:r>
              <a:rPr lang="ja-JP" altLang="en-US" dirty="0"/>
              <a:t>特定事業者は回収されたものを、融解して成形加工する（マテリアルリサイクル）、化学反応により分解して資源として再利用する（ケミカルリサイクル）、燃焼させた熱を利用する（サーマルリサイクル）などして再利用します。</a:t>
            </a:r>
            <a:endParaRPr lang="en-US" altLang="ja-JP" dirty="0"/>
          </a:p>
          <a:p>
            <a:pPr marL="0" indent="0">
              <a:buNone/>
            </a:pPr>
            <a:endParaRPr lang="en-US" altLang="ja-JP" dirty="0"/>
          </a:p>
        </p:txBody>
      </p:sp>
      <p:pic>
        <p:nvPicPr>
          <p:cNvPr id="5" name="図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6916" y="625700"/>
            <a:ext cx="13620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263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⑥プラスチックごみのリサイクルの現状は？</a:t>
            </a:r>
            <a:r>
              <a:rPr lang="en-US" altLang="ja-JP" dirty="0"/>
              <a:t/>
            </a:r>
            <a:br>
              <a:rPr lang="en-US" altLang="ja-JP" dirty="0"/>
            </a:br>
            <a:endParaRPr kumimoji="1" lang="ja-JP" altLang="en-US" dirty="0"/>
          </a:p>
        </p:txBody>
      </p:sp>
      <p:sp>
        <p:nvSpPr>
          <p:cNvPr id="4" name="コンテンツ プレースホルダー 3"/>
          <p:cNvSpPr>
            <a:spLocks noGrp="1"/>
          </p:cNvSpPr>
          <p:nvPr>
            <p:ph idx="1"/>
          </p:nvPr>
        </p:nvSpPr>
        <p:spPr>
          <a:xfrm>
            <a:off x="488557" y="1585242"/>
            <a:ext cx="9198781" cy="4364984"/>
          </a:xfrm>
        </p:spPr>
        <p:txBody>
          <a:bodyPr>
            <a:normAutofit fontScale="92500"/>
          </a:bodyPr>
          <a:lstStyle/>
          <a:p>
            <a:pPr marL="0" indent="0">
              <a:buNone/>
            </a:pPr>
            <a:r>
              <a:rPr lang="ja-JP" altLang="en-US" dirty="0"/>
              <a:t>一般社団法人プラスチック循環利用協会によると、</a:t>
            </a:r>
            <a:r>
              <a:rPr lang="en-US" altLang="ja-JP" dirty="0"/>
              <a:t>2023</a:t>
            </a:r>
            <a:r>
              <a:rPr lang="ja-JP" altLang="en-US" dirty="0"/>
              <a:t>年におけるプラスチックの生産量は</a:t>
            </a:r>
            <a:r>
              <a:rPr lang="en-US" altLang="ja-JP" dirty="0"/>
              <a:t>887</a:t>
            </a:r>
            <a:r>
              <a:rPr lang="ja-JP" altLang="en-US" dirty="0"/>
              <a:t>万トンと推定されています。「廃プラ総排出量」は、製品寿命の短い包装・容器分野の「国内樹脂製品消費量」減少の影響を受けて</a:t>
            </a:r>
            <a:r>
              <a:rPr lang="en-US" altLang="ja-JP" dirty="0"/>
              <a:t>769</a:t>
            </a:r>
            <a:r>
              <a:rPr lang="ja-JP" altLang="en-US" dirty="0"/>
              <a:t>万</a:t>
            </a:r>
            <a:r>
              <a:rPr lang="en-US" altLang="ja-JP" dirty="0"/>
              <a:t>t</a:t>
            </a:r>
            <a:r>
              <a:rPr lang="ja-JP" altLang="en-US" dirty="0"/>
              <a:t>と前年比</a:t>
            </a:r>
            <a:r>
              <a:rPr lang="en-US" altLang="ja-JP" dirty="0"/>
              <a:t>52</a:t>
            </a:r>
            <a:r>
              <a:rPr lang="ja-JP" altLang="en-US" dirty="0"/>
              <a:t>万</a:t>
            </a:r>
            <a:r>
              <a:rPr lang="en-US" altLang="ja-JP" dirty="0"/>
              <a:t>t</a:t>
            </a:r>
            <a:r>
              <a:rPr lang="ja-JP" altLang="en-US" dirty="0"/>
              <a:t>減となりました。</a:t>
            </a:r>
            <a:endParaRPr lang="en-US" altLang="ja-JP" dirty="0"/>
          </a:p>
          <a:p>
            <a:pPr marL="0" indent="0">
              <a:buNone/>
            </a:pPr>
            <a:r>
              <a:rPr lang="ja-JP" altLang="en-US" dirty="0"/>
              <a:t>排出されたプラスチックは「容器包装リサイクル法」の他、さまざまな法律に基づいて回収されています。</a:t>
            </a:r>
            <a:endParaRPr lang="en-US" altLang="ja-JP" dirty="0"/>
          </a:p>
          <a:p>
            <a:pPr marL="0" indent="0">
              <a:buNone/>
            </a:pPr>
            <a:r>
              <a:rPr lang="ja-JP" altLang="en-US" dirty="0"/>
              <a:t>回収後は</a:t>
            </a:r>
            <a:r>
              <a:rPr lang="en-US" altLang="ja-JP" dirty="0"/>
              <a:t>64</a:t>
            </a:r>
            <a:r>
              <a:rPr lang="ja-JP" altLang="en-US" dirty="0"/>
              <a:t>％が発電焼却などのサーマルリサイクルなどとして、</a:t>
            </a:r>
            <a:r>
              <a:rPr lang="en-US" altLang="ja-JP" dirty="0"/>
              <a:t>22</a:t>
            </a:r>
            <a:r>
              <a:rPr lang="ja-JP" altLang="en-US" dirty="0"/>
              <a:t>％が再生材料として（マテリアルリサイクル）、</a:t>
            </a:r>
            <a:r>
              <a:rPr lang="en-US" altLang="ja-JP" dirty="0"/>
              <a:t>3</a:t>
            </a:r>
            <a:r>
              <a:rPr lang="ja-JP" altLang="en-US" dirty="0"/>
              <a:t> ％が化学原料などとして（ケミカルリサイクル）有効活用されています。有効利用されていないものの処理・処分方法については、単純焼却が約</a:t>
            </a:r>
            <a:r>
              <a:rPr lang="en-US" altLang="ja-JP" dirty="0"/>
              <a:t>8 </a:t>
            </a:r>
            <a:r>
              <a:rPr lang="ja-JP" altLang="en-US" dirty="0"/>
              <a:t>％、埋立処理が約</a:t>
            </a:r>
            <a:r>
              <a:rPr lang="en-US" altLang="ja-JP" dirty="0"/>
              <a:t>3 </a:t>
            </a:r>
            <a:r>
              <a:rPr lang="ja-JP" altLang="en-US" dirty="0"/>
              <a:t>％と推計されています。</a:t>
            </a:r>
            <a:endParaRPr lang="en-US" altLang="ja-JP" dirty="0"/>
          </a:p>
        </p:txBody>
      </p:sp>
      <p:sp>
        <p:nvSpPr>
          <p:cNvPr id="6" name="正方形/長方形 5"/>
          <p:cNvSpPr/>
          <p:nvPr/>
        </p:nvSpPr>
        <p:spPr>
          <a:xfrm>
            <a:off x="255037" y="6541356"/>
            <a:ext cx="8993168" cy="276999"/>
          </a:xfrm>
          <a:prstGeom prst="rect">
            <a:avLst/>
          </a:prstGeom>
        </p:spPr>
        <p:txBody>
          <a:bodyPr wrap="none">
            <a:spAutoFit/>
          </a:bodyPr>
          <a:lstStyle/>
          <a:p>
            <a:r>
              <a:rPr lang="ja-JP" altLang="en-US" sz="1200" dirty="0"/>
              <a:t>出典：一般社団法人プラスチック循環利用協会</a:t>
            </a:r>
            <a:r>
              <a:rPr lang="en-US" altLang="ja-JP" sz="1200" dirty="0"/>
              <a:t>WEB</a:t>
            </a:r>
            <a:r>
              <a:rPr lang="ja-JP" altLang="en-US" sz="1200" dirty="0"/>
              <a:t>サイト　　プラスチックを取り巻く国内外の状況　令和２年１１月２０日　環境省資料</a:t>
            </a:r>
          </a:p>
        </p:txBody>
      </p:sp>
    </p:spTree>
    <p:extLst>
      <p:ext uri="{BB962C8B-B14F-4D97-AF65-F5344CB8AC3E}">
        <p14:creationId xmlns:p14="http://schemas.microsoft.com/office/powerpoint/2010/main" val="1713309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8295" y="0"/>
            <a:ext cx="7217040" cy="584775"/>
          </a:xfrm>
          <a:prstGeom prst="rect">
            <a:avLst/>
          </a:prstGeom>
          <a:noFill/>
        </p:spPr>
        <p:txBody>
          <a:bodyPr wrap="none" rtlCol="0">
            <a:spAutoFit/>
          </a:bodyPr>
          <a:lstStyle/>
          <a:p>
            <a:r>
              <a:rPr kumimoji="1" lang="ja-JP" altLang="en-US" sz="3200" dirty="0"/>
              <a:t>プラスチックのマテリアルフロー（</a:t>
            </a:r>
            <a:r>
              <a:rPr kumimoji="1" lang="en-US" altLang="ja-JP" sz="3200" dirty="0"/>
              <a:t>2023</a:t>
            </a:r>
            <a:r>
              <a:rPr kumimoji="1" lang="ja-JP" altLang="en-US" sz="3200" dirty="0"/>
              <a:t>年）</a:t>
            </a:r>
          </a:p>
        </p:txBody>
      </p:sp>
      <p:sp>
        <p:nvSpPr>
          <p:cNvPr id="3" name="正方形/長方形 2"/>
          <p:cNvSpPr/>
          <p:nvPr/>
        </p:nvSpPr>
        <p:spPr>
          <a:xfrm>
            <a:off x="2328666" y="950309"/>
            <a:ext cx="1968285" cy="442452"/>
          </a:xfrm>
          <a:prstGeom prst="rect">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t>使用・排出</a:t>
            </a:r>
          </a:p>
        </p:txBody>
      </p:sp>
      <p:sp>
        <p:nvSpPr>
          <p:cNvPr id="4" name="正方形/長方形 3"/>
          <p:cNvSpPr/>
          <p:nvPr/>
        </p:nvSpPr>
        <p:spPr>
          <a:xfrm>
            <a:off x="4776930" y="950309"/>
            <a:ext cx="1968285" cy="442452"/>
          </a:xfrm>
          <a:prstGeom prst="rect">
            <a:avLst/>
          </a:prstGeom>
          <a:solidFill>
            <a:schemeClr val="accent6">
              <a:lumMod val="60000"/>
              <a:lumOff val="4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t>回収</a:t>
            </a:r>
          </a:p>
        </p:txBody>
      </p:sp>
      <p:sp>
        <p:nvSpPr>
          <p:cNvPr id="5" name="正方形/長方形 4"/>
          <p:cNvSpPr/>
          <p:nvPr/>
        </p:nvSpPr>
        <p:spPr>
          <a:xfrm>
            <a:off x="7225195" y="950309"/>
            <a:ext cx="2531270" cy="442452"/>
          </a:xfrm>
          <a:prstGeom prst="rect">
            <a:avLst/>
          </a:prstGeom>
          <a:solidFill>
            <a:schemeClr val="accent6">
              <a:lumMod val="60000"/>
              <a:lumOff val="4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t>リサイクル・処理</a:t>
            </a:r>
          </a:p>
        </p:txBody>
      </p:sp>
      <p:sp>
        <p:nvSpPr>
          <p:cNvPr id="6" name="正方形/長方形 5"/>
          <p:cNvSpPr/>
          <p:nvPr/>
        </p:nvSpPr>
        <p:spPr>
          <a:xfrm>
            <a:off x="278295" y="1614682"/>
            <a:ext cx="1557077" cy="4126624"/>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600" dirty="0"/>
              <a:t>樹脂生産</a:t>
            </a:r>
            <a:endParaRPr kumimoji="1" lang="en-US" altLang="ja-JP" sz="1600" dirty="0"/>
          </a:p>
          <a:p>
            <a:pPr algn="ctr"/>
            <a:endParaRPr kumimoji="1" lang="en-US" altLang="ja-JP" sz="1600" dirty="0"/>
          </a:p>
          <a:p>
            <a:pPr algn="ctr"/>
            <a:r>
              <a:rPr lang="en-US" altLang="ja-JP" sz="1600" dirty="0"/>
              <a:t>887</a:t>
            </a:r>
            <a:r>
              <a:rPr lang="ja-JP" altLang="en-US" sz="1600" dirty="0"/>
              <a:t>万トン</a:t>
            </a:r>
            <a:endParaRPr kumimoji="1" lang="en-US" altLang="ja-JP" sz="1600" dirty="0"/>
          </a:p>
          <a:p>
            <a:pPr algn="ctr"/>
            <a:endParaRPr kumimoji="1" lang="ja-JP" altLang="en-US" sz="1600" dirty="0"/>
          </a:p>
        </p:txBody>
      </p:sp>
      <p:sp>
        <p:nvSpPr>
          <p:cNvPr id="7" name="正方形/長方形 6"/>
          <p:cNvSpPr/>
          <p:nvPr/>
        </p:nvSpPr>
        <p:spPr>
          <a:xfrm>
            <a:off x="278296" y="5800927"/>
            <a:ext cx="3044980" cy="54442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400" dirty="0"/>
              <a:t>生産・加工ロス量</a:t>
            </a:r>
            <a:endParaRPr kumimoji="1" lang="en-US" altLang="ja-JP" sz="1400" dirty="0"/>
          </a:p>
          <a:p>
            <a:pPr algn="ctr"/>
            <a:r>
              <a:rPr lang="en-US" altLang="ja-JP" sz="1400" dirty="0"/>
              <a:t>58</a:t>
            </a:r>
            <a:r>
              <a:rPr lang="ja-JP" altLang="en-US" sz="1400" dirty="0"/>
              <a:t>万トン</a:t>
            </a:r>
            <a:endParaRPr kumimoji="1" lang="ja-JP" altLang="en-US" sz="1400" dirty="0"/>
          </a:p>
        </p:txBody>
      </p:sp>
      <p:sp>
        <p:nvSpPr>
          <p:cNvPr id="9" name="正方形/長方形 8"/>
          <p:cNvSpPr/>
          <p:nvPr/>
        </p:nvSpPr>
        <p:spPr>
          <a:xfrm>
            <a:off x="286293" y="950309"/>
            <a:ext cx="1550775" cy="442452"/>
          </a:xfrm>
          <a:prstGeom prst="rect">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t>生産</a:t>
            </a:r>
          </a:p>
        </p:txBody>
      </p:sp>
      <p:sp>
        <p:nvSpPr>
          <p:cNvPr id="10" name="正方形/長方形 9"/>
          <p:cNvSpPr/>
          <p:nvPr/>
        </p:nvSpPr>
        <p:spPr>
          <a:xfrm>
            <a:off x="2298788" y="1651106"/>
            <a:ext cx="994610" cy="3923555"/>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600" dirty="0"/>
              <a:t>使用済製品排出量</a:t>
            </a:r>
            <a:endParaRPr kumimoji="1" lang="en-US" altLang="ja-JP" sz="1600" dirty="0"/>
          </a:p>
          <a:p>
            <a:pPr algn="ctr"/>
            <a:endParaRPr kumimoji="1" lang="en-US" altLang="ja-JP" sz="1600" dirty="0"/>
          </a:p>
          <a:p>
            <a:pPr algn="ctr"/>
            <a:r>
              <a:rPr lang="en-US" altLang="ja-JP" sz="1400" dirty="0"/>
              <a:t>710</a:t>
            </a:r>
            <a:r>
              <a:rPr lang="ja-JP" altLang="en-US" sz="1400" dirty="0"/>
              <a:t>万トン</a:t>
            </a:r>
            <a:endParaRPr kumimoji="1" lang="en-US" altLang="ja-JP" sz="1400" dirty="0"/>
          </a:p>
          <a:p>
            <a:pPr algn="ctr"/>
            <a:endParaRPr kumimoji="1" lang="ja-JP" altLang="en-US" dirty="0"/>
          </a:p>
        </p:txBody>
      </p:sp>
      <p:sp>
        <p:nvSpPr>
          <p:cNvPr id="12" name="正方形/長方形 11"/>
          <p:cNvSpPr/>
          <p:nvPr/>
        </p:nvSpPr>
        <p:spPr>
          <a:xfrm>
            <a:off x="3358314" y="1651105"/>
            <a:ext cx="938637" cy="4694244"/>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600" dirty="0"/>
              <a:t>廃プラ総排出量</a:t>
            </a:r>
            <a:endParaRPr kumimoji="1" lang="en-US" altLang="ja-JP" sz="1600" dirty="0"/>
          </a:p>
          <a:p>
            <a:pPr algn="ctr"/>
            <a:endParaRPr lang="en-US" altLang="ja-JP" sz="1600" dirty="0"/>
          </a:p>
          <a:p>
            <a:pPr algn="ctr"/>
            <a:r>
              <a:rPr lang="en-US" altLang="ja-JP" sz="1400" dirty="0"/>
              <a:t>769</a:t>
            </a:r>
            <a:r>
              <a:rPr lang="ja-JP" altLang="en-US" sz="1400" dirty="0"/>
              <a:t>万トン</a:t>
            </a:r>
            <a:endParaRPr kumimoji="1" lang="en-US" altLang="ja-JP" sz="1400" dirty="0"/>
          </a:p>
          <a:p>
            <a:pPr algn="ctr"/>
            <a:endParaRPr kumimoji="1" lang="ja-JP" altLang="en-US" dirty="0"/>
          </a:p>
        </p:txBody>
      </p:sp>
      <p:sp>
        <p:nvSpPr>
          <p:cNvPr id="13" name="正方形/長方形 12"/>
          <p:cNvSpPr/>
          <p:nvPr/>
        </p:nvSpPr>
        <p:spPr>
          <a:xfrm>
            <a:off x="4804916" y="1614682"/>
            <a:ext cx="1912313" cy="723301"/>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400" dirty="0"/>
              <a:t>容器包装リサイクル法</a:t>
            </a:r>
          </a:p>
        </p:txBody>
      </p:sp>
      <p:sp>
        <p:nvSpPr>
          <p:cNvPr id="14" name="正方形/長方形 13"/>
          <p:cNvSpPr/>
          <p:nvPr/>
        </p:nvSpPr>
        <p:spPr>
          <a:xfrm>
            <a:off x="4804916" y="2414745"/>
            <a:ext cx="1912313" cy="723301"/>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dirty="0"/>
              <a:t>家電</a:t>
            </a:r>
            <a:r>
              <a:rPr kumimoji="1" lang="ja-JP" altLang="en-US" sz="1400" dirty="0"/>
              <a:t>リサイクル法</a:t>
            </a:r>
          </a:p>
        </p:txBody>
      </p:sp>
      <p:sp>
        <p:nvSpPr>
          <p:cNvPr id="15" name="正方形/長方形 14"/>
          <p:cNvSpPr/>
          <p:nvPr/>
        </p:nvSpPr>
        <p:spPr>
          <a:xfrm>
            <a:off x="4804916" y="4014871"/>
            <a:ext cx="1912313" cy="723301"/>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dirty="0"/>
              <a:t>自動車</a:t>
            </a:r>
            <a:r>
              <a:rPr kumimoji="1" lang="ja-JP" altLang="en-US" sz="1400" dirty="0"/>
              <a:t>リサイクル法</a:t>
            </a:r>
          </a:p>
        </p:txBody>
      </p:sp>
      <p:sp>
        <p:nvSpPr>
          <p:cNvPr id="16" name="正方形/長方形 15"/>
          <p:cNvSpPr/>
          <p:nvPr/>
        </p:nvSpPr>
        <p:spPr>
          <a:xfrm>
            <a:off x="4804916" y="3214808"/>
            <a:ext cx="1912313" cy="723301"/>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dirty="0"/>
              <a:t>小型家電</a:t>
            </a:r>
            <a:r>
              <a:rPr kumimoji="1" lang="ja-JP" altLang="en-US" sz="1400" dirty="0"/>
              <a:t>リサイクル法</a:t>
            </a:r>
          </a:p>
        </p:txBody>
      </p:sp>
      <p:sp>
        <p:nvSpPr>
          <p:cNvPr id="17" name="正方形/長方形 16"/>
          <p:cNvSpPr/>
          <p:nvPr/>
        </p:nvSpPr>
        <p:spPr>
          <a:xfrm>
            <a:off x="4804916" y="4814934"/>
            <a:ext cx="1912313" cy="723301"/>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400" dirty="0"/>
              <a:t>建設リサイクル法</a:t>
            </a:r>
          </a:p>
        </p:txBody>
      </p:sp>
      <p:sp>
        <p:nvSpPr>
          <p:cNvPr id="18" name="正方形/長方形 17"/>
          <p:cNvSpPr/>
          <p:nvPr/>
        </p:nvSpPr>
        <p:spPr>
          <a:xfrm>
            <a:off x="4804916" y="5614998"/>
            <a:ext cx="1912313" cy="723301"/>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400" dirty="0"/>
              <a:t>可燃ごみなど</a:t>
            </a:r>
          </a:p>
        </p:txBody>
      </p:sp>
      <p:sp>
        <p:nvSpPr>
          <p:cNvPr id="19" name="正方形/長方形 18"/>
          <p:cNvSpPr/>
          <p:nvPr/>
        </p:nvSpPr>
        <p:spPr>
          <a:xfrm>
            <a:off x="8041619" y="1614682"/>
            <a:ext cx="1658873" cy="872351"/>
          </a:xfrm>
          <a:prstGeom prst="rect">
            <a:avLst/>
          </a:prstGeom>
          <a:solidFill>
            <a:schemeClr val="accent6">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400" dirty="0"/>
              <a:t>マテリアルリサイクル　</a:t>
            </a:r>
            <a:r>
              <a:rPr kumimoji="1" lang="en-US" altLang="ja-JP" sz="1400" dirty="0"/>
              <a:t>177</a:t>
            </a:r>
            <a:r>
              <a:rPr kumimoji="1" lang="ja-JP" altLang="en-US" sz="1400" dirty="0"/>
              <a:t>万トン</a:t>
            </a:r>
          </a:p>
        </p:txBody>
      </p:sp>
      <p:sp>
        <p:nvSpPr>
          <p:cNvPr id="20" name="正方形/長方形 19"/>
          <p:cNvSpPr/>
          <p:nvPr/>
        </p:nvSpPr>
        <p:spPr>
          <a:xfrm>
            <a:off x="8041619" y="2559904"/>
            <a:ext cx="1658873" cy="574251"/>
          </a:xfrm>
          <a:prstGeom prst="rect">
            <a:avLst/>
          </a:prstGeom>
          <a:solidFill>
            <a:schemeClr val="accent6">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dirty="0"/>
              <a:t>ケミカルリサイクル　</a:t>
            </a:r>
            <a:r>
              <a:rPr lang="en-US" altLang="ja-JP" sz="1400" dirty="0"/>
              <a:t>26</a:t>
            </a:r>
            <a:r>
              <a:rPr lang="ja-JP" altLang="en-US" sz="1400" dirty="0"/>
              <a:t>万トン</a:t>
            </a:r>
            <a:endParaRPr kumimoji="1" lang="ja-JP" altLang="en-US" sz="1400" dirty="0"/>
          </a:p>
        </p:txBody>
      </p:sp>
      <p:sp>
        <p:nvSpPr>
          <p:cNvPr id="21" name="正方形/長方形 20"/>
          <p:cNvSpPr/>
          <p:nvPr/>
        </p:nvSpPr>
        <p:spPr>
          <a:xfrm>
            <a:off x="8041617" y="4079137"/>
            <a:ext cx="1658873" cy="725460"/>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dirty="0"/>
              <a:t>固形燃料等</a:t>
            </a:r>
            <a:endParaRPr lang="en-US" altLang="ja-JP" sz="1400" dirty="0"/>
          </a:p>
          <a:p>
            <a:pPr algn="ctr"/>
            <a:r>
              <a:rPr kumimoji="1" lang="en-US" altLang="ja-JP" sz="1400" dirty="0"/>
              <a:t>195</a:t>
            </a:r>
            <a:r>
              <a:rPr kumimoji="1" lang="ja-JP" altLang="en-US" sz="1400" dirty="0"/>
              <a:t>万トン</a:t>
            </a:r>
          </a:p>
        </p:txBody>
      </p:sp>
      <p:sp>
        <p:nvSpPr>
          <p:cNvPr id="22" name="正方形/長方形 21"/>
          <p:cNvSpPr/>
          <p:nvPr/>
        </p:nvSpPr>
        <p:spPr>
          <a:xfrm>
            <a:off x="8041619" y="3207026"/>
            <a:ext cx="1658873" cy="785011"/>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dirty="0"/>
              <a:t>発電焼却</a:t>
            </a:r>
            <a:endParaRPr lang="en-US" altLang="ja-JP" sz="1400" dirty="0"/>
          </a:p>
          <a:p>
            <a:pPr algn="ctr"/>
            <a:r>
              <a:rPr kumimoji="1" lang="en-US" altLang="ja-JP" sz="1400" dirty="0"/>
              <a:t>236</a:t>
            </a:r>
            <a:r>
              <a:rPr kumimoji="1" lang="ja-JP" altLang="en-US" sz="1400" dirty="0"/>
              <a:t>万トン</a:t>
            </a:r>
          </a:p>
        </p:txBody>
      </p:sp>
      <p:sp>
        <p:nvSpPr>
          <p:cNvPr id="24" name="正方形/長方形 23"/>
          <p:cNvSpPr/>
          <p:nvPr/>
        </p:nvSpPr>
        <p:spPr>
          <a:xfrm>
            <a:off x="8041619" y="5774420"/>
            <a:ext cx="1658873" cy="544424"/>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dirty="0"/>
              <a:t>単純焼却　埋立</a:t>
            </a:r>
            <a:endParaRPr lang="en-US" altLang="ja-JP" sz="1400" dirty="0"/>
          </a:p>
          <a:p>
            <a:pPr algn="ctr"/>
            <a:r>
              <a:rPr lang="en-US" altLang="ja-JP" sz="1400" dirty="0"/>
              <a:t>82</a:t>
            </a:r>
            <a:r>
              <a:rPr lang="ja-JP" altLang="en-US" sz="1400" dirty="0"/>
              <a:t>万トン</a:t>
            </a:r>
            <a:endParaRPr lang="en-US" altLang="ja-JP" sz="1400" dirty="0"/>
          </a:p>
        </p:txBody>
      </p:sp>
      <p:sp>
        <p:nvSpPr>
          <p:cNvPr id="25" name="テキスト ボックス 24"/>
          <p:cNvSpPr txBox="1"/>
          <p:nvPr/>
        </p:nvSpPr>
        <p:spPr>
          <a:xfrm>
            <a:off x="6847061" y="2087688"/>
            <a:ext cx="1194558" cy="646331"/>
          </a:xfrm>
          <a:prstGeom prst="rect">
            <a:avLst/>
          </a:prstGeom>
          <a:noFill/>
        </p:spPr>
        <p:txBody>
          <a:bodyPr wrap="none" rtlCol="0">
            <a:spAutoFit/>
          </a:bodyPr>
          <a:lstStyle/>
          <a:p>
            <a:pPr algn="ctr"/>
            <a:r>
              <a:rPr kumimoji="1" lang="ja-JP" altLang="en-US" b="1" dirty="0">
                <a:solidFill>
                  <a:schemeClr val="accent6">
                    <a:lumMod val="75000"/>
                  </a:schemeClr>
                </a:solidFill>
              </a:rPr>
              <a:t>リサイクル</a:t>
            </a:r>
            <a:endParaRPr kumimoji="1" lang="en-US" altLang="ja-JP" b="1" dirty="0">
              <a:solidFill>
                <a:schemeClr val="accent6">
                  <a:lumMod val="75000"/>
                </a:schemeClr>
              </a:solidFill>
            </a:endParaRPr>
          </a:p>
          <a:p>
            <a:pPr algn="ctr"/>
            <a:r>
              <a:rPr lang="en-US" altLang="ja-JP" b="1" dirty="0">
                <a:solidFill>
                  <a:schemeClr val="accent6">
                    <a:lumMod val="75000"/>
                  </a:schemeClr>
                </a:solidFill>
              </a:rPr>
              <a:t>25</a:t>
            </a:r>
            <a:r>
              <a:rPr lang="ja-JP" altLang="en-US" b="1" dirty="0">
                <a:solidFill>
                  <a:schemeClr val="accent6">
                    <a:lumMod val="75000"/>
                  </a:schemeClr>
                </a:solidFill>
              </a:rPr>
              <a:t>％</a:t>
            </a:r>
            <a:endParaRPr kumimoji="1" lang="ja-JP" altLang="en-US" b="1" dirty="0">
              <a:solidFill>
                <a:schemeClr val="accent6">
                  <a:lumMod val="75000"/>
                </a:schemeClr>
              </a:solidFill>
            </a:endParaRPr>
          </a:p>
        </p:txBody>
      </p:sp>
      <p:sp>
        <p:nvSpPr>
          <p:cNvPr id="26" name="テキスト ボックス 25"/>
          <p:cNvSpPr txBox="1"/>
          <p:nvPr/>
        </p:nvSpPr>
        <p:spPr>
          <a:xfrm>
            <a:off x="7003356" y="5741306"/>
            <a:ext cx="881972" cy="646331"/>
          </a:xfrm>
          <a:prstGeom prst="rect">
            <a:avLst/>
          </a:prstGeom>
          <a:noFill/>
        </p:spPr>
        <p:txBody>
          <a:bodyPr wrap="none" rtlCol="0">
            <a:spAutoFit/>
          </a:bodyPr>
          <a:lstStyle/>
          <a:p>
            <a:pPr algn="ctr"/>
            <a:r>
              <a:rPr kumimoji="1" lang="ja-JP" altLang="en-US" b="1" dirty="0">
                <a:solidFill>
                  <a:schemeClr val="accent5">
                    <a:lumMod val="75000"/>
                  </a:schemeClr>
                </a:solidFill>
              </a:rPr>
              <a:t>未利用</a:t>
            </a:r>
            <a:endParaRPr kumimoji="1" lang="en-US" altLang="ja-JP" b="1" dirty="0">
              <a:solidFill>
                <a:schemeClr val="accent5">
                  <a:lumMod val="75000"/>
                </a:schemeClr>
              </a:solidFill>
            </a:endParaRPr>
          </a:p>
          <a:p>
            <a:pPr algn="ctr"/>
            <a:r>
              <a:rPr lang="en-US" altLang="ja-JP" b="1" dirty="0">
                <a:solidFill>
                  <a:schemeClr val="accent5">
                    <a:lumMod val="75000"/>
                  </a:schemeClr>
                </a:solidFill>
              </a:rPr>
              <a:t>11</a:t>
            </a:r>
            <a:r>
              <a:rPr lang="ja-JP" altLang="en-US" b="1" dirty="0">
                <a:solidFill>
                  <a:schemeClr val="accent5">
                    <a:lumMod val="75000"/>
                  </a:schemeClr>
                </a:solidFill>
              </a:rPr>
              <a:t>％</a:t>
            </a:r>
            <a:endParaRPr kumimoji="1" lang="ja-JP" altLang="en-US" b="1" dirty="0">
              <a:solidFill>
                <a:schemeClr val="accent5">
                  <a:lumMod val="75000"/>
                </a:schemeClr>
              </a:solidFill>
            </a:endParaRPr>
          </a:p>
        </p:txBody>
      </p:sp>
      <p:sp>
        <p:nvSpPr>
          <p:cNvPr id="27" name="正方形/長方形 26"/>
          <p:cNvSpPr/>
          <p:nvPr/>
        </p:nvSpPr>
        <p:spPr>
          <a:xfrm>
            <a:off x="8041617" y="4891697"/>
            <a:ext cx="1658873" cy="723301"/>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dirty="0"/>
              <a:t>熱利用焼却 ガス化</a:t>
            </a:r>
            <a:endParaRPr lang="en-US" altLang="ja-JP" sz="1400" dirty="0"/>
          </a:p>
          <a:p>
            <a:pPr algn="ctr"/>
            <a:r>
              <a:rPr kumimoji="1" lang="en-US" altLang="ja-JP" sz="1400" dirty="0"/>
              <a:t>61</a:t>
            </a:r>
            <a:r>
              <a:rPr kumimoji="1" lang="ja-JP" altLang="en-US" sz="1400" dirty="0"/>
              <a:t>万トン</a:t>
            </a:r>
          </a:p>
        </p:txBody>
      </p:sp>
      <p:sp>
        <p:nvSpPr>
          <p:cNvPr id="28" name="テキスト ボックス 27"/>
          <p:cNvSpPr txBox="1"/>
          <p:nvPr/>
        </p:nvSpPr>
        <p:spPr>
          <a:xfrm>
            <a:off x="6946455" y="4053355"/>
            <a:ext cx="865942" cy="923330"/>
          </a:xfrm>
          <a:prstGeom prst="rect">
            <a:avLst/>
          </a:prstGeom>
          <a:noFill/>
        </p:spPr>
        <p:txBody>
          <a:bodyPr wrap="none" rtlCol="0">
            <a:spAutoFit/>
          </a:bodyPr>
          <a:lstStyle/>
          <a:p>
            <a:pPr algn="ctr"/>
            <a:r>
              <a:rPr kumimoji="1" lang="ja-JP" altLang="en-US" b="1" dirty="0">
                <a:solidFill>
                  <a:schemeClr val="accent4">
                    <a:lumMod val="75000"/>
                  </a:schemeClr>
                </a:solidFill>
              </a:rPr>
              <a:t>ｻｰﾏﾙ</a:t>
            </a:r>
            <a:endParaRPr kumimoji="1" lang="en-US" altLang="ja-JP" b="1" dirty="0">
              <a:solidFill>
                <a:schemeClr val="accent4">
                  <a:lumMod val="75000"/>
                </a:schemeClr>
              </a:solidFill>
            </a:endParaRPr>
          </a:p>
          <a:p>
            <a:pPr algn="ctr"/>
            <a:r>
              <a:rPr kumimoji="1" lang="ja-JP" altLang="en-US" b="1" dirty="0">
                <a:solidFill>
                  <a:schemeClr val="accent4">
                    <a:lumMod val="75000"/>
                  </a:schemeClr>
                </a:solidFill>
              </a:rPr>
              <a:t>ﾘｻｲｸﾙ</a:t>
            </a:r>
            <a:endParaRPr kumimoji="1" lang="en-US" altLang="ja-JP" b="1" dirty="0">
              <a:solidFill>
                <a:schemeClr val="accent4">
                  <a:lumMod val="75000"/>
                </a:schemeClr>
              </a:solidFill>
            </a:endParaRPr>
          </a:p>
          <a:p>
            <a:pPr algn="ctr"/>
            <a:r>
              <a:rPr lang="en-US" altLang="ja-JP" b="1" dirty="0">
                <a:solidFill>
                  <a:schemeClr val="accent4">
                    <a:lumMod val="75000"/>
                  </a:schemeClr>
                </a:solidFill>
              </a:rPr>
              <a:t>64</a:t>
            </a:r>
            <a:r>
              <a:rPr lang="ja-JP" altLang="en-US" b="1" dirty="0">
                <a:solidFill>
                  <a:schemeClr val="accent4">
                    <a:lumMod val="75000"/>
                  </a:schemeClr>
                </a:solidFill>
              </a:rPr>
              <a:t>％</a:t>
            </a:r>
            <a:endParaRPr kumimoji="1" lang="ja-JP" altLang="en-US" b="1" dirty="0">
              <a:solidFill>
                <a:schemeClr val="accent4">
                  <a:lumMod val="75000"/>
                </a:schemeClr>
              </a:solidFill>
            </a:endParaRPr>
          </a:p>
        </p:txBody>
      </p:sp>
      <p:sp>
        <p:nvSpPr>
          <p:cNvPr id="29" name="左中かっこ 28"/>
          <p:cNvSpPr/>
          <p:nvPr/>
        </p:nvSpPr>
        <p:spPr>
          <a:xfrm>
            <a:off x="7885328" y="1614681"/>
            <a:ext cx="156289" cy="151947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0" name="左中かっこ 29"/>
          <p:cNvSpPr/>
          <p:nvPr/>
        </p:nvSpPr>
        <p:spPr>
          <a:xfrm>
            <a:off x="7835084" y="3239540"/>
            <a:ext cx="206533" cy="237545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正方形/長方形 30"/>
          <p:cNvSpPr/>
          <p:nvPr/>
        </p:nvSpPr>
        <p:spPr>
          <a:xfrm>
            <a:off x="255037" y="6541356"/>
            <a:ext cx="8993168" cy="276999"/>
          </a:xfrm>
          <a:prstGeom prst="rect">
            <a:avLst/>
          </a:prstGeom>
        </p:spPr>
        <p:txBody>
          <a:bodyPr wrap="none">
            <a:spAutoFit/>
          </a:bodyPr>
          <a:lstStyle/>
          <a:p>
            <a:r>
              <a:rPr lang="ja-JP" altLang="en-US" sz="1200" dirty="0"/>
              <a:t>出典：一般社団法人プラスチック循環利用協会</a:t>
            </a:r>
            <a:r>
              <a:rPr lang="en-US" altLang="ja-JP" sz="1200" dirty="0"/>
              <a:t>WEB</a:t>
            </a:r>
            <a:r>
              <a:rPr lang="ja-JP" altLang="en-US" sz="1200" dirty="0"/>
              <a:t>サイト　　プラスチックを取り巻く国内外の状況　令和２年１１月２０日　環境省資料</a:t>
            </a:r>
          </a:p>
        </p:txBody>
      </p:sp>
    </p:spTree>
    <p:extLst>
      <p:ext uri="{BB962C8B-B14F-4D97-AF65-F5344CB8AC3E}">
        <p14:creationId xmlns:p14="http://schemas.microsoft.com/office/powerpoint/2010/main" val="2524347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⑦プラスチックごみのリサイクルの課題は？</a:t>
            </a:r>
            <a:r>
              <a:rPr lang="en-US" altLang="ja-JP" dirty="0"/>
              <a:t/>
            </a:r>
            <a:br>
              <a:rPr lang="en-US" altLang="ja-JP" dirty="0"/>
            </a:br>
            <a:endParaRPr kumimoji="1" lang="ja-JP" altLang="en-US" dirty="0"/>
          </a:p>
        </p:txBody>
      </p:sp>
      <p:sp>
        <p:nvSpPr>
          <p:cNvPr id="4" name="コンテンツ プレースホルダー 3"/>
          <p:cNvSpPr>
            <a:spLocks noGrp="1"/>
          </p:cNvSpPr>
          <p:nvPr>
            <p:ph idx="1"/>
          </p:nvPr>
        </p:nvSpPr>
        <p:spPr>
          <a:xfrm>
            <a:off x="362857" y="1598494"/>
            <a:ext cx="9143999" cy="4351338"/>
          </a:xfrm>
        </p:spPr>
        <p:txBody>
          <a:bodyPr>
            <a:normAutofit/>
          </a:bodyPr>
          <a:lstStyle/>
          <a:p>
            <a:pPr marL="0" indent="0">
              <a:buNone/>
            </a:pPr>
            <a:r>
              <a:rPr lang="ja-JP" altLang="en-US" dirty="0"/>
              <a:t>・樹脂の生産量に対する排出量の割合が高く、寿命が短い製品の割合が高いことが伺われます。</a:t>
            </a:r>
            <a:endParaRPr lang="en-US" altLang="ja-JP" dirty="0"/>
          </a:p>
          <a:p>
            <a:pPr marL="0" indent="0">
              <a:buNone/>
            </a:pPr>
            <a:r>
              <a:rPr lang="ja-JP" altLang="en-US" dirty="0"/>
              <a:t>・マテリアルとケミカルリサイクルをあわせたリサイクル率は</a:t>
            </a:r>
            <a:r>
              <a:rPr lang="en-US" altLang="ja-JP" dirty="0"/>
              <a:t>25</a:t>
            </a:r>
            <a:r>
              <a:rPr lang="ja-JP" altLang="en-US" dirty="0"/>
              <a:t>％程度で推移していますが、業界全体や国としての数値目標は設定されていません。</a:t>
            </a:r>
            <a:endParaRPr lang="en-US" altLang="ja-JP" dirty="0"/>
          </a:p>
          <a:p>
            <a:pPr marL="0" indent="0">
              <a:buNone/>
            </a:pPr>
            <a:r>
              <a:rPr lang="ja-JP" altLang="en-US" dirty="0"/>
              <a:t>・温室効果ガスを排出する、サーマルリサイクルの割合が高くなっています。</a:t>
            </a:r>
            <a:endParaRPr lang="en-US" altLang="ja-JP" dirty="0"/>
          </a:p>
          <a:p>
            <a:pPr marL="0" indent="0">
              <a:buNone/>
            </a:pPr>
            <a:r>
              <a:rPr lang="ja-JP" altLang="en-US" dirty="0"/>
              <a:t>・容器包装以外のプラスチック製品は多くが可燃ごみとして廃棄されることとなります。</a:t>
            </a:r>
            <a:endParaRPr lang="en-US" altLang="ja-JP" dirty="0"/>
          </a:p>
          <a:p>
            <a:pPr marL="0" indent="0">
              <a:buNone/>
            </a:pPr>
            <a:endParaRPr lang="en-US" altLang="ja-JP" dirty="0"/>
          </a:p>
        </p:txBody>
      </p:sp>
    </p:spTree>
    <p:extLst>
      <p:ext uri="{BB962C8B-B14F-4D97-AF65-F5344CB8AC3E}">
        <p14:creationId xmlns:p14="http://schemas.microsoft.com/office/powerpoint/2010/main" val="3632059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⑧プラゴミは鳥や海の生き物に影響を与えているのか？</a:t>
            </a:r>
            <a:r>
              <a:rPr lang="en-US" altLang="ja-JP" dirty="0"/>
              <a:t/>
            </a:r>
            <a:br>
              <a:rPr lang="en-US" altLang="ja-JP" dirty="0"/>
            </a:br>
            <a:endParaRPr kumimoji="1" lang="ja-JP" altLang="en-US" dirty="0"/>
          </a:p>
        </p:txBody>
      </p:sp>
      <p:sp>
        <p:nvSpPr>
          <p:cNvPr id="4" name="コンテンツ プレースホルダー 3"/>
          <p:cNvSpPr>
            <a:spLocks noGrp="1"/>
          </p:cNvSpPr>
          <p:nvPr>
            <p:ph idx="1"/>
          </p:nvPr>
        </p:nvSpPr>
        <p:spPr>
          <a:xfrm>
            <a:off x="370648" y="1322721"/>
            <a:ext cx="9164704" cy="5288535"/>
          </a:xfrm>
        </p:spPr>
        <p:txBody>
          <a:bodyPr>
            <a:normAutofit/>
          </a:bodyPr>
          <a:lstStyle/>
          <a:p>
            <a:pPr marL="0" indent="0">
              <a:buNone/>
            </a:pPr>
            <a:r>
              <a:rPr lang="ja-JP" altLang="en-US" sz="2400" dirty="0"/>
              <a:t>プラスチックは環境中で分解されづらく、最終的には河川などから海へと流れ込みます。</a:t>
            </a:r>
            <a:endParaRPr lang="en-US" altLang="ja-JP" sz="2400" dirty="0"/>
          </a:p>
          <a:p>
            <a:pPr marL="0" indent="0">
              <a:buNone/>
            </a:pPr>
            <a:r>
              <a:rPr lang="ja-JP" altLang="en-US" sz="2400" dirty="0"/>
              <a:t>既に世界の海に存在しているといわれるプラスチックごみは、合計で</a:t>
            </a:r>
            <a:r>
              <a:rPr lang="en-US" altLang="ja-JP" sz="2400" dirty="0"/>
              <a:t>1</a:t>
            </a:r>
            <a:r>
              <a:rPr lang="ja-JP" altLang="en-US" sz="2400" dirty="0"/>
              <a:t>億</a:t>
            </a:r>
            <a:r>
              <a:rPr lang="en-US" altLang="ja-JP" sz="2400" dirty="0"/>
              <a:t>5,000</a:t>
            </a:r>
            <a:r>
              <a:rPr lang="ja-JP" altLang="en-US" sz="2400" dirty="0"/>
              <a:t>万トン</a:t>
            </a:r>
            <a:r>
              <a:rPr lang="en-US" altLang="ja-JP" sz="2400" dirty="0"/>
              <a:t>(※</a:t>
            </a:r>
            <a:r>
              <a:rPr lang="ja-JP" altLang="en-US" sz="2400" dirty="0"/>
              <a:t>１</a:t>
            </a:r>
            <a:r>
              <a:rPr lang="en-US" altLang="ja-JP" sz="2400" dirty="0"/>
              <a:t>)</a:t>
            </a:r>
            <a:r>
              <a:rPr lang="ja-JP" altLang="en-US" sz="2400" dirty="0" err="1"/>
              <a:t>。</a:t>
            </a:r>
            <a:r>
              <a:rPr lang="ja-JP" altLang="en-US" sz="2400" dirty="0"/>
              <a:t>そこへ少なくとも年間</a:t>
            </a:r>
            <a:r>
              <a:rPr lang="en-US" altLang="ja-JP" sz="2400" dirty="0"/>
              <a:t>800</a:t>
            </a:r>
            <a:r>
              <a:rPr lang="ja-JP" altLang="en-US" sz="2400" dirty="0"/>
              <a:t>万トンが、新たに流入していると推定されています</a:t>
            </a:r>
            <a:r>
              <a:rPr lang="en-US" altLang="ja-JP" sz="2400" dirty="0"/>
              <a:t>(※2)</a:t>
            </a:r>
            <a:r>
              <a:rPr lang="ja-JP" altLang="en-US" sz="2400" dirty="0" err="1"/>
              <a:t>。</a:t>
            </a:r>
            <a:endParaRPr lang="en-US" altLang="ja-JP" sz="2400" dirty="0"/>
          </a:p>
          <a:p>
            <a:pPr marL="0" indent="0">
              <a:buNone/>
            </a:pPr>
            <a:r>
              <a:rPr lang="en-US" altLang="ja-JP" sz="2400" dirty="0"/>
              <a:t>2050</a:t>
            </a:r>
            <a:r>
              <a:rPr lang="ja-JP" altLang="en-US" sz="2400" dirty="0"/>
              <a:t>年には海洋プラスチックごみは海の魚の量を上回るとも予想されています。</a:t>
            </a:r>
            <a:r>
              <a:rPr lang="en-US" altLang="ja-JP" sz="2400" dirty="0"/>
              <a:t> (※3)</a:t>
            </a:r>
          </a:p>
          <a:p>
            <a:pPr marL="0" indent="0">
              <a:buNone/>
            </a:pPr>
            <a:r>
              <a:rPr lang="ja-JP" altLang="en-US" sz="2400" dirty="0"/>
              <a:t>海洋ごみの影響により、魚類、海鳥、アザラシなどの海洋哺乳動物、ウミガメを含む少なくとも約</a:t>
            </a:r>
            <a:r>
              <a:rPr lang="en-US" altLang="ja-JP" sz="2400" dirty="0"/>
              <a:t>700</a:t>
            </a:r>
            <a:r>
              <a:rPr lang="ja-JP" altLang="en-US" sz="2400" dirty="0"/>
              <a:t>種もの生物が傷つけられたり死んだりしています。このうち実に</a:t>
            </a:r>
            <a:r>
              <a:rPr lang="en-US" altLang="ja-JP" sz="2400" dirty="0"/>
              <a:t>92 </a:t>
            </a:r>
            <a:r>
              <a:rPr lang="ja-JP" altLang="en-US" sz="2400" dirty="0"/>
              <a:t>％がプラスチックの影響、例えば漁網などに絡まったり、ポリ袋を餌と間違えて摂取することによるものです</a:t>
            </a:r>
            <a:r>
              <a:rPr lang="en-US" altLang="ja-JP" sz="2400" dirty="0"/>
              <a:t>(※4)</a:t>
            </a:r>
            <a:r>
              <a:rPr lang="ja-JP" altLang="en-US" sz="2400" dirty="0"/>
              <a:t>。プラスチックごみの摂取率は、ウミガメで</a:t>
            </a:r>
            <a:r>
              <a:rPr lang="en-US" altLang="ja-JP" sz="2400" dirty="0"/>
              <a:t>52 </a:t>
            </a:r>
            <a:r>
              <a:rPr lang="ja-JP" altLang="en-US" sz="2400" dirty="0"/>
              <a:t>％</a:t>
            </a:r>
            <a:r>
              <a:rPr lang="en-US" altLang="ja-JP" sz="2400" dirty="0"/>
              <a:t>(※5)</a:t>
            </a:r>
            <a:r>
              <a:rPr lang="ja-JP" altLang="en-US" sz="2400" dirty="0"/>
              <a:t>、海鳥の</a:t>
            </a:r>
            <a:r>
              <a:rPr lang="en-US" altLang="ja-JP" sz="2400" dirty="0"/>
              <a:t>90 </a:t>
            </a:r>
            <a:r>
              <a:rPr lang="ja-JP" altLang="en-US" sz="2400" dirty="0"/>
              <a:t>％</a:t>
            </a:r>
            <a:r>
              <a:rPr lang="en-US" altLang="ja-JP" sz="2400" dirty="0"/>
              <a:t>(※6)</a:t>
            </a:r>
            <a:r>
              <a:rPr lang="ja-JP" altLang="en-US" sz="2400" dirty="0"/>
              <a:t>と推されています。</a:t>
            </a:r>
          </a:p>
        </p:txBody>
      </p:sp>
      <p:sp>
        <p:nvSpPr>
          <p:cNvPr id="6" name="正方形/長方形 5"/>
          <p:cNvSpPr/>
          <p:nvPr/>
        </p:nvSpPr>
        <p:spPr>
          <a:xfrm>
            <a:off x="255037" y="6541356"/>
            <a:ext cx="2135777" cy="276999"/>
          </a:xfrm>
          <a:prstGeom prst="rect">
            <a:avLst/>
          </a:prstGeom>
        </p:spPr>
        <p:txBody>
          <a:bodyPr wrap="none">
            <a:spAutoFit/>
          </a:bodyPr>
          <a:lstStyle/>
          <a:p>
            <a:r>
              <a:rPr lang="ja-JP" altLang="en-US" sz="1200" dirty="0"/>
              <a:t>資料</a:t>
            </a:r>
            <a:r>
              <a:rPr lang="en-US" altLang="ja-JP" sz="1200" dirty="0"/>
              <a:t>WWF</a:t>
            </a:r>
            <a:r>
              <a:rPr lang="ja-JP" altLang="en-US" sz="1200" dirty="0"/>
              <a:t>ジャパン　</a:t>
            </a:r>
            <a:r>
              <a:rPr lang="en-US" altLang="ja-JP" sz="1200" dirty="0"/>
              <a:t>web</a:t>
            </a:r>
            <a:r>
              <a:rPr lang="ja-JP" altLang="en-US" sz="1200" dirty="0"/>
              <a:t>サイト</a:t>
            </a:r>
          </a:p>
        </p:txBody>
      </p:sp>
    </p:spTree>
    <p:extLst>
      <p:ext uri="{BB962C8B-B14F-4D97-AF65-F5344CB8AC3E}">
        <p14:creationId xmlns:p14="http://schemas.microsoft.com/office/powerpoint/2010/main" val="3270079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⑨マイクロプラスチックとは？</a:t>
            </a:r>
            <a:r>
              <a:rPr lang="en-US" altLang="ja-JP" dirty="0"/>
              <a:t/>
            </a:r>
            <a:br>
              <a:rPr lang="en-US" altLang="ja-JP" dirty="0"/>
            </a:br>
            <a:endParaRPr kumimoji="1" lang="ja-JP" altLang="en-US" dirty="0"/>
          </a:p>
        </p:txBody>
      </p:sp>
      <p:sp>
        <p:nvSpPr>
          <p:cNvPr id="4" name="コンテンツ プレースホルダー 3"/>
          <p:cNvSpPr>
            <a:spLocks noGrp="1"/>
          </p:cNvSpPr>
          <p:nvPr>
            <p:ph idx="1"/>
          </p:nvPr>
        </p:nvSpPr>
        <p:spPr>
          <a:xfrm>
            <a:off x="197010" y="1598494"/>
            <a:ext cx="9556590" cy="4351338"/>
          </a:xfrm>
        </p:spPr>
        <p:txBody>
          <a:bodyPr>
            <a:normAutofit/>
          </a:bodyPr>
          <a:lstStyle/>
          <a:p>
            <a:pPr marL="0" indent="0">
              <a:buNone/>
            </a:pPr>
            <a:r>
              <a:rPr lang="ja-JP" altLang="en-US" dirty="0"/>
              <a:t>プラスチック製品は使用されるうちに摩耗し、紫外線や温度変化などの影響を受けて劣化します。これにより、目には見えないほどの小さな粒子が発生し、環境中に放出されることが分かっています。特に適切に処理されなかったプラスチックゴミは、劣化が進むことで微細なプラスチック（マイクロプラスチック）となり、大気や水、食品を通じて人体に取り込まれる可能性が高まります。</a:t>
            </a:r>
            <a:endParaRPr lang="en-US" altLang="ja-JP" dirty="0"/>
          </a:p>
        </p:txBody>
      </p:sp>
    </p:spTree>
    <p:extLst>
      <p:ext uri="{BB962C8B-B14F-4D97-AF65-F5344CB8AC3E}">
        <p14:creationId xmlns:p14="http://schemas.microsoft.com/office/powerpoint/2010/main" val="1612422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⑩マイクロプラスチックの生体への影響は？</a:t>
            </a:r>
            <a:r>
              <a:rPr lang="en-US" altLang="ja-JP" dirty="0"/>
              <a:t/>
            </a:r>
            <a:br>
              <a:rPr lang="en-US" altLang="ja-JP" dirty="0"/>
            </a:br>
            <a:endParaRPr kumimoji="1" lang="ja-JP" altLang="en-US" dirty="0"/>
          </a:p>
        </p:txBody>
      </p:sp>
      <p:sp>
        <p:nvSpPr>
          <p:cNvPr id="4" name="コンテンツ プレースホルダー 3"/>
          <p:cNvSpPr>
            <a:spLocks noGrp="1"/>
          </p:cNvSpPr>
          <p:nvPr>
            <p:ph idx="1"/>
          </p:nvPr>
        </p:nvSpPr>
        <p:spPr>
          <a:xfrm>
            <a:off x="847414" y="1690690"/>
            <a:ext cx="8211172" cy="4351338"/>
          </a:xfrm>
        </p:spPr>
        <p:txBody>
          <a:bodyPr>
            <a:normAutofit lnSpcReduction="10000"/>
          </a:bodyPr>
          <a:lstStyle/>
          <a:p>
            <a:pPr marL="0" indent="0">
              <a:buNone/>
            </a:pPr>
            <a:r>
              <a:rPr lang="ja-JP" altLang="en-US" dirty="0"/>
              <a:t>最新の研究では人体への侵入が確認され、血液や血管に蓄積することで深刻な健康リスクをもたらす可能性が示唆されています。</a:t>
            </a:r>
            <a:endParaRPr lang="en-US" altLang="ja-JP" dirty="0"/>
          </a:p>
          <a:p>
            <a:pPr marL="0" indent="0">
              <a:buNone/>
            </a:pPr>
            <a:r>
              <a:rPr lang="ja-JP" altLang="en-US" dirty="0"/>
              <a:t>イタリア・ナポリの研究チームは、動脈硬化症の患者</a:t>
            </a:r>
            <a:r>
              <a:rPr lang="en-US" altLang="ja-JP" dirty="0"/>
              <a:t>304</a:t>
            </a:r>
            <a:r>
              <a:rPr lang="ja-JP" altLang="en-US" dirty="0"/>
              <a:t>人を対象に、血管内のプラーク（脂肪などの塊）を調査しました。その結果、約半数の患者のプラークからプラスチック粒子が検出されたのです。</a:t>
            </a:r>
          </a:p>
          <a:p>
            <a:pPr marL="0" indent="0">
              <a:buNone/>
            </a:pPr>
            <a:r>
              <a:rPr lang="ja-JP" altLang="en-US" dirty="0"/>
              <a:t>さらに、研究チームは</a:t>
            </a:r>
            <a:r>
              <a:rPr lang="en-US" altLang="ja-JP" dirty="0"/>
              <a:t>3</a:t>
            </a:r>
            <a:r>
              <a:rPr lang="ja-JP" altLang="en-US" dirty="0"/>
              <a:t>年間にわたり疫学調査を実施。その結果、血管内にプラスチックが検出された患者は、心筋梗塞や脳卒中などの重大な疾患を発症するリスクが約</a:t>
            </a:r>
            <a:r>
              <a:rPr lang="en-US" altLang="ja-JP" dirty="0"/>
              <a:t>4.5</a:t>
            </a:r>
            <a:r>
              <a:rPr lang="ja-JP" altLang="en-US" dirty="0"/>
              <a:t>倍も高いことが分かりました。</a:t>
            </a:r>
            <a:endParaRPr lang="en-US" altLang="ja-JP" dirty="0"/>
          </a:p>
        </p:txBody>
      </p:sp>
      <p:sp>
        <p:nvSpPr>
          <p:cNvPr id="6" name="正方形/長方形 5"/>
          <p:cNvSpPr/>
          <p:nvPr/>
        </p:nvSpPr>
        <p:spPr>
          <a:xfrm>
            <a:off x="269552" y="6323641"/>
            <a:ext cx="5876930" cy="276999"/>
          </a:xfrm>
          <a:prstGeom prst="rect">
            <a:avLst/>
          </a:prstGeom>
        </p:spPr>
        <p:txBody>
          <a:bodyPr wrap="none">
            <a:spAutoFit/>
          </a:bodyPr>
          <a:lstStyle/>
          <a:p>
            <a:r>
              <a:rPr lang="ja-JP" altLang="en-US" sz="1200" dirty="0"/>
              <a:t>出典：　</a:t>
            </a:r>
            <a:r>
              <a:rPr lang="en-US" altLang="ja-JP" sz="1200" dirty="0"/>
              <a:t>NHK【</a:t>
            </a:r>
            <a:r>
              <a:rPr lang="ja-JP" altLang="en-US" sz="1200" dirty="0"/>
              <a:t>クローズアップ現代</a:t>
            </a:r>
            <a:r>
              <a:rPr lang="en-US" altLang="ja-JP" sz="1200" dirty="0"/>
              <a:t>】</a:t>
            </a:r>
            <a:r>
              <a:rPr lang="ja-JP" altLang="en-US" sz="1200" dirty="0"/>
              <a:t>人体からプラスチック粒子が検出！</a:t>
            </a:r>
            <a:r>
              <a:rPr lang="en-US" altLang="ja-JP" sz="1200" dirty="0"/>
              <a:t>2025</a:t>
            </a:r>
            <a:r>
              <a:rPr lang="ja-JP" altLang="en-US" sz="1200" dirty="0"/>
              <a:t>年</a:t>
            </a:r>
            <a:r>
              <a:rPr lang="en-US" altLang="ja-JP" sz="1200" dirty="0"/>
              <a:t>2</a:t>
            </a:r>
            <a:r>
              <a:rPr lang="ja-JP" altLang="en-US" sz="1200" dirty="0"/>
              <a:t>月</a:t>
            </a:r>
            <a:r>
              <a:rPr lang="en-US" altLang="ja-JP" sz="1200" dirty="0"/>
              <a:t>3</a:t>
            </a:r>
            <a:r>
              <a:rPr lang="ja-JP" altLang="en-US" sz="1200" dirty="0"/>
              <a:t>日放送</a:t>
            </a:r>
          </a:p>
        </p:txBody>
      </p:sp>
    </p:spTree>
    <p:extLst>
      <p:ext uri="{BB962C8B-B14F-4D97-AF65-F5344CB8AC3E}">
        <p14:creationId xmlns:p14="http://schemas.microsoft.com/office/powerpoint/2010/main" val="786111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774851" y="2151136"/>
            <a:ext cx="5839167" cy="4468523"/>
          </a:xfrm>
          <a:prstGeom prst="rect">
            <a:avLst/>
          </a:prstGeom>
        </p:spPr>
      </p:pic>
      <p:sp>
        <p:nvSpPr>
          <p:cNvPr id="4" name="コンテンツ プレースホルダー 3"/>
          <p:cNvSpPr txBox="1">
            <a:spLocks/>
          </p:cNvSpPr>
          <p:nvPr/>
        </p:nvSpPr>
        <p:spPr>
          <a:xfrm>
            <a:off x="219164" y="1229188"/>
            <a:ext cx="9100457" cy="5121620"/>
          </a:xfrm>
          <a:prstGeom prst="rect">
            <a:avLst/>
          </a:prstGeom>
        </p:spPr>
        <p:txBody>
          <a:bodyPr>
            <a:norm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n-lt"/>
                <a:ea typeface="+mn-ea"/>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indent="0">
              <a:buFont typeface="Wingdings 2" pitchFamily="18" charset="2"/>
              <a:buNone/>
            </a:pPr>
            <a:r>
              <a:rPr lang="ja-JP" altLang="en-US" sz="2400" dirty="0"/>
              <a:t>海洋プラスチックごみの問題は、国際社会が取り組むべき喫緊の課題とされ、</a:t>
            </a:r>
            <a:r>
              <a:rPr lang="en-US" altLang="ja-JP" sz="2400" dirty="0"/>
              <a:t>SDG</a:t>
            </a:r>
            <a:r>
              <a:rPr lang="ja-JP" altLang="en-US" sz="2400" dirty="0"/>
              <a:t>ｓの</a:t>
            </a:r>
            <a:r>
              <a:rPr lang="en-US" altLang="ja-JP" sz="2400" dirty="0"/>
              <a:t>Goal 14</a:t>
            </a:r>
            <a:r>
              <a:rPr lang="ja-JP" altLang="en-US" sz="2400" dirty="0"/>
              <a:t>海洋環境の目標の中でも明確に位置付けられています。</a:t>
            </a:r>
            <a:endParaRPr lang="en-US" altLang="ja-JP" sz="2400" dirty="0"/>
          </a:p>
        </p:txBody>
      </p:sp>
      <p:pic>
        <p:nvPicPr>
          <p:cNvPr id="5" name="図 4"/>
          <p:cNvPicPr>
            <a:picLocks noChangeAspect="1"/>
          </p:cNvPicPr>
          <p:nvPr/>
        </p:nvPicPr>
        <p:blipFill>
          <a:blip r:embed="rId3"/>
          <a:stretch>
            <a:fillRect/>
          </a:stretch>
        </p:blipFill>
        <p:spPr>
          <a:xfrm>
            <a:off x="97002" y="4783602"/>
            <a:ext cx="3528109" cy="1836057"/>
          </a:xfrm>
          <a:prstGeom prst="rect">
            <a:avLst/>
          </a:prstGeom>
        </p:spPr>
      </p:pic>
      <p:sp>
        <p:nvSpPr>
          <p:cNvPr id="6" name="タイトル 1"/>
          <p:cNvSpPr txBox="1">
            <a:spLocks/>
          </p:cNvSpPr>
          <p:nvPr/>
        </p:nvSpPr>
        <p:spPr>
          <a:xfrm>
            <a:off x="246742" y="219819"/>
            <a:ext cx="9367276" cy="1325563"/>
          </a:xfrm>
          <a:prstGeom prst="rect">
            <a:avLst/>
          </a:prstGeom>
        </p:spPr>
        <p:txBody>
          <a:bodyPr>
            <a:normAutofit fontScale="8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t>⑪プラスチックごみ削減に向けた世界の取り組みは？</a:t>
            </a:r>
            <a:r>
              <a:rPr lang="en-US" altLang="ja-JP" dirty="0"/>
              <a:t/>
            </a:r>
            <a:br>
              <a:rPr lang="en-US" altLang="ja-JP" dirty="0"/>
            </a:br>
            <a:endParaRPr lang="ja-JP" altLang="en-US" dirty="0"/>
          </a:p>
        </p:txBody>
      </p:sp>
    </p:spTree>
    <p:extLst>
      <p:ext uri="{BB962C8B-B14F-4D97-AF65-F5344CB8AC3E}">
        <p14:creationId xmlns:p14="http://schemas.microsoft.com/office/powerpoint/2010/main" val="352423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402771" y="1279180"/>
            <a:ext cx="9100457" cy="5121620"/>
          </a:xfrm>
        </p:spPr>
        <p:txBody>
          <a:bodyPr>
            <a:normAutofit/>
          </a:bodyPr>
          <a:lstStyle/>
          <a:p>
            <a:pPr marL="0" indent="0">
              <a:buNone/>
            </a:pPr>
            <a:r>
              <a:rPr lang="en-US" altLang="ja-JP" sz="2400" dirty="0"/>
              <a:t>2019</a:t>
            </a:r>
            <a:r>
              <a:rPr lang="ja-JP" altLang="en-US" sz="2400" dirty="0"/>
              <a:t>年</a:t>
            </a:r>
            <a:r>
              <a:rPr lang="en-US" altLang="ja-JP" sz="2400" dirty="0"/>
              <a:t>6</a:t>
            </a:r>
            <a:r>
              <a:rPr lang="ja-JP" altLang="en-US" sz="2400" dirty="0"/>
              <a:t>月に開催された</a:t>
            </a:r>
            <a:r>
              <a:rPr lang="en-US" altLang="ja-JP" sz="2400" dirty="0"/>
              <a:t>G20</a:t>
            </a:r>
            <a:r>
              <a:rPr lang="ja-JP" altLang="en-US" sz="2400" dirty="0"/>
              <a:t>大阪サミットにおいて、日本は</a:t>
            </a:r>
            <a:r>
              <a:rPr lang="en-US" altLang="ja-JP" sz="2400" dirty="0"/>
              <a:t>2050</a:t>
            </a:r>
            <a:r>
              <a:rPr lang="ja-JP" altLang="en-US" sz="2400" dirty="0"/>
              <a:t>年までに海洋プラスチックごみによる追加的な汚染をゼロにまで削減することを目指す「大阪ブルー・オーシャン・ビジョン」を提案し、首脳間で共有されました。他国や国際機関等にもビジョンの共有を呼びかけ、</a:t>
            </a:r>
            <a:r>
              <a:rPr lang="en-US" altLang="ja-JP" sz="2400" dirty="0"/>
              <a:t>2021</a:t>
            </a:r>
            <a:r>
              <a:rPr lang="ja-JP" altLang="en-US" sz="2400" dirty="0"/>
              <a:t>年</a:t>
            </a:r>
            <a:r>
              <a:rPr lang="en-US" altLang="ja-JP" sz="2400" dirty="0"/>
              <a:t>5</a:t>
            </a:r>
            <a:r>
              <a:rPr lang="ja-JP" altLang="en-US" sz="2400" dirty="0"/>
              <a:t>月現在、</a:t>
            </a:r>
            <a:r>
              <a:rPr lang="en-US" altLang="ja-JP" sz="2400" dirty="0"/>
              <a:t>87</a:t>
            </a:r>
            <a:r>
              <a:rPr lang="ja-JP" altLang="en-US" sz="2400" dirty="0"/>
              <a:t>の国と地域が共有しています。</a:t>
            </a:r>
            <a:endParaRPr lang="en-US" altLang="ja-JP" sz="2400" dirty="0"/>
          </a:p>
        </p:txBody>
      </p:sp>
      <p:sp>
        <p:nvSpPr>
          <p:cNvPr id="5" name="正方形/長方形 4"/>
          <p:cNvSpPr/>
          <p:nvPr/>
        </p:nvSpPr>
        <p:spPr>
          <a:xfrm>
            <a:off x="255037" y="6541356"/>
            <a:ext cx="7099957" cy="276999"/>
          </a:xfrm>
          <a:prstGeom prst="rect">
            <a:avLst/>
          </a:prstGeom>
        </p:spPr>
        <p:txBody>
          <a:bodyPr wrap="none">
            <a:spAutoFit/>
          </a:bodyPr>
          <a:lstStyle/>
          <a:p>
            <a:r>
              <a:rPr lang="ja-JP" altLang="en-US" sz="1200" dirty="0"/>
              <a:t>出典：外務省</a:t>
            </a:r>
            <a:r>
              <a:rPr lang="en-US" altLang="ja-JP" sz="1200" dirty="0"/>
              <a:t>G20</a:t>
            </a:r>
            <a:r>
              <a:rPr lang="ja-JP" altLang="en-US" sz="1200" dirty="0"/>
              <a:t>大阪サミット</a:t>
            </a:r>
            <a:r>
              <a:rPr lang="en-US" altLang="ja-JP" sz="1200" dirty="0"/>
              <a:t>WEB</a:t>
            </a:r>
            <a:r>
              <a:rPr lang="ja-JP" altLang="en-US" sz="1200" dirty="0"/>
              <a:t>サイト　</a:t>
            </a:r>
            <a:r>
              <a:rPr lang="en-US" altLang="ja-JP" sz="1200" dirty="0"/>
              <a:t>https://www.mofa.go.jp/mofaj/gaiko/g20/osaka19/jp/photos/</a:t>
            </a:r>
            <a:r>
              <a:rPr lang="ja-JP" altLang="en-US" sz="1200" dirty="0"/>
              <a:t>　　</a:t>
            </a:r>
          </a:p>
        </p:txBody>
      </p:sp>
      <p:sp>
        <p:nvSpPr>
          <p:cNvPr id="6" name="テキスト ボックス 5"/>
          <p:cNvSpPr txBox="1"/>
          <p:nvPr/>
        </p:nvSpPr>
        <p:spPr>
          <a:xfrm>
            <a:off x="80874" y="0"/>
            <a:ext cx="5953874" cy="584775"/>
          </a:xfrm>
          <a:prstGeom prst="rect">
            <a:avLst/>
          </a:prstGeom>
          <a:noFill/>
        </p:spPr>
        <p:txBody>
          <a:bodyPr wrap="none" rtlCol="0">
            <a:spAutoFit/>
          </a:bodyPr>
          <a:lstStyle/>
          <a:p>
            <a:r>
              <a:rPr lang="ja-JP" altLang="en-US" sz="3200" dirty="0"/>
              <a:t>■大阪ブルー・オーシャンビジョン</a:t>
            </a:r>
            <a:endParaRPr kumimoji="1" lang="ja-JP" altLang="en-US" sz="3200" dirty="0"/>
          </a:p>
        </p:txBody>
      </p:sp>
      <p:pic>
        <p:nvPicPr>
          <p:cNvPr id="7" name="図 6"/>
          <p:cNvPicPr>
            <a:picLocks noChangeAspect="1"/>
          </p:cNvPicPr>
          <p:nvPr/>
        </p:nvPicPr>
        <p:blipFill>
          <a:blip r:embed="rId2"/>
          <a:stretch>
            <a:fillRect/>
          </a:stretch>
        </p:blipFill>
        <p:spPr>
          <a:xfrm>
            <a:off x="2667000" y="3352800"/>
            <a:ext cx="4572000" cy="3048000"/>
          </a:xfrm>
          <a:prstGeom prst="rect">
            <a:avLst/>
          </a:prstGeom>
        </p:spPr>
      </p:pic>
    </p:spTree>
    <p:extLst>
      <p:ext uri="{BB962C8B-B14F-4D97-AF65-F5344CB8AC3E}">
        <p14:creationId xmlns:p14="http://schemas.microsoft.com/office/powerpoint/2010/main" val="3113844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5037" y="6541356"/>
            <a:ext cx="4710136" cy="276999"/>
          </a:xfrm>
          <a:prstGeom prst="rect">
            <a:avLst/>
          </a:prstGeom>
        </p:spPr>
        <p:txBody>
          <a:bodyPr wrap="none">
            <a:spAutoFit/>
          </a:bodyPr>
          <a:lstStyle/>
          <a:p>
            <a:r>
              <a:rPr lang="ja-JP" altLang="en-US" sz="1200" dirty="0"/>
              <a:t>出典：環境省ホームページhttps://plastic-circulation.env.go.jp/about　　</a:t>
            </a:r>
          </a:p>
        </p:txBody>
      </p:sp>
      <p:sp>
        <p:nvSpPr>
          <p:cNvPr id="6" name="テキスト ボックス 5"/>
          <p:cNvSpPr txBox="1"/>
          <p:nvPr/>
        </p:nvSpPr>
        <p:spPr>
          <a:xfrm>
            <a:off x="80874" y="0"/>
            <a:ext cx="5126724" cy="584775"/>
          </a:xfrm>
          <a:prstGeom prst="rect">
            <a:avLst/>
          </a:prstGeom>
          <a:noFill/>
        </p:spPr>
        <p:txBody>
          <a:bodyPr wrap="none" rtlCol="0">
            <a:spAutoFit/>
          </a:bodyPr>
          <a:lstStyle/>
          <a:p>
            <a:r>
              <a:rPr lang="ja-JP" altLang="en-US" sz="3200" dirty="0"/>
              <a:t>■プラスチック資源循環戦略</a:t>
            </a:r>
            <a:endParaRPr kumimoji="1" lang="ja-JP" altLang="en-US" sz="3200" dirty="0"/>
          </a:p>
        </p:txBody>
      </p:sp>
      <p:sp>
        <p:nvSpPr>
          <p:cNvPr id="2" name="正方形/長方形 1"/>
          <p:cNvSpPr/>
          <p:nvPr/>
        </p:nvSpPr>
        <p:spPr>
          <a:xfrm>
            <a:off x="239068" y="931015"/>
            <a:ext cx="9427447" cy="2308324"/>
          </a:xfrm>
          <a:prstGeom prst="rect">
            <a:avLst/>
          </a:prstGeom>
        </p:spPr>
        <p:txBody>
          <a:bodyPr wrap="square">
            <a:spAutoFit/>
          </a:bodyPr>
          <a:lstStyle/>
          <a:p>
            <a:pPr fontAlgn="base"/>
            <a:r>
              <a:rPr lang="ja-JP" altLang="en-US" sz="2400" dirty="0">
                <a:latin typeface="+mn-ea"/>
              </a:rPr>
              <a:t>「大阪ブルー・オーシャン・ビジョン」に加え、地球温暖化対策、資源循環も背景に、令和元年</a:t>
            </a:r>
            <a:r>
              <a:rPr lang="en-US" altLang="ja-JP" sz="2400" dirty="0">
                <a:latin typeface="+mn-ea"/>
              </a:rPr>
              <a:t>5</a:t>
            </a:r>
            <a:r>
              <a:rPr lang="ja-JP" altLang="en-US" sz="2400" dirty="0">
                <a:latin typeface="+mn-ea"/>
              </a:rPr>
              <a:t>月に「プラスチック資源循環戦略」 （令和元年</a:t>
            </a:r>
            <a:r>
              <a:rPr lang="en-US" altLang="ja-JP" sz="2400" dirty="0">
                <a:latin typeface="+mn-ea"/>
              </a:rPr>
              <a:t>5</a:t>
            </a:r>
            <a:r>
              <a:rPr lang="ja-JP" altLang="en-US" sz="2400" dirty="0">
                <a:latin typeface="+mn-ea"/>
              </a:rPr>
              <a:t>月</a:t>
            </a:r>
            <a:r>
              <a:rPr lang="en-US" altLang="ja-JP" sz="2400" dirty="0">
                <a:latin typeface="+mn-ea"/>
              </a:rPr>
              <a:t>31</a:t>
            </a:r>
            <a:r>
              <a:rPr lang="ja-JP" altLang="en-US" sz="2400" dirty="0">
                <a:latin typeface="+mn-ea"/>
              </a:rPr>
              <a:t>日消費者庁・外務省・財務省・文部科学省・厚生労働省・農林水産省・経済産業省・国土交通省・環境省）を策定しました。</a:t>
            </a:r>
          </a:p>
          <a:p>
            <a:pPr fontAlgn="base"/>
            <a:r>
              <a:rPr lang="ja-JP" altLang="en-US" sz="2400" dirty="0">
                <a:latin typeface="+mn-ea"/>
              </a:rPr>
              <a:t>さらに、令和</a:t>
            </a:r>
            <a:r>
              <a:rPr lang="en-US" altLang="ja-JP" sz="2400" dirty="0">
                <a:latin typeface="+mn-ea"/>
              </a:rPr>
              <a:t>3</a:t>
            </a:r>
            <a:r>
              <a:rPr lang="ja-JP" altLang="en-US" sz="2400" dirty="0">
                <a:latin typeface="+mn-ea"/>
              </a:rPr>
              <a:t>年</a:t>
            </a:r>
            <a:r>
              <a:rPr lang="en-US" altLang="ja-JP" sz="2400" dirty="0">
                <a:latin typeface="+mn-ea"/>
              </a:rPr>
              <a:t>6</a:t>
            </a:r>
            <a:r>
              <a:rPr lang="ja-JP" altLang="en-US" sz="2400" dirty="0">
                <a:latin typeface="+mn-ea"/>
              </a:rPr>
              <a:t>月には、「プラスチックに係る資源循環の促進等に関する法律」が成立しました。</a:t>
            </a:r>
            <a:endParaRPr lang="ja-JP" altLang="en-US" sz="2400" i="0" dirty="0">
              <a:effectLst/>
              <a:latin typeface="+mn-ea"/>
            </a:endParaRPr>
          </a:p>
        </p:txBody>
      </p:sp>
      <p:pic>
        <p:nvPicPr>
          <p:cNvPr id="3" name="図 2"/>
          <p:cNvPicPr>
            <a:picLocks noChangeAspect="1"/>
          </p:cNvPicPr>
          <p:nvPr/>
        </p:nvPicPr>
        <p:blipFill>
          <a:blip r:embed="rId2"/>
          <a:stretch>
            <a:fillRect/>
          </a:stretch>
        </p:blipFill>
        <p:spPr>
          <a:xfrm>
            <a:off x="80874" y="3273087"/>
            <a:ext cx="4710136" cy="3367747"/>
          </a:xfrm>
          <a:prstGeom prst="rect">
            <a:avLst/>
          </a:prstGeom>
        </p:spPr>
      </p:pic>
      <p:pic>
        <p:nvPicPr>
          <p:cNvPr id="10" name="図 9"/>
          <p:cNvPicPr>
            <a:picLocks noChangeAspect="1"/>
          </p:cNvPicPr>
          <p:nvPr/>
        </p:nvPicPr>
        <p:blipFill>
          <a:blip r:embed="rId3"/>
          <a:stretch>
            <a:fillRect/>
          </a:stretch>
        </p:blipFill>
        <p:spPr>
          <a:xfrm>
            <a:off x="5083754" y="3831771"/>
            <a:ext cx="4822245" cy="2250381"/>
          </a:xfrm>
          <a:prstGeom prst="rect">
            <a:avLst/>
          </a:prstGeom>
        </p:spPr>
      </p:pic>
    </p:spTree>
    <p:extLst>
      <p:ext uri="{BB962C8B-B14F-4D97-AF65-F5344CB8AC3E}">
        <p14:creationId xmlns:p14="http://schemas.microsoft.com/office/powerpoint/2010/main" val="788631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0507" y="166780"/>
            <a:ext cx="7372531" cy="523220"/>
          </a:xfrm>
          <a:prstGeom prst="rect">
            <a:avLst/>
          </a:prstGeom>
        </p:spPr>
        <p:txBody>
          <a:bodyPr wrap="none">
            <a:spAutoFit/>
          </a:bodyPr>
          <a:lstStyle/>
          <a:p>
            <a:r>
              <a:rPr lang="ja-JP" altLang="en-US" sz="2800" dirty="0"/>
              <a:t>中学校学習指導要領（平成29年告示）該当箇所</a:t>
            </a:r>
          </a:p>
        </p:txBody>
      </p:sp>
      <p:sp>
        <p:nvSpPr>
          <p:cNvPr id="3" name="正方形/長方形 2"/>
          <p:cNvSpPr/>
          <p:nvPr/>
        </p:nvSpPr>
        <p:spPr>
          <a:xfrm>
            <a:off x="267766" y="856403"/>
            <a:ext cx="4422767" cy="954107"/>
          </a:xfrm>
          <a:prstGeom prst="rect">
            <a:avLst/>
          </a:prstGeom>
        </p:spPr>
        <p:txBody>
          <a:bodyPr wrap="square">
            <a:spAutoFit/>
          </a:bodyPr>
          <a:lstStyle/>
          <a:p>
            <a:r>
              <a:rPr lang="ja-JP" altLang="en-US" sz="2800" dirty="0"/>
              <a:t>理科　第１分野</a:t>
            </a:r>
            <a:endParaRPr lang="en-US" altLang="ja-JP" sz="2800" dirty="0"/>
          </a:p>
          <a:p>
            <a:r>
              <a:rPr lang="ja-JP" altLang="en-US" sz="2800" dirty="0"/>
              <a:t>　（7）科学技術と人間 </a:t>
            </a:r>
          </a:p>
        </p:txBody>
      </p:sp>
      <p:sp>
        <p:nvSpPr>
          <p:cNvPr id="4" name="正方形/長方形 3"/>
          <p:cNvSpPr/>
          <p:nvPr/>
        </p:nvSpPr>
        <p:spPr>
          <a:xfrm>
            <a:off x="758832" y="2238523"/>
            <a:ext cx="8657883" cy="3785652"/>
          </a:xfrm>
          <a:prstGeom prst="rect">
            <a:avLst/>
          </a:prstGeom>
        </p:spPr>
        <p:txBody>
          <a:bodyPr wrap="square">
            <a:spAutoFit/>
          </a:bodyPr>
          <a:lstStyle/>
          <a:p>
            <a:r>
              <a:rPr lang="ja-JP" altLang="en-US" sz="2400" dirty="0"/>
              <a:t>イ　様々な物質とその利用</a:t>
            </a:r>
            <a:endParaRPr lang="en-US" altLang="ja-JP" sz="2400" dirty="0"/>
          </a:p>
          <a:p>
            <a:r>
              <a:rPr lang="ja-JP" altLang="en-US" sz="2400" dirty="0"/>
              <a:t>　</a:t>
            </a:r>
            <a:endParaRPr lang="en-US" altLang="ja-JP" sz="2400" dirty="0"/>
          </a:p>
          <a:p>
            <a:r>
              <a:rPr lang="ja-JP" altLang="en-US" sz="2400" dirty="0"/>
              <a:t>　日常生活や社会では，様々な物質が幅広く利用されていることを理解するとともに，物質の有効な利用が大切であることを認識する。</a:t>
            </a:r>
            <a:endParaRPr lang="en-US" altLang="ja-JP" sz="2400" dirty="0"/>
          </a:p>
          <a:p>
            <a:r>
              <a:rPr lang="ja-JP" altLang="en-US" sz="2400" dirty="0"/>
              <a:t>　プラスチックなど人工的につくられた物質を取り上げ，日常生活や社会で，幅広く利用されて私たちの豊かな生活を支えていることを理解させる。その際，プラスチックに関しては，その性質，用途などについて触れる。例えば，ポリエチレン（</a:t>
            </a:r>
            <a:r>
              <a:rPr lang="en-US" altLang="ja-JP" sz="2400" dirty="0"/>
              <a:t>PE</a:t>
            </a:r>
            <a:r>
              <a:rPr lang="ja-JP" altLang="en-US" sz="2400" dirty="0"/>
              <a:t>）ではつくりに触れ，ポリエチレンテレフタラート（</a:t>
            </a:r>
            <a:r>
              <a:rPr lang="en-US" altLang="ja-JP" sz="2400" dirty="0"/>
              <a:t>PET</a:t>
            </a:r>
            <a:r>
              <a:rPr lang="ja-JP" altLang="en-US" sz="2400" dirty="0"/>
              <a:t>）では有効な利用について触れることなどが考えられる。</a:t>
            </a:r>
          </a:p>
        </p:txBody>
      </p:sp>
      <p:sp>
        <p:nvSpPr>
          <p:cNvPr id="5" name="正方形/長方形 4"/>
          <p:cNvSpPr/>
          <p:nvPr/>
        </p:nvSpPr>
        <p:spPr>
          <a:xfrm>
            <a:off x="605106" y="1776858"/>
            <a:ext cx="2997937" cy="461665"/>
          </a:xfrm>
          <a:prstGeom prst="rect">
            <a:avLst/>
          </a:prstGeom>
        </p:spPr>
        <p:txBody>
          <a:bodyPr wrap="none">
            <a:spAutoFit/>
          </a:bodyPr>
          <a:lstStyle/>
          <a:p>
            <a:r>
              <a:rPr lang="ja-JP" altLang="en-US" sz="2400" dirty="0"/>
              <a:t>（ｱ）エネルギーと物質</a:t>
            </a:r>
          </a:p>
        </p:txBody>
      </p:sp>
    </p:spTree>
    <p:extLst>
      <p:ext uri="{BB962C8B-B14F-4D97-AF65-F5344CB8AC3E}">
        <p14:creationId xmlns:p14="http://schemas.microsoft.com/office/powerpoint/2010/main" val="1028749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5037" y="6541356"/>
            <a:ext cx="5505738" cy="276999"/>
          </a:xfrm>
          <a:prstGeom prst="rect">
            <a:avLst/>
          </a:prstGeom>
        </p:spPr>
        <p:txBody>
          <a:bodyPr wrap="none">
            <a:spAutoFit/>
          </a:bodyPr>
          <a:lstStyle/>
          <a:p>
            <a:r>
              <a:rPr lang="ja-JP" altLang="en-US" sz="1200" dirty="0"/>
              <a:t>出典：環境省ホームページ</a:t>
            </a:r>
            <a:r>
              <a:rPr lang="en-US" altLang="ja-JP" sz="1200" dirty="0"/>
              <a:t>https://plastic-circulation.env.go.jp/about/shohisha/seido</a:t>
            </a:r>
            <a:endParaRPr lang="ja-JP" altLang="en-US" sz="1200" dirty="0"/>
          </a:p>
        </p:txBody>
      </p:sp>
      <p:sp>
        <p:nvSpPr>
          <p:cNvPr id="9" name="テキスト ボックス 8"/>
          <p:cNvSpPr txBox="1"/>
          <p:nvPr/>
        </p:nvSpPr>
        <p:spPr>
          <a:xfrm>
            <a:off x="179574" y="1318813"/>
            <a:ext cx="3744936" cy="523220"/>
          </a:xfrm>
          <a:prstGeom prst="rect">
            <a:avLst/>
          </a:prstGeom>
          <a:noFill/>
        </p:spPr>
        <p:txBody>
          <a:bodyPr wrap="none" rtlCol="0">
            <a:spAutoFit/>
          </a:bodyPr>
          <a:lstStyle/>
          <a:p>
            <a:r>
              <a:rPr lang="ja-JP" altLang="en-US" sz="2800" dirty="0"/>
              <a:t>１</a:t>
            </a:r>
            <a:r>
              <a:rPr lang="en-US" altLang="ja-JP" sz="2800" dirty="0"/>
              <a:t>.</a:t>
            </a:r>
            <a:r>
              <a:rPr kumimoji="1" lang="ja-JP" altLang="en-US" sz="2800" dirty="0"/>
              <a:t>よりよい製品を選ぼう</a:t>
            </a:r>
          </a:p>
        </p:txBody>
      </p:sp>
      <p:pic>
        <p:nvPicPr>
          <p:cNvPr id="10" name="図 9"/>
          <p:cNvPicPr>
            <a:picLocks noChangeAspect="1"/>
          </p:cNvPicPr>
          <p:nvPr/>
        </p:nvPicPr>
        <p:blipFill>
          <a:blip r:embed="rId2"/>
          <a:stretch>
            <a:fillRect/>
          </a:stretch>
        </p:blipFill>
        <p:spPr>
          <a:xfrm>
            <a:off x="0" y="2717164"/>
            <a:ext cx="3663820" cy="1807485"/>
          </a:xfrm>
          <a:prstGeom prst="rect">
            <a:avLst/>
          </a:prstGeom>
        </p:spPr>
      </p:pic>
      <p:pic>
        <p:nvPicPr>
          <p:cNvPr id="11" name="図 10"/>
          <p:cNvPicPr>
            <a:picLocks noChangeAspect="1"/>
          </p:cNvPicPr>
          <p:nvPr/>
        </p:nvPicPr>
        <p:blipFill>
          <a:blip r:embed="rId3"/>
          <a:stretch>
            <a:fillRect/>
          </a:stretch>
        </p:blipFill>
        <p:spPr>
          <a:xfrm>
            <a:off x="3456386" y="2877630"/>
            <a:ext cx="3663820" cy="1807485"/>
          </a:xfrm>
          <a:prstGeom prst="rect">
            <a:avLst/>
          </a:prstGeom>
        </p:spPr>
      </p:pic>
      <p:pic>
        <p:nvPicPr>
          <p:cNvPr id="12" name="図 11"/>
          <p:cNvPicPr>
            <a:picLocks noChangeAspect="1"/>
          </p:cNvPicPr>
          <p:nvPr/>
        </p:nvPicPr>
        <p:blipFill>
          <a:blip r:embed="rId4"/>
          <a:stretch>
            <a:fillRect/>
          </a:stretch>
        </p:blipFill>
        <p:spPr>
          <a:xfrm>
            <a:off x="6527099" y="2582677"/>
            <a:ext cx="3663820" cy="1807485"/>
          </a:xfrm>
          <a:prstGeom prst="rect">
            <a:avLst/>
          </a:prstGeom>
        </p:spPr>
      </p:pic>
      <p:pic>
        <p:nvPicPr>
          <p:cNvPr id="13" name="図 12"/>
          <p:cNvPicPr>
            <a:picLocks noChangeAspect="1"/>
          </p:cNvPicPr>
          <p:nvPr/>
        </p:nvPicPr>
        <p:blipFill>
          <a:blip r:embed="rId5"/>
          <a:stretch>
            <a:fillRect/>
          </a:stretch>
        </p:blipFill>
        <p:spPr>
          <a:xfrm>
            <a:off x="179574" y="4577632"/>
            <a:ext cx="3467511" cy="1710639"/>
          </a:xfrm>
          <a:prstGeom prst="rect">
            <a:avLst/>
          </a:prstGeom>
        </p:spPr>
      </p:pic>
      <p:pic>
        <p:nvPicPr>
          <p:cNvPr id="14" name="図 13"/>
          <p:cNvPicPr>
            <a:picLocks noChangeAspect="1"/>
          </p:cNvPicPr>
          <p:nvPr/>
        </p:nvPicPr>
        <p:blipFill>
          <a:blip r:embed="rId6"/>
          <a:stretch>
            <a:fillRect/>
          </a:stretch>
        </p:blipFill>
        <p:spPr>
          <a:xfrm>
            <a:off x="3787337" y="4896210"/>
            <a:ext cx="2612984" cy="1289072"/>
          </a:xfrm>
          <a:prstGeom prst="rect">
            <a:avLst/>
          </a:prstGeom>
        </p:spPr>
      </p:pic>
      <p:pic>
        <p:nvPicPr>
          <p:cNvPr id="15" name="図 14"/>
          <p:cNvPicPr>
            <a:picLocks noChangeAspect="1"/>
          </p:cNvPicPr>
          <p:nvPr/>
        </p:nvPicPr>
        <p:blipFill>
          <a:blip r:embed="rId7"/>
          <a:stretch>
            <a:fillRect/>
          </a:stretch>
        </p:blipFill>
        <p:spPr>
          <a:xfrm>
            <a:off x="6935883" y="4572944"/>
            <a:ext cx="3467511" cy="1710639"/>
          </a:xfrm>
          <a:prstGeom prst="rect">
            <a:avLst/>
          </a:prstGeom>
        </p:spPr>
      </p:pic>
      <p:sp>
        <p:nvSpPr>
          <p:cNvPr id="16" name="正方形/長方形 15"/>
          <p:cNvSpPr/>
          <p:nvPr/>
        </p:nvSpPr>
        <p:spPr>
          <a:xfrm>
            <a:off x="304446" y="2496093"/>
            <a:ext cx="2881948" cy="461665"/>
          </a:xfrm>
          <a:prstGeom prst="rect">
            <a:avLst/>
          </a:prstGeom>
        </p:spPr>
        <p:txBody>
          <a:bodyPr wrap="square">
            <a:spAutoFit/>
          </a:bodyPr>
          <a:lstStyle/>
          <a:p>
            <a:pPr fontAlgn="base"/>
            <a:r>
              <a:rPr lang="ja-JP" altLang="en-US" sz="2400" dirty="0">
                <a:latin typeface="+mn-ea"/>
              </a:rPr>
              <a:t>その製品は</a:t>
            </a:r>
            <a:r>
              <a:rPr lang="ja-JP" altLang="en-US" sz="2400" dirty="0" err="1">
                <a:latin typeface="+mn-ea"/>
              </a:rPr>
              <a:t>、、</a:t>
            </a:r>
            <a:endParaRPr lang="ja-JP" altLang="en-US" sz="2400" i="0" dirty="0">
              <a:effectLst/>
              <a:latin typeface="+mn-ea"/>
            </a:endParaRPr>
          </a:p>
        </p:txBody>
      </p:sp>
      <p:sp>
        <p:nvSpPr>
          <p:cNvPr id="17" name="正方形/長方形 16"/>
          <p:cNvSpPr/>
          <p:nvPr/>
        </p:nvSpPr>
        <p:spPr>
          <a:xfrm>
            <a:off x="34454" y="4336183"/>
            <a:ext cx="3663820" cy="400110"/>
          </a:xfrm>
          <a:prstGeom prst="rect">
            <a:avLst/>
          </a:prstGeom>
        </p:spPr>
        <p:txBody>
          <a:bodyPr wrap="square">
            <a:spAutoFit/>
          </a:bodyPr>
          <a:lstStyle/>
          <a:p>
            <a:pPr fontAlgn="base"/>
            <a:r>
              <a:rPr lang="ja-JP" altLang="en-US" sz="2000" dirty="0">
                <a:latin typeface="+mn-ea"/>
              </a:rPr>
              <a:t>コンパクト化されていますか？</a:t>
            </a:r>
            <a:endParaRPr lang="ja-JP" altLang="en-US" sz="2000" i="0" dirty="0">
              <a:effectLst/>
              <a:latin typeface="+mn-ea"/>
            </a:endParaRPr>
          </a:p>
        </p:txBody>
      </p:sp>
      <p:sp>
        <p:nvSpPr>
          <p:cNvPr id="18" name="正方形/長方形 17"/>
          <p:cNvSpPr/>
          <p:nvPr/>
        </p:nvSpPr>
        <p:spPr>
          <a:xfrm>
            <a:off x="3490840" y="4330154"/>
            <a:ext cx="3663820" cy="400110"/>
          </a:xfrm>
          <a:prstGeom prst="rect">
            <a:avLst/>
          </a:prstGeom>
        </p:spPr>
        <p:txBody>
          <a:bodyPr wrap="square">
            <a:spAutoFit/>
          </a:bodyPr>
          <a:lstStyle/>
          <a:p>
            <a:pPr fontAlgn="base"/>
            <a:r>
              <a:rPr lang="ja-JP" altLang="en-US" sz="2000" dirty="0">
                <a:latin typeface="+mn-ea"/>
              </a:rPr>
              <a:t>簡易包装されていますか？</a:t>
            </a:r>
            <a:endParaRPr lang="ja-JP" altLang="en-US" sz="2000" i="0" dirty="0">
              <a:effectLst/>
              <a:latin typeface="+mn-ea"/>
            </a:endParaRPr>
          </a:p>
        </p:txBody>
      </p:sp>
      <p:sp>
        <p:nvSpPr>
          <p:cNvPr id="19" name="正方形/長方形 18"/>
          <p:cNvSpPr/>
          <p:nvPr/>
        </p:nvSpPr>
        <p:spPr>
          <a:xfrm>
            <a:off x="7275136" y="4325043"/>
            <a:ext cx="3663820" cy="400110"/>
          </a:xfrm>
          <a:prstGeom prst="rect">
            <a:avLst/>
          </a:prstGeom>
        </p:spPr>
        <p:txBody>
          <a:bodyPr wrap="square">
            <a:spAutoFit/>
          </a:bodyPr>
          <a:lstStyle/>
          <a:p>
            <a:pPr fontAlgn="base"/>
            <a:r>
              <a:rPr lang="ja-JP" altLang="en-US" sz="2000" dirty="0">
                <a:latin typeface="+mn-ea"/>
              </a:rPr>
              <a:t>長持ちしますか？</a:t>
            </a:r>
            <a:endParaRPr lang="ja-JP" altLang="en-US" sz="2000" i="0" dirty="0">
              <a:effectLst/>
              <a:latin typeface="+mn-ea"/>
            </a:endParaRPr>
          </a:p>
        </p:txBody>
      </p:sp>
      <p:sp>
        <p:nvSpPr>
          <p:cNvPr id="20" name="正方形/長方形 19"/>
          <p:cNvSpPr/>
          <p:nvPr/>
        </p:nvSpPr>
        <p:spPr>
          <a:xfrm>
            <a:off x="94362" y="6126450"/>
            <a:ext cx="3663820" cy="400110"/>
          </a:xfrm>
          <a:prstGeom prst="rect">
            <a:avLst/>
          </a:prstGeom>
        </p:spPr>
        <p:txBody>
          <a:bodyPr wrap="square">
            <a:spAutoFit/>
          </a:bodyPr>
          <a:lstStyle/>
          <a:p>
            <a:pPr fontAlgn="base"/>
            <a:r>
              <a:rPr lang="ja-JP" altLang="en-US" sz="2000" dirty="0">
                <a:latin typeface="+mn-ea"/>
              </a:rPr>
              <a:t>部品の再使用ができますか？</a:t>
            </a:r>
            <a:endParaRPr lang="ja-JP" altLang="en-US" sz="2000" i="0" dirty="0">
              <a:effectLst/>
              <a:latin typeface="+mn-ea"/>
            </a:endParaRPr>
          </a:p>
        </p:txBody>
      </p:sp>
      <p:sp>
        <p:nvSpPr>
          <p:cNvPr id="21" name="正方形/長方形 20"/>
          <p:cNvSpPr/>
          <p:nvPr/>
        </p:nvSpPr>
        <p:spPr>
          <a:xfrm>
            <a:off x="3537259" y="6109232"/>
            <a:ext cx="3663820" cy="400110"/>
          </a:xfrm>
          <a:prstGeom prst="rect">
            <a:avLst/>
          </a:prstGeom>
        </p:spPr>
        <p:txBody>
          <a:bodyPr wrap="square">
            <a:spAutoFit/>
          </a:bodyPr>
          <a:lstStyle/>
          <a:p>
            <a:pPr fontAlgn="base"/>
            <a:r>
              <a:rPr lang="ja-JP" altLang="en-US" sz="2000" dirty="0">
                <a:latin typeface="+mn-ea"/>
              </a:rPr>
              <a:t>単一素材化されていますか？</a:t>
            </a:r>
            <a:endParaRPr lang="ja-JP" altLang="en-US" sz="2000" i="0" dirty="0">
              <a:effectLst/>
              <a:latin typeface="+mn-ea"/>
            </a:endParaRPr>
          </a:p>
        </p:txBody>
      </p:sp>
      <p:sp>
        <p:nvSpPr>
          <p:cNvPr id="22" name="正方形/長方形 21"/>
          <p:cNvSpPr/>
          <p:nvPr/>
        </p:nvSpPr>
        <p:spPr>
          <a:xfrm>
            <a:off x="7497928" y="6129721"/>
            <a:ext cx="3663820" cy="707886"/>
          </a:xfrm>
          <a:prstGeom prst="rect">
            <a:avLst/>
          </a:prstGeom>
        </p:spPr>
        <p:txBody>
          <a:bodyPr wrap="square">
            <a:spAutoFit/>
          </a:bodyPr>
          <a:lstStyle/>
          <a:p>
            <a:pPr fontAlgn="base"/>
            <a:r>
              <a:rPr lang="ja-JP" altLang="en-US" sz="2000" dirty="0">
                <a:latin typeface="+mn-ea"/>
              </a:rPr>
              <a:t>分解してリサイクル</a:t>
            </a:r>
            <a:endParaRPr lang="en-US" altLang="ja-JP" sz="2000" dirty="0">
              <a:latin typeface="+mn-ea"/>
            </a:endParaRPr>
          </a:p>
          <a:p>
            <a:pPr fontAlgn="base"/>
            <a:r>
              <a:rPr lang="ja-JP" altLang="en-US" sz="2000" dirty="0">
                <a:latin typeface="+mn-ea"/>
              </a:rPr>
              <a:t>できますか？</a:t>
            </a:r>
            <a:endParaRPr lang="ja-JP" altLang="en-US" sz="2000" i="0" dirty="0">
              <a:effectLst/>
              <a:latin typeface="+mn-ea"/>
            </a:endParaRPr>
          </a:p>
        </p:txBody>
      </p:sp>
      <p:sp>
        <p:nvSpPr>
          <p:cNvPr id="23" name="角丸四角形 22"/>
          <p:cNvSpPr/>
          <p:nvPr/>
        </p:nvSpPr>
        <p:spPr>
          <a:xfrm>
            <a:off x="434979" y="1890631"/>
            <a:ext cx="5502830" cy="5119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t>2025</a:t>
            </a:r>
            <a:r>
              <a:rPr kumimoji="1" lang="ja-JP" altLang="en-US" b="1" dirty="0"/>
              <a:t>年までにリユース・リサイクル可能なデザインに</a:t>
            </a:r>
          </a:p>
        </p:txBody>
      </p:sp>
      <p:pic>
        <p:nvPicPr>
          <p:cNvPr id="24" name="図 23"/>
          <p:cNvPicPr>
            <a:picLocks noChangeAspect="1"/>
          </p:cNvPicPr>
          <p:nvPr/>
        </p:nvPicPr>
        <p:blipFill>
          <a:blip r:embed="rId8"/>
          <a:stretch>
            <a:fillRect/>
          </a:stretch>
        </p:blipFill>
        <p:spPr>
          <a:xfrm>
            <a:off x="7880644" y="709613"/>
            <a:ext cx="2025356" cy="2025356"/>
          </a:xfrm>
          <a:prstGeom prst="rect">
            <a:avLst/>
          </a:prstGeom>
        </p:spPr>
      </p:pic>
      <p:sp>
        <p:nvSpPr>
          <p:cNvPr id="25" name="タイトル 1"/>
          <p:cNvSpPr>
            <a:spLocks noGrp="1"/>
          </p:cNvSpPr>
          <p:nvPr>
            <p:ph type="title"/>
          </p:nvPr>
        </p:nvSpPr>
        <p:spPr>
          <a:xfrm>
            <a:off x="255037" y="267735"/>
            <a:ext cx="8543925" cy="1325563"/>
          </a:xfrm>
        </p:spPr>
        <p:txBody>
          <a:bodyPr>
            <a:normAutofit fontScale="90000"/>
          </a:bodyPr>
          <a:lstStyle/>
          <a:p>
            <a:r>
              <a:rPr lang="ja-JP" altLang="en-US" dirty="0"/>
              <a:t>⑫プラスチックごみ削減に向けてできることは？</a:t>
            </a:r>
            <a:r>
              <a:rPr lang="en-US" altLang="ja-JP" dirty="0"/>
              <a:t/>
            </a:r>
            <a:br>
              <a:rPr lang="en-US" altLang="ja-JP" dirty="0"/>
            </a:br>
            <a:endParaRPr kumimoji="1" lang="ja-JP" altLang="en-US" dirty="0"/>
          </a:p>
        </p:txBody>
      </p:sp>
    </p:spTree>
    <p:extLst>
      <p:ext uri="{BB962C8B-B14F-4D97-AF65-F5344CB8AC3E}">
        <p14:creationId xmlns:p14="http://schemas.microsoft.com/office/powerpoint/2010/main" val="3462918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255037" y="161282"/>
            <a:ext cx="4717958" cy="523220"/>
          </a:xfrm>
          <a:prstGeom prst="rect">
            <a:avLst/>
          </a:prstGeom>
          <a:noFill/>
        </p:spPr>
        <p:txBody>
          <a:bodyPr wrap="none" rtlCol="0">
            <a:spAutoFit/>
          </a:bodyPr>
          <a:lstStyle/>
          <a:p>
            <a:r>
              <a:rPr kumimoji="1" lang="ja-JP" altLang="en-US" sz="2800" dirty="0"/>
              <a:t>２</a:t>
            </a:r>
            <a:r>
              <a:rPr kumimoji="1" lang="en-US" altLang="ja-JP" sz="2800" dirty="0"/>
              <a:t>.</a:t>
            </a:r>
            <a:r>
              <a:rPr kumimoji="1" lang="ja-JP" altLang="en-US" sz="2800" dirty="0"/>
              <a:t>使い捨て製品は断りましょう</a:t>
            </a:r>
          </a:p>
        </p:txBody>
      </p:sp>
      <p:sp>
        <p:nvSpPr>
          <p:cNvPr id="16" name="正方形/長方形 15"/>
          <p:cNvSpPr/>
          <p:nvPr/>
        </p:nvSpPr>
        <p:spPr>
          <a:xfrm>
            <a:off x="432141" y="1396989"/>
            <a:ext cx="4520857" cy="461665"/>
          </a:xfrm>
          <a:prstGeom prst="rect">
            <a:avLst/>
          </a:prstGeom>
        </p:spPr>
        <p:txBody>
          <a:bodyPr wrap="square">
            <a:spAutoFit/>
          </a:bodyPr>
          <a:lstStyle/>
          <a:p>
            <a:pPr fontAlgn="base"/>
            <a:r>
              <a:rPr lang="ja-JP" altLang="en-US" sz="2400" dirty="0">
                <a:latin typeface="+mn-ea"/>
              </a:rPr>
              <a:t>①コンビニ、飲食店などで</a:t>
            </a:r>
            <a:endParaRPr lang="ja-JP" altLang="en-US" sz="2400" i="0" dirty="0">
              <a:effectLst/>
              <a:latin typeface="+mn-ea"/>
            </a:endParaRPr>
          </a:p>
        </p:txBody>
      </p:sp>
      <p:pic>
        <p:nvPicPr>
          <p:cNvPr id="3" name="図 2"/>
          <p:cNvPicPr>
            <a:picLocks noChangeAspect="1"/>
          </p:cNvPicPr>
          <p:nvPr/>
        </p:nvPicPr>
        <p:blipFill>
          <a:blip r:embed="rId2"/>
          <a:stretch>
            <a:fillRect/>
          </a:stretch>
        </p:blipFill>
        <p:spPr>
          <a:xfrm>
            <a:off x="995361" y="1818786"/>
            <a:ext cx="6086475" cy="1400175"/>
          </a:xfrm>
          <a:prstGeom prst="rect">
            <a:avLst/>
          </a:prstGeom>
        </p:spPr>
      </p:pic>
      <p:sp>
        <p:nvSpPr>
          <p:cNvPr id="23" name="正方形/長方形 22"/>
          <p:cNvSpPr/>
          <p:nvPr/>
        </p:nvSpPr>
        <p:spPr>
          <a:xfrm>
            <a:off x="432141" y="3295045"/>
            <a:ext cx="4520857" cy="461665"/>
          </a:xfrm>
          <a:prstGeom prst="rect">
            <a:avLst/>
          </a:prstGeom>
        </p:spPr>
        <p:txBody>
          <a:bodyPr wrap="square">
            <a:spAutoFit/>
          </a:bodyPr>
          <a:lstStyle/>
          <a:p>
            <a:pPr fontAlgn="base"/>
            <a:r>
              <a:rPr lang="ja-JP" altLang="en-US" sz="2400" dirty="0">
                <a:latin typeface="+mn-ea"/>
              </a:rPr>
              <a:t>②ホテル、旅館などで</a:t>
            </a:r>
            <a:endParaRPr lang="ja-JP" altLang="en-US" sz="2400" i="0" dirty="0">
              <a:effectLst/>
              <a:latin typeface="+mn-ea"/>
            </a:endParaRPr>
          </a:p>
        </p:txBody>
      </p:sp>
      <p:pic>
        <p:nvPicPr>
          <p:cNvPr id="4" name="図 3"/>
          <p:cNvPicPr>
            <a:picLocks noChangeAspect="1"/>
          </p:cNvPicPr>
          <p:nvPr/>
        </p:nvPicPr>
        <p:blipFill>
          <a:blip r:embed="rId3"/>
          <a:stretch>
            <a:fillRect/>
          </a:stretch>
        </p:blipFill>
        <p:spPr>
          <a:xfrm>
            <a:off x="1169080" y="3735159"/>
            <a:ext cx="6029325" cy="1314450"/>
          </a:xfrm>
          <a:prstGeom prst="rect">
            <a:avLst/>
          </a:prstGeom>
        </p:spPr>
      </p:pic>
      <p:sp>
        <p:nvSpPr>
          <p:cNvPr id="24" name="正方形/長方形 23"/>
          <p:cNvSpPr/>
          <p:nvPr/>
        </p:nvSpPr>
        <p:spPr>
          <a:xfrm>
            <a:off x="432141" y="4969226"/>
            <a:ext cx="4520857" cy="461665"/>
          </a:xfrm>
          <a:prstGeom prst="rect">
            <a:avLst/>
          </a:prstGeom>
        </p:spPr>
        <p:txBody>
          <a:bodyPr wrap="square">
            <a:spAutoFit/>
          </a:bodyPr>
          <a:lstStyle/>
          <a:p>
            <a:pPr fontAlgn="base"/>
            <a:r>
              <a:rPr lang="ja-JP" altLang="en-US" sz="2400" dirty="0">
                <a:latin typeface="+mn-ea"/>
              </a:rPr>
              <a:t>③クリーニング店で</a:t>
            </a:r>
            <a:endParaRPr lang="ja-JP" altLang="en-US" sz="2400" i="0" dirty="0">
              <a:effectLst/>
              <a:latin typeface="+mn-ea"/>
            </a:endParaRPr>
          </a:p>
        </p:txBody>
      </p:sp>
      <p:pic>
        <p:nvPicPr>
          <p:cNvPr id="7" name="図 6"/>
          <p:cNvPicPr>
            <a:picLocks noChangeAspect="1"/>
          </p:cNvPicPr>
          <p:nvPr/>
        </p:nvPicPr>
        <p:blipFill>
          <a:blip r:embed="rId4"/>
          <a:stretch>
            <a:fillRect/>
          </a:stretch>
        </p:blipFill>
        <p:spPr>
          <a:xfrm>
            <a:off x="1636306" y="5437230"/>
            <a:ext cx="2743200" cy="1381125"/>
          </a:xfrm>
          <a:prstGeom prst="rect">
            <a:avLst/>
          </a:prstGeom>
        </p:spPr>
      </p:pic>
      <p:sp>
        <p:nvSpPr>
          <p:cNvPr id="25" name="正方形/長方形 24"/>
          <p:cNvSpPr/>
          <p:nvPr/>
        </p:nvSpPr>
        <p:spPr>
          <a:xfrm>
            <a:off x="255037" y="6541356"/>
            <a:ext cx="5505738" cy="276999"/>
          </a:xfrm>
          <a:prstGeom prst="rect">
            <a:avLst/>
          </a:prstGeom>
        </p:spPr>
        <p:txBody>
          <a:bodyPr wrap="none">
            <a:spAutoFit/>
          </a:bodyPr>
          <a:lstStyle/>
          <a:p>
            <a:r>
              <a:rPr lang="ja-JP" altLang="en-US" sz="1200" dirty="0"/>
              <a:t>出典：環境省ホームページ</a:t>
            </a:r>
            <a:r>
              <a:rPr lang="en-US" altLang="ja-JP" sz="1200" dirty="0"/>
              <a:t>https://plastic-circulation.env.go.jp/about/shohisha/gorika</a:t>
            </a:r>
            <a:endParaRPr lang="ja-JP" altLang="en-US" sz="1200" dirty="0"/>
          </a:p>
        </p:txBody>
      </p:sp>
      <p:sp>
        <p:nvSpPr>
          <p:cNvPr id="26" name="角丸四角形 25"/>
          <p:cNvSpPr/>
          <p:nvPr/>
        </p:nvSpPr>
        <p:spPr>
          <a:xfrm>
            <a:off x="207864" y="784749"/>
            <a:ext cx="6016619" cy="5119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t>2030</a:t>
            </a:r>
            <a:r>
              <a:rPr kumimoji="1" lang="ja-JP" altLang="en-US" b="1" dirty="0"/>
              <a:t>年までにワンウェイプラスチックを累積</a:t>
            </a:r>
            <a:r>
              <a:rPr kumimoji="1" lang="en-US" altLang="ja-JP" b="1" dirty="0"/>
              <a:t>25 </a:t>
            </a:r>
            <a:r>
              <a:rPr kumimoji="1" lang="ja-JP" altLang="en-US" b="1" dirty="0"/>
              <a:t>％排出抑制</a:t>
            </a:r>
          </a:p>
        </p:txBody>
      </p:sp>
      <p:pic>
        <p:nvPicPr>
          <p:cNvPr id="8" name="図 7"/>
          <p:cNvPicPr>
            <a:picLocks noChangeAspect="1"/>
          </p:cNvPicPr>
          <p:nvPr/>
        </p:nvPicPr>
        <p:blipFill>
          <a:blip r:embed="rId5"/>
          <a:stretch>
            <a:fillRect/>
          </a:stretch>
        </p:blipFill>
        <p:spPr>
          <a:xfrm>
            <a:off x="7469471" y="0"/>
            <a:ext cx="2436529" cy="2436529"/>
          </a:xfrm>
          <a:prstGeom prst="rect">
            <a:avLst/>
          </a:prstGeom>
        </p:spPr>
      </p:pic>
    </p:spTree>
    <p:extLst>
      <p:ext uri="{BB962C8B-B14F-4D97-AF65-F5344CB8AC3E}">
        <p14:creationId xmlns:p14="http://schemas.microsoft.com/office/powerpoint/2010/main" val="3208197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255037" y="161282"/>
            <a:ext cx="5825634" cy="523220"/>
          </a:xfrm>
          <a:prstGeom prst="rect">
            <a:avLst/>
          </a:prstGeom>
          <a:noFill/>
        </p:spPr>
        <p:txBody>
          <a:bodyPr wrap="none" rtlCol="0">
            <a:spAutoFit/>
          </a:bodyPr>
          <a:lstStyle/>
          <a:p>
            <a:r>
              <a:rPr lang="ja-JP" altLang="en-US" sz="2800" dirty="0"/>
              <a:t>３</a:t>
            </a:r>
            <a:r>
              <a:rPr kumimoji="1" lang="en-US" altLang="ja-JP" sz="2800" dirty="0"/>
              <a:t>.</a:t>
            </a:r>
            <a:r>
              <a:rPr kumimoji="1" lang="ja-JP" altLang="en-US" sz="2800" dirty="0"/>
              <a:t>これまで以上にリサイクルしましょう</a:t>
            </a:r>
          </a:p>
        </p:txBody>
      </p:sp>
      <p:sp>
        <p:nvSpPr>
          <p:cNvPr id="25" name="正方形/長方形 24"/>
          <p:cNvSpPr/>
          <p:nvPr/>
        </p:nvSpPr>
        <p:spPr>
          <a:xfrm>
            <a:off x="95380" y="6631801"/>
            <a:ext cx="5612114" cy="276999"/>
          </a:xfrm>
          <a:prstGeom prst="rect">
            <a:avLst/>
          </a:prstGeom>
        </p:spPr>
        <p:txBody>
          <a:bodyPr wrap="none">
            <a:spAutoFit/>
          </a:bodyPr>
          <a:lstStyle/>
          <a:p>
            <a:r>
              <a:rPr lang="ja-JP" altLang="en-US" sz="1200" dirty="0"/>
              <a:t>出典：環境省ホームページ</a:t>
            </a:r>
            <a:r>
              <a:rPr lang="en-US" altLang="ja-JP" sz="1200" dirty="0"/>
              <a:t>https://plastic-circulation.env.go.jp/about/shohisha/recycle</a:t>
            </a:r>
            <a:endParaRPr lang="ja-JP" altLang="en-US" sz="1200" dirty="0"/>
          </a:p>
        </p:txBody>
      </p:sp>
      <p:pic>
        <p:nvPicPr>
          <p:cNvPr id="6" name="図 5"/>
          <p:cNvPicPr>
            <a:picLocks noChangeAspect="1"/>
          </p:cNvPicPr>
          <p:nvPr/>
        </p:nvPicPr>
        <p:blipFill>
          <a:blip r:embed="rId2"/>
          <a:stretch>
            <a:fillRect/>
          </a:stretch>
        </p:blipFill>
        <p:spPr>
          <a:xfrm>
            <a:off x="2901437" y="3733442"/>
            <a:ext cx="2806057" cy="2539482"/>
          </a:xfrm>
          <a:prstGeom prst="rect">
            <a:avLst/>
          </a:prstGeom>
        </p:spPr>
      </p:pic>
      <p:pic>
        <p:nvPicPr>
          <p:cNvPr id="8" name="図 7"/>
          <p:cNvPicPr>
            <a:picLocks noChangeAspect="1"/>
          </p:cNvPicPr>
          <p:nvPr/>
        </p:nvPicPr>
        <p:blipFill>
          <a:blip r:embed="rId3"/>
          <a:stretch>
            <a:fillRect/>
          </a:stretch>
        </p:blipFill>
        <p:spPr>
          <a:xfrm>
            <a:off x="199269" y="1771137"/>
            <a:ext cx="3226652" cy="2834076"/>
          </a:xfrm>
          <a:prstGeom prst="rect">
            <a:avLst/>
          </a:prstGeom>
        </p:spPr>
      </p:pic>
      <p:pic>
        <p:nvPicPr>
          <p:cNvPr id="10" name="図 9"/>
          <p:cNvPicPr>
            <a:picLocks noChangeAspect="1"/>
          </p:cNvPicPr>
          <p:nvPr/>
        </p:nvPicPr>
        <p:blipFill>
          <a:blip r:embed="rId4"/>
          <a:stretch>
            <a:fillRect/>
          </a:stretch>
        </p:blipFill>
        <p:spPr>
          <a:xfrm>
            <a:off x="5334303" y="2167681"/>
            <a:ext cx="4367323" cy="2198220"/>
          </a:xfrm>
          <a:prstGeom prst="rect">
            <a:avLst/>
          </a:prstGeom>
        </p:spPr>
      </p:pic>
      <p:sp>
        <p:nvSpPr>
          <p:cNvPr id="11" name="正方形/長方形 10"/>
          <p:cNvSpPr/>
          <p:nvPr/>
        </p:nvSpPr>
        <p:spPr>
          <a:xfrm>
            <a:off x="593120" y="1495961"/>
            <a:ext cx="1914465" cy="31931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化粧品容器</a:t>
            </a:r>
          </a:p>
        </p:txBody>
      </p:sp>
      <p:sp>
        <p:nvSpPr>
          <p:cNvPr id="17" name="正方形/長方形 16"/>
          <p:cNvSpPr/>
          <p:nvPr/>
        </p:nvSpPr>
        <p:spPr>
          <a:xfrm>
            <a:off x="6769741" y="1736901"/>
            <a:ext cx="1914465" cy="31931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歯ブラシ</a:t>
            </a:r>
          </a:p>
        </p:txBody>
      </p:sp>
      <p:sp>
        <p:nvSpPr>
          <p:cNvPr id="18" name="正方形/長方形 17"/>
          <p:cNvSpPr/>
          <p:nvPr/>
        </p:nvSpPr>
        <p:spPr>
          <a:xfrm>
            <a:off x="3425921" y="3358394"/>
            <a:ext cx="1914465" cy="31931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おもちゃ</a:t>
            </a:r>
          </a:p>
        </p:txBody>
      </p:sp>
      <p:sp>
        <p:nvSpPr>
          <p:cNvPr id="12" name="正方形/長方形 11"/>
          <p:cNvSpPr/>
          <p:nvPr/>
        </p:nvSpPr>
        <p:spPr>
          <a:xfrm>
            <a:off x="6128089" y="4260738"/>
            <a:ext cx="4953000" cy="461665"/>
          </a:xfrm>
          <a:prstGeom prst="rect">
            <a:avLst/>
          </a:prstGeom>
        </p:spPr>
        <p:txBody>
          <a:bodyPr>
            <a:spAutoFit/>
          </a:bodyPr>
          <a:lstStyle/>
          <a:p>
            <a:r>
              <a:rPr lang="ja-JP" altLang="en-US" sz="1200" dirty="0">
                <a:solidFill>
                  <a:srgbClr val="444444"/>
                </a:solidFill>
                <a:latin typeface="Arial" panose="020B0604020202020204" pitchFamily="34" charset="0"/>
              </a:rPr>
              <a:t>出典）ライオン株式会社 </a:t>
            </a:r>
            <a:r>
              <a:rPr lang="en-US" altLang="ja-JP" sz="1200" dirty="0">
                <a:solidFill>
                  <a:srgbClr val="444444"/>
                </a:solidFill>
                <a:latin typeface="Arial" panose="020B0604020202020204" pitchFamily="34" charset="0"/>
              </a:rPr>
              <a:t>HP</a:t>
            </a:r>
          </a:p>
          <a:p>
            <a:r>
              <a:rPr lang="en-US" altLang="ja-JP" sz="1200" dirty="0">
                <a:solidFill>
                  <a:srgbClr val="444444"/>
                </a:solidFill>
                <a:latin typeface="Arial" panose="020B0604020202020204" pitchFamily="34" charset="0"/>
              </a:rPr>
              <a:t>https://www.lion.co.jp/ja/csr/toothbrush-recycling/</a:t>
            </a:r>
            <a:endParaRPr lang="ja-JP" altLang="en-US" sz="1200" dirty="0"/>
          </a:p>
        </p:txBody>
      </p:sp>
      <p:sp>
        <p:nvSpPr>
          <p:cNvPr id="19" name="正方形/長方形 18"/>
          <p:cNvSpPr/>
          <p:nvPr/>
        </p:nvSpPr>
        <p:spPr>
          <a:xfrm>
            <a:off x="3061094" y="6192470"/>
            <a:ext cx="4953000" cy="461665"/>
          </a:xfrm>
          <a:prstGeom prst="rect">
            <a:avLst/>
          </a:prstGeom>
        </p:spPr>
        <p:txBody>
          <a:bodyPr>
            <a:spAutoFit/>
          </a:bodyPr>
          <a:lstStyle/>
          <a:p>
            <a:r>
              <a:rPr lang="ja-JP" altLang="en-US" sz="1200" dirty="0">
                <a:solidFill>
                  <a:srgbClr val="444444"/>
                </a:solidFill>
                <a:latin typeface="Arial" panose="020B0604020202020204" pitchFamily="34" charset="0"/>
              </a:rPr>
              <a:t>出典）日本マクドナルド株式会社　</a:t>
            </a:r>
            <a:r>
              <a:rPr lang="en-US" altLang="ja-JP" sz="1200" dirty="0">
                <a:solidFill>
                  <a:srgbClr val="444444"/>
                </a:solidFill>
                <a:latin typeface="Arial" panose="020B0604020202020204" pitchFamily="34" charset="0"/>
              </a:rPr>
              <a:t>HP</a:t>
            </a:r>
          </a:p>
          <a:p>
            <a:r>
              <a:rPr lang="en-US" altLang="ja-JP" sz="1200" dirty="0">
                <a:solidFill>
                  <a:srgbClr val="444444"/>
                </a:solidFill>
                <a:latin typeface="Arial" panose="020B0604020202020204" pitchFamily="34" charset="0"/>
              </a:rPr>
              <a:t>https://www.mcdonalds.co.jp/family/toy_recycle/</a:t>
            </a:r>
            <a:endParaRPr lang="ja-JP" altLang="en-US" sz="1200" dirty="0"/>
          </a:p>
        </p:txBody>
      </p:sp>
      <p:sp>
        <p:nvSpPr>
          <p:cNvPr id="20" name="正方形/長方形 19"/>
          <p:cNvSpPr/>
          <p:nvPr/>
        </p:nvSpPr>
        <p:spPr>
          <a:xfrm>
            <a:off x="199269" y="4508405"/>
            <a:ext cx="2702168" cy="646331"/>
          </a:xfrm>
          <a:prstGeom prst="rect">
            <a:avLst/>
          </a:prstGeom>
        </p:spPr>
        <p:txBody>
          <a:bodyPr wrap="square">
            <a:spAutoFit/>
          </a:bodyPr>
          <a:lstStyle/>
          <a:p>
            <a:r>
              <a:rPr lang="ja-JP" altLang="en-US" sz="1200" dirty="0">
                <a:solidFill>
                  <a:srgbClr val="444444"/>
                </a:solidFill>
                <a:latin typeface="Arial" panose="020B0604020202020204" pitchFamily="34" charset="0"/>
              </a:rPr>
              <a:t>出典）株式会社ロフト　</a:t>
            </a:r>
            <a:r>
              <a:rPr lang="en-US" altLang="ja-JP" sz="1200" dirty="0">
                <a:solidFill>
                  <a:srgbClr val="444444"/>
                </a:solidFill>
                <a:latin typeface="Arial" panose="020B0604020202020204" pitchFamily="34" charset="0"/>
              </a:rPr>
              <a:t>HP</a:t>
            </a:r>
          </a:p>
          <a:p>
            <a:r>
              <a:rPr lang="en-US" altLang="ja-JP" sz="1200" dirty="0">
                <a:solidFill>
                  <a:srgbClr val="444444"/>
                </a:solidFill>
                <a:latin typeface="Arial" panose="020B0604020202020204" pitchFamily="34" charset="0"/>
              </a:rPr>
              <a:t>https://www.loft.co.jp/news/detail.php?news_id=319549</a:t>
            </a:r>
            <a:endParaRPr lang="ja-JP" altLang="en-US" sz="1200" dirty="0"/>
          </a:p>
        </p:txBody>
      </p:sp>
      <p:sp>
        <p:nvSpPr>
          <p:cNvPr id="21" name="角丸四角形 20"/>
          <p:cNvSpPr/>
          <p:nvPr/>
        </p:nvSpPr>
        <p:spPr>
          <a:xfrm>
            <a:off x="255037" y="740235"/>
            <a:ext cx="9371565" cy="4565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t>2035</a:t>
            </a:r>
            <a:r>
              <a:rPr kumimoji="1" lang="ja-JP" altLang="en-US" b="1" dirty="0"/>
              <a:t>年までに使用済みプラスチックを</a:t>
            </a:r>
            <a:r>
              <a:rPr kumimoji="1" lang="en-US" altLang="ja-JP" b="1" dirty="0"/>
              <a:t>100</a:t>
            </a:r>
            <a:r>
              <a:rPr lang="ja-JP" altLang="en-US" b="1" dirty="0"/>
              <a:t> </a:t>
            </a:r>
            <a:r>
              <a:rPr kumimoji="1" lang="ja-JP" altLang="en-US" b="1" dirty="0"/>
              <a:t>％リユース・リサイクル等により、有効利用</a:t>
            </a:r>
          </a:p>
        </p:txBody>
      </p:sp>
      <p:pic>
        <p:nvPicPr>
          <p:cNvPr id="13" name="図 12"/>
          <p:cNvPicPr>
            <a:picLocks noChangeAspect="1"/>
          </p:cNvPicPr>
          <p:nvPr/>
        </p:nvPicPr>
        <p:blipFill>
          <a:blip r:embed="rId5"/>
          <a:stretch>
            <a:fillRect/>
          </a:stretch>
        </p:blipFill>
        <p:spPr>
          <a:xfrm>
            <a:off x="8014094" y="4978444"/>
            <a:ext cx="1831267" cy="1827452"/>
          </a:xfrm>
          <a:prstGeom prst="rect">
            <a:avLst/>
          </a:prstGeom>
        </p:spPr>
      </p:pic>
    </p:spTree>
    <p:extLst>
      <p:ext uri="{BB962C8B-B14F-4D97-AF65-F5344CB8AC3E}">
        <p14:creationId xmlns:p14="http://schemas.microsoft.com/office/powerpoint/2010/main" val="2616240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255037" y="161282"/>
            <a:ext cx="6146234" cy="523220"/>
          </a:xfrm>
          <a:prstGeom prst="rect">
            <a:avLst/>
          </a:prstGeom>
          <a:noFill/>
        </p:spPr>
        <p:txBody>
          <a:bodyPr wrap="none" rtlCol="0">
            <a:spAutoFit/>
          </a:bodyPr>
          <a:lstStyle/>
          <a:p>
            <a:r>
              <a:rPr lang="ja-JP" altLang="en-US" sz="2800" dirty="0"/>
              <a:t>４</a:t>
            </a:r>
            <a:r>
              <a:rPr kumimoji="1" lang="en-US" altLang="ja-JP" sz="2800" dirty="0"/>
              <a:t>.</a:t>
            </a:r>
            <a:r>
              <a:rPr lang="ja-JP" altLang="en-US" sz="2800" dirty="0"/>
              <a:t>知恵をしぼってプラスチックを減らそう</a:t>
            </a:r>
            <a:endParaRPr kumimoji="1" lang="ja-JP" altLang="en-US" sz="2800" dirty="0"/>
          </a:p>
        </p:txBody>
      </p:sp>
      <p:sp>
        <p:nvSpPr>
          <p:cNvPr id="25" name="正方形/長方形 24"/>
          <p:cNvSpPr/>
          <p:nvPr/>
        </p:nvSpPr>
        <p:spPr>
          <a:xfrm>
            <a:off x="95380" y="6631801"/>
            <a:ext cx="5776390" cy="276999"/>
          </a:xfrm>
          <a:prstGeom prst="rect">
            <a:avLst/>
          </a:prstGeom>
        </p:spPr>
        <p:txBody>
          <a:bodyPr wrap="none">
            <a:spAutoFit/>
          </a:bodyPr>
          <a:lstStyle/>
          <a:p>
            <a:r>
              <a:rPr lang="ja-JP" altLang="en-US" sz="1200" dirty="0"/>
              <a:t>出典：環境省ホームページ</a:t>
            </a:r>
            <a:r>
              <a:rPr lang="en-US" altLang="ja-JP" sz="1200" dirty="0"/>
              <a:t>https://plastic-circulation.env.go.jp/about/shohisha/haishutsu</a:t>
            </a:r>
            <a:endParaRPr lang="ja-JP" altLang="en-US" sz="1200" dirty="0"/>
          </a:p>
        </p:txBody>
      </p:sp>
      <p:pic>
        <p:nvPicPr>
          <p:cNvPr id="2" name="図 1"/>
          <p:cNvPicPr>
            <a:picLocks noChangeAspect="1"/>
          </p:cNvPicPr>
          <p:nvPr/>
        </p:nvPicPr>
        <p:blipFill>
          <a:blip r:embed="rId2"/>
          <a:stretch>
            <a:fillRect/>
          </a:stretch>
        </p:blipFill>
        <p:spPr>
          <a:xfrm>
            <a:off x="1042307" y="1085850"/>
            <a:ext cx="3182118" cy="2098844"/>
          </a:xfrm>
          <a:prstGeom prst="rect">
            <a:avLst/>
          </a:prstGeom>
        </p:spPr>
      </p:pic>
      <p:sp>
        <p:nvSpPr>
          <p:cNvPr id="4" name="正方形/長方形 3"/>
          <p:cNvSpPr/>
          <p:nvPr/>
        </p:nvSpPr>
        <p:spPr>
          <a:xfrm>
            <a:off x="149808" y="3393177"/>
            <a:ext cx="4847771" cy="307777"/>
          </a:xfrm>
          <a:prstGeom prst="rect">
            <a:avLst/>
          </a:prstGeom>
        </p:spPr>
        <p:txBody>
          <a:bodyPr wrap="square">
            <a:spAutoFit/>
          </a:bodyPr>
          <a:lstStyle/>
          <a:p>
            <a:r>
              <a:rPr lang="ja-JP" altLang="en-US" sz="1400" dirty="0"/>
              <a:t>①自販機をアルミ缶・スチール缶のみにシフト</a:t>
            </a:r>
            <a:r>
              <a:rPr lang="en-US" altLang="ja-JP" sz="1400" dirty="0"/>
              <a:t>(</a:t>
            </a:r>
            <a:r>
              <a:rPr lang="ja-JP" altLang="en-US" sz="1400" dirty="0"/>
              <a:t>大分県佐伯市）</a:t>
            </a:r>
          </a:p>
        </p:txBody>
      </p:sp>
      <p:pic>
        <p:nvPicPr>
          <p:cNvPr id="7" name="図 6"/>
          <p:cNvPicPr>
            <a:picLocks noChangeAspect="1"/>
          </p:cNvPicPr>
          <p:nvPr/>
        </p:nvPicPr>
        <p:blipFill>
          <a:blip r:embed="rId3"/>
          <a:stretch>
            <a:fillRect/>
          </a:stretch>
        </p:blipFill>
        <p:spPr>
          <a:xfrm>
            <a:off x="6118935" y="1061801"/>
            <a:ext cx="3211821" cy="2118435"/>
          </a:xfrm>
          <a:prstGeom prst="rect">
            <a:avLst/>
          </a:prstGeom>
        </p:spPr>
      </p:pic>
      <p:sp>
        <p:nvSpPr>
          <p:cNvPr id="13" name="正方形/長方形 12"/>
          <p:cNvSpPr/>
          <p:nvPr/>
        </p:nvSpPr>
        <p:spPr>
          <a:xfrm>
            <a:off x="5460076" y="3289832"/>
            <a:ext cx="4191924" cy="738664"/>
          </a:xfrm>
          <a:prstGeom prst="rect">
            <a:avLst/>
          </a:prstGeom>
        </p:spPr>
        <p:txBody>
          <a:bodyPr wrap="square">
            <a:spAutoFit/>
          </a:bodyPr>
          <a:lstStyle/>
          <a:p>
            <a:r>
              <a:rPr lang="ja-JP" altLang="en-US" sz="1400" dirty="0">
                <a:solidFill>
                  <a:srgbClr val="444444"/>
                </a:solidFill>
                <a:latin typeface="Arial" panose="020B0604020202020204" pitchFamily="34" charset="0"/>
              </a:rPr>
              <a:t>②紙製クリアファイルの利用（宮城県気仙沼市、埼玉県、一般財団法人静岡経済研究所、サンコーフォームズ株式会社）</a:t>
            </a:r>
            <a:endParaRPr lang="ja-JP" altLang="en-US" sz="1400" dirty="0"/>
          </a:p>
        </p:txBody>
      </p:sp>
      <p:pic>
        <p:nvPicPr>
          <p:cNvPr id="14" name="図 13"/>
          <p:cNvPicPr>
            <a:picLocks noChangeAspect="1"/>
          </p:cNvPicPr>
          <p:nvPr/>
        </p:nvPicPr>
        <p:blipFill>
          <a:blip r:embed="rId4"/>
          <a:stretch>
            <a:fillRect/>
          </a:stretch>
        </p:blipFill>
        <p:spPr>
          <a:xfrm>
            <a:off x="1046388" y="4065634"/>
            <a:ext cx="3178037" cy="2096152"/>
          </a:xfrm>
          <a:prstGeom prst="rect">
            <a:avLst/>
          </a:prstGeom>
        </p:spPr>
      </p:pic>
      <p:sp>
        <p:nvSpPr>
          <p:cNvPr id="15" name="正方形/長方形 14"/>
          <p:cNvSpPr/>
          <p:nvPr/>
        </p:nvSpPr>
        <p:spPr>
          <a:xfrm>
            <a:off x="149808" y="6167430"/>
            <a:ext cx="4953000" cy="523220"/>
          </a:xfrm>
          <a:prstGeom prst="rect">
            <a:avLst/>
          </a:prstGeom>
        </p:spPr>
        <p:txBody>
          <a:bodyPr>
            <a:spAutoFit/>
          </a:bodyPr>
          <a:lstStyle/>
          <a:p>
            <a:r>
              <a:rPr lang="ja-JP" altLang="en-US" sz="1400" dirty="0">
                <a:solidFill>
                  <a:srgbClr val="444444"/>
                </a:solidFill>
                <a:latin typeface="Arial" panose="020B0604020202020204" pitchFamily="34" charset="0"/>
              </a:rPr>
              <a:t>③社内での弁当販売で、リターナブル容器を利用している業者を採用（三菱総合研究所、</a:t>
            </a:r>
            <a:r>
              <a:rPr lang="en-US" altLang="ja-JP" sz="1400" dirty="0">
                <a:solidFill>
                  <a:srgbClr val="444444"/>
                </a:solidFill>
                <a:latin typeface="Arial" panose="020B0604020202020204" pitchFamily="34" charset="0"/>
              </a:rPr>
              <a:t>TOBISHIMA CORPORATION</a:t>
            </a:r>
            <a:r>
              <a:rPr lang="ja-JP" altLang="en-US" sz="1400" dirty="0">
                <a:solidFill>
                  <a:srgbClr val="444444"/>
                </a:solidFill>
                <a:latin typeface="Arial" panose="020B0604020202020204" pitchFamily="34" charset="0"/>
              </a:rPr>
              <a:t>）</a:t>
            </a:r>
            <a:endParaRPr lang="ja-JP" altLang="en-US" sz="1400" dirty="0"/>
          </a:p>
        </p:txBody>
      </p:sp>
      <p:pic>
        <p:nvPicPr>
          <p:cNvPr id="16" name="図 15"/>
          <p:cNvPicPr>
            <a:picLocks noChangeAspect="1"/>
          </p:cNvPicPr>
          <p:nvPr/>
        </p:nvPicPr>
        <p:blipFill>
          <a:blip r:embed="rId5"/>
          <a:stretch>
            <a:fillRect/>
          </a:stretch>
        </p:blipFill>
        <p:spPr>
          <a:xfrm>
            <a:off x="5999388" y="4099344"/>
            <a:ext cx="3217627" cy="2122265"/>
          </a:xfrm>
          <a:prstGeom prst="rect">
            <a:avLst/>
          </a:prstGeom>
        </p:spPr>
      </p:pic>
      <p:sp>
        <p:nvSpPr>
          <p:cNvPr id="21" name="正方形/長方形 20"/>
          <p:cNvSpPr/>
          <p:nvPr/>
        </p:nvSpPr>
        <p:spPr>
          <a:xfrm>
            <a:off x="5102808" y="6104251"/>
            <a:ext cx="4953000" cy="646331"/>
          </a:xfrm>
          <a:prstGeom prst="rect">
            <a:avLst/>
          </a:prstGeom>
        </p:spPr>
        <p:txBody>
          <a:bodyPr>
            <a:spAutoFit/>
          </a:bodyPr>
          <a:lstStyle/>
          <a:p>
            <a:r>
              <a:rPr lang="ja-JP" altLang="en-US" sz="1200" dirty="0">
                <a:solidFill>
                  <a:srgbClr val="444444"/>
                </a:solidFill>
                <a:latin typeface="Arial" panose="020B0604020202020204" pitchFamily="34" charset="0"/>
              </a:rPr>
              <a:t>⑥ワイシャツ包装の襟や袖の形状を保つためのプラスチック製の蝶キーパーやクリップを紙製へ転換（株式会社コナカ）</a:t>
            </a:r>
            <a:r>
              <a:rPr lang="ja-JP" altLang="en-US" sz="1200" dirty="0"/>
              <a:t/>
            </a:r>
            <a:br>
              <a:rPr lang="ja-JP" altLang="en-US" sz="1200" dirty="0"/>
            </a:br>
            <a:r>
              <a:rPr lang="ja-JP" altLang="en-US" sz="1200" dirty="0">
                <a:solidFill>
                  <a:srgbClr val="444444"/>
                </a:solidFill>
                <a:latin typeface="Arial" panose="020B0604020202020204" pitchFamily="34" charset="0"/>
              </a:rPr>
              <a:t>靴下のフックやクリップを紙製へ転換（福助株式会社、助野株式会社）</a:t>
            </a:r>
            <a:endParaRPr lang="ja-JP" altLang="en-US" sz="1200" dirty="0"/>
          </a:p>
        </p:txBody>
      </p:sp>
    </p:spTree>
    <p:extLst>
      <p:ext uri="{BB962C8B-B14F-4D97-AF65-F5344CB8AC3E}">
        <p14:creationId xmlns:p14="http://schemas.microsoft.com/office/powerpoint/2010/main" val="34550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255037" y="161282"/>
            <a:ext cx="4570482" cy="523220"/>
          </a:xfrm>
          <a:prstGeom prst="rect">
            <a:avLst/>
          </a:prstGeom>
          <a:noFill/>
        </p:spPr>
        <p:txBody>
          <a:bodyPr wrap="none" rtlCol="0">
            <a:spAutoFit/>
          </a:bodyPr>
          <a:lstStyle/>
          <a:p>
            <a:r>
              <a:rPr lang="ja-JP" altLang="en-US" sz="2800" dirty="0"/>
              <a:t>５</a:t>
            </a:r>
            <a:r>
              <a:rPr kumimoji="1" lang="en-US" altLang="ja-JP" sz="2800" dirty="0"/>
              <a:t>.</a:t>
            </a:r>
            <a:r>
              <a:rPr lang="ja-JP" altLang="en-US" sz="2800" dirty="0"/>
              <a:t>市町村の回収に協力しよう</a:t>
            </a:r>
            <a:endParaRPr kumimoji="1" lang="ja-JP" altLang="en-US" sz="2800" dirty="0"/>
          </a:p>
        </p:txBody>
      </p:sp>
      <p:pic>
        <p:nvPicPr>
          <p:cNvPr id="3" name="図 2"/>
          <p:cNvPicPr>
            <a:picLocks noChangeAspect="1"/>
          </p:cNvPicPr>
          <p:nvPr/>
        </p:nvPicPr>
        <p:blipFill>
          <a:blip r:embed="rId2"/>
          <a:stretch>
            <a:fillRect/>
          </a:stretch>
        </p:blipFill>
        <p:spPr>
          <a:xfrm>
            <a:off x="5367993" y="599004"/>
            <a:ext cx="4407378" cy="6224298"/>
          </a:xfrm>
          <a:prstGeom prst="rect">
            <a:avLst/>
          </a:prstGeom>
        </p:spPr>
      </p:pic>
      <p:sp>
        <p:nvSpPr>
          <p:cNvPr id="25" name="正方形/長方形 24"/>
          <p:cNvSpPr/>
          <p:nvPr/>
        </p:nvSpPr>
        <p:spPr>
          <a:xfrm>
            <a:off x="95380" y="6631801"/>
            <a:ext cx="5776390" cy="276999"/>
          </a:xfrm>
          <a:prstGeom prst="rect">
            <a:avLst/>
          </a:prstGeom>
        </p:spPr>
        <p:txBody>
          <a:bodyPr wrap="none">
            <a:spAutoFit/>
          </a:bodyPr>
          <a:lstStyle/>
          <a:p>
            <a:r>
              <a:rPr lang="ja-JP" altLang="en-US" sz="1200" dirty="0"/>
              <a:t>出典：環境省ホームページ</a:t>
            </a:r>
            <a:r>
              <a:rPr lang="en-US" altLang="ja-JP" sz="1200" dirty="0"/>
              <a:t>https://plastic-circulation.env.go.jp/about/shohisha/bunbetsu</a:t>
            </a:r>
            <a:endParaRPr lang="ja-JP" altLang="en-US" sz="1200" dirty="0"/>
          </a:p>
        </p:txBody>
      </p:sp>
      <p:sp>
        <p:nvSpPr>
          <p:cNvPr id="5" name="正方形/長方形 4"/>
          <p:cNvSpPr/>
          <p:nvPr/>
        </p:nvSpPr>
        <p:spPr>
          <a:xfrm>
            <a:off x="5457160" y="304383"/>
            <a:ext cx="4229043" cy="338554"/>
          </a:xfrm>
          <a:prstGeom prst="rect">
            <a:avLst/>
          </a:prstGeom>
        </p:spPr>
        <p:txBody>
          <a:bodyPr wrap="none">
            <a:spAutoFit/>
          </a:bodyPr>
          <a:lstStyle/>
          <a:p>
            <a:pPr fontAlgn="base"/>
            <a:r>
              <a:rPr lang="ja-JP" altLang="en-US" sz="1600" b="1" dirty="0">
                <a:solidFill>
                  <a:srgbClr val="444444"/>
                </a:solidFill>
                <a:latin typeface="Arial" panose="020B0604020202020204" pitchFamily="34" charset="0"/>
              </a:rPr>
              <a:t>神奈川県川崎市による実証事業での案内の例</a:t>
            </a:r>
            <a:endParaRPr lang="ja-JP" altLang="en-US" sz="1600" b="1" i="0" dirty="0">
              <a:solidFill>
                <a:srgbClr val="444444"/>
              </a:solidFill>
              <a:effectLst/>
              <a:latin typeface="Arial" panose="020B0604020202020204" pitchFamily="34" charset="0"/>
            </a:endParaRPr>
          </a:p>
        </p:txBody>
      </p:sp>
      <p:sp>
        <p:nvSpPr>
          <p:cNvPr id="17" name="角丸四角形 16"/>
          <p:cNvSpPr/>
          <p:nvPr/>
        </p:nvSpPr>
        <p:spPr>
          <a:xfrm>
            <a:off x="255037" y="5834749"/>
            <a:ext cx="4697963" cy="5950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t>2035</a:t>
            </a:r>
            <a:r>
              <a:rPr kumimoji="1" lang="ja-JP" altLang="en-US" b="1" dirty="0"/>
              <a:t>年までに使用済みプラスチックを</a:t>
            </a:r>
            <a:r>
              <a:rPr kumimoji="1" lang="en-US" altLang="ja-JP" b="1" dirty="0"/>
              <a:t>100</a:t>
            </a:r>
            <a:r>
              <a:rPr kumimoji="1" lang="ja-JP" altLang="en-US" b="1" dirty="0"/>
              <a:t>％</a:t>
            </a:r>
            <a:endParaRPr kumimoji="1" lang="en-US" altLang="ja-JP" b="1" dirty="0"/>
          </a:p>
          <a:p>
            <a:pPr algn="ctr"/>
            <a:r>
              <a:rPr kumimoji="1" lang="ja-JP" altLang="en-US" b="1" dirty="0"/>
              <a:t>リユース・リサイクル等により、有効利用</a:t>
            </a:r>
          </a:p>
        </p:txBody>
      </p:sp>
      <p:sp>
        <p:nvSpPr>
          <p:cNvPr id="18" name="正方形/長方形 17"/>
          <p:cNvSpPr/>
          <p:nvPr/>
        </p:nvSpPr>
        <p:spPr>
          <a:xfrm>
            <a:off x="239069" y="931014"/>
            <a:ext cx="4942318" cy="2308324"/>
          </a:xfrm>
          <a:prstGeom prst="rect">
            <a:avLst/>
          </a:prstGeom>
        </p:spPr>
        <p:txBody>
          <a:bodyPr wrap="square">
            <a:spAutoFit/>
          </a:bodyPr>
          <a:lstStyle/>
          <a:p>
            <a:pPr fontAlgn="base"/>
            <a:r>
              <a:rPr lang="ja-JP" altLang="en-US" sz="2400" dirty="0">
                <a:latin typeface="+mn-ea"/>
              </a:rPr>
              <a:t>一部の市町村では、これまでの容器包装プラスチックに加え、プラスチック製品も回収する動きが始まっています。</a:t>
            </a:r>
            <a:endParaRPr lang="en-US" altLang="ja-JP" sz="2400" dirty="0">
              <a:latin typeface="+mn-ea"/>
            </a:endParaRPr>
          </a:p>
          <a:p>
            <a:pPr fontAlgn="base"/>
            <a:r>
              <a:rPr lang="ja-JP" altLang="en-US" sz="2400" i="0" dirty="0">
                <a:effectLst/>
                <a:latin typeface="+mn-ea"/>
              </a:rPr>
              <a:t>安全で効率的なリサイクルのために、ルールをよく守って協力しましょう。</a:t>
            </a:r>
          </a:p>
        </p:txBody>
      </p:sp>
    </p:spTree>
    <p:extLst>
      <p:ext uri="{BB962C8B-B14F-4D97-AF65-F5344CB8AC3E}">
        <p14:creationId xmlns:p14="http://schemas.microsoft.com/office/powerpoint/2010/main" val="3087574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90512" y="1352550"/>
            <a:ext cx="9324975" cy="4152900"/>
          </a:xfrm>
          <a:prstGeom prst="rect">
            <a:avLst/>
          </a:prstGeom>
        </p:spPr>
      </p:pic>
    </p:spTree>
    <p:extLst>
      <p:ext uri="{BB962C8B-B14F-4D97-AF65-F5344CB8AC3E}">
        <p14:creationId xmlns:p14="http://schemas.microsoft.com/office/powerpoint/2010/main" val="4026399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255037" y="161282"/>
            <a:ext cx="5187639" cy="523220"/>
          </a:xfrm>
          <a:prstGeom prst="rect">
            <a:avLst/>
          </a:prstGeom>
          <a:noFill/>
        </p:spPr>
        <p:txBody>
          <a:bodyPr wrap="none" rtlCol="0">
            <a:spAutoFit/>
          </a:bodyPr>
          <a:lstStyle/>
          <a:p>
            <a:r>
              <a:rPr kumimoji="1" lang="ja-JP" altLang="en-US" sz="2800" dirty="0"/>
              <a:t>６</a:t>
            </a:r>
            <a:r>
              <a:rPr kumimoji="1" lang="en-US" altLang="ja-JP" sz="2800" dirty="0"/>
              <a:t>.</a:t>
            </a:r>
            <a:r>
              <a:rPr lang="ja-JP" altLang="en-US" sz="2800" dirty="0"/>
              <a:t>バイオプラスチックを活用しよう</a:t>
            </a:r>
            <a:endParaRPr kumimoji="1" lang="ja-JP" altLang="en-US" sz="2800" dirty="0"/>
          </a:p>
        </p:txBody>
      </p:sp>
      <p:sp>
        <p:nvSpPr>
          <p:cNvPr id="25" name="正方形/長方形 24"/>
          <p:cNvSpPr/>
          <p:nvPr/>
        </p:nvSpPr>
        <p:spPr>
          <a:xfrm>
            <a:off x="95380" y="6631801"/>
            <a:ext cx="5776390" cy="276999"/>
          </a:xfrm>
          <a:prstGeom prst="rect">
            <a:avLst/>
          </a:prstGeom>
        </p:spPr>
        <p:txBody>
          <a:bodyPr wrap="none">
            <a:spAutoFit/>
          </a:bodyPr>
          <a:lstStyle/>
          <a:p>
            <a:r>
              <a:rPr lang="ja-JP" altLang="en-US" sz="1200" dirty="0"/>
              <a:t>出典：環境省ホームページ</a:t>
            </a:r>
            <a:r>
              <a:rPr lang="en-US" altLang="ja-JP" sz="1200" dirty="0"/>
              <a:t>https://plastic-circulation.env.go.jp/shien/bio?anc=bio_links</a:t>
            </a:r>
            <a:endParaRPr lang="ja-JP" altLang="en-US" sz="1200" dirty="0"/>
          </a:p>
        </p:txBody>
      </p:sp>
      <p:sp>
        <p:nvSpPr>
          <p:cNvPr id="17" name="角丸四角形 16"/>
          <p:cNvSpPr/>
          <p:nvPr/>
        </p:nvSpPr>
        <p:spPr>
          <a:xfrm>
            <a:off x="1662404" y="684502"/>
            <a:ext cx="6581192" cy="4644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t>2030</a:t>
            </a:r>
            <a:r>
              <a:rPr kumimoji="1" lang="ja-JP" altLang="en-US" b="1" dirty="0"/>
              <a:t>年までにバイオマスプラスチックを約</a:t>
            </a:r>
            <a:r>
              <a:rPr kumimoji="1" lang="en-US" altLang="ja-JP" b="1" dirty="0"/>
              <a:t>200</a:t>
            </a:r>
            <a:r>
              <a:rPr kumimoji="1" lang="ja-JP" altLang="en-US" b="1" dirty="0"/>
              <a:t>万トン導入</a:t>
            </a:r>
          </a:p>
        </p:txBody>
      </p:sp>
      <p:sp>
        <p:nvSpPr>
          <p:cNvPr id="18" name="正方形/長方形 17"/>
          <p:cNvSpPr/>
          <p:nvPr/>
        </p:nvSpPr>
        <p:spPr>
          <a:xfrm>
            <a:off x="255037" y="1300064"/>
            <a:ext cx="9425992" cy="1446550"/>
          </a:xfrm>
          <a:prstGeom prst="rect">
            <a:avLst/>
          </a:prstGeom>
        </p:spPr>
        <p:txBody>
          <a:bodyPr wrap="square">
            <a:spAutoFit/>
          </a:bodyPr>
          <a:lstStyle/>
          <a:p>
            <a:pPr fontAlgn="base"/>
            <a:r>
              <a:rPr lang="ja-JP" altLang="en-US" sz="2200" dirty="0">
                <a:latin typeface="+mn-ea"/>
              </a:rPr>
              <a:t>バイオプラスチックとは、植物などの有機資源を使用する「バイオマスプラスチック」と「生分解性プラスチック」の総称です</a:t>
            </a:r>
            <a:r>
              <a:rPr lang="ja-JP" altLang="en-US" sz="2200" dirty="0" smtClean="0">
                <a:latin typeface="+mn-ea"/>
              </a:rPr>
              <a:t>。原料の供給不足などから</a:t>
            </a:r>
            <a:r>
              <a:rPr lang="en-US" altLang="ja-JP" sz="2200" dirty="0" smtClean="0">
                <a:latin typeface="+mn-ea"/>
              </a:rPr>
              <a:t>2018</a:t>
            </a:r>
            <a:r>
              <a:rPr lang="ja-JP" altLang="en-US" sz="2200" dirty="0" smtClean="0"/>
              <a:t>年</a:t>
            </a:r>
            <a:r>
              <a:rPr lang="ja-JP" altLang="en-US" sz="2200" dirty="0"/>
              <a:t>時点で国内出荷量は約</a:t>
            </a:r>
            <a:r>
              <a:rPr lang="en-US" altLang="ja-JP" sz="2200" dirty="0"/>
              <a:t>72</a:t>
            </a:r>
            <a:r>
              <a:rPr lang="ja-JP" altLang="en-US" sz="2200" dirty="0" smtClean="0"/>
              <a:t>千トンですが、今後、</a:t>
            </a:r>
            <a:r>
              <a:rPr lang="ja-JP" altLang="en-US" sz="2200" dirty="0" smtClean="0">
                <a:latin typeface="+mn-ea"/>
              </a:rPr>
              <a:t>それぞれ</a:t>
            </a:r>
            <a:r>
              <a:rPr lang="ja-JP" altLang="en-US" sz="2200" dirty="0">
                <a:latin typeface="+mn-ea"/>
              </a:rPr>
              <a:t>の特長を生かしてメリットを最大にしながら導入していくことが求められています。</a:t>
            </a:r>
            <a:endParaRPr lang="ja-JP" altLang="en-US" sz="2200" i="0" dirty="0">
              <a:effectLst/>
              <a:latin typeface="+mn-ea"/>
            </a:endParaRPr>
          </a:p>
        </p:txBody>
      </p:sp>
      <p:pic>
        <p:nvPicPr>
          <p:cNvPr id="2" name="図 1"/>
          <p:cNvPicPr>
            <a:picLocks noChangeAspect="1"/>
          </p:cNvPicPr>
          <p:nvPr/>
        </p:nvPicPr>
        <p:blipFill>
          <a:blip r:embed="rId2"/>
          <a:stretch>
            <a:fillRect/>
          </a:stretch>
        </p:blipFill>
        <p:spPr>
          <a:xfrm>
            <a:off x="472959" y="3184035"/>
            <a:ext cx="9208070" cy="3263750"/>
          </a:xfrm>
          <a:prstGeom prst="rect">
            <a:avLst/>
          </a:prstGeom>
        </p:spPr>
      </p:pic>
      <p:pic>
        <p:nvPicPr>
          <p:cNvPr id="6" name="図 5"/>
          <p:cNvPicPr>
            <a:picLocks noChangeAspect="1"/>
          </p:cNvPicPr>
          <p:nvPr/>
        </p:nvPicPr>
        <p:blipFill>
          <a:blip r:embed="rId3"/>
          <a:stretch>
            <a:fillRect/>
          </a:stretch>
        </p:blipFill>
        <p:spPr>
          <a:xfrm>
            <a:off x="95380" y="2684409"/>
            <a:ext cx="1360054" cy="1006654"/>
          </a:xfrm>
          <a:prstGeom prst="rect">
            <a:avLst/>
          </a:prstGeom>
        </p:spPr>
      </p:pic>
      <p:pic>
        <p:nvPicPr>
          <p:cNvPr id="7" name="図 6"/>
          <p:cNvPicPr>
            <a:picLocks noChangeAspect="1"/>
          </p:cNvPicPr>
          <p:nvPr/>
        </p:nvPicPr>
        <p:blipFill>
          <a:blip r:embed="rId4"/>
          <a:stretch>
            <a:fillRect/>
          </a:stretch>
        </p:blipFill>
        <p:spPr>
          <a:xfrm>
            <a:off x="816314" y="3658151"/>
            <a:ext cx="1100590" cy="812160"/>
          </a:xfrm>
          <a:prstGeom prst="rect">
            <a:avLst/>
          </a:prstGeom>
        </p:spPr>
      </p:pic>
      <p:pic>
        <p:nvPicPr>
          <p:cNvPr id="8" name="図 7"/>
          <p:cNvPicPr>
            <a:picLocks noChangeAspect="1"/>
          </p:cNvPicPr>
          <p:nvPr/>
        </p:nvPicPr>
        <p:blipFill>
          <a:blip r:embed="rId5"/>
          <a:stretch>
            <a:fillRect/>
          </a:stretch>
        </p:blipFill>
        <p:spPr>
          <a:xfrm>
            <a:off x="5283200" y="3604448"/>
            <a:ext cx="3207657" cy="697665"/>
          </a:xfrm>
          <a:prstGeom prst="rect">
            <a:avLst/>
          </a:prstGeom>
        </p:spPr>
      </p:pic>
    </p:spTree>
    <p:extLst>
      <p:ext uri="{BB962C8B-B14F-4D97-AF65-F5344CB8AC3E}">
        <p14:creationId xmlns:p14="http://schemas.microsoft.com/office/powerpoint/2010/main" val="1151011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この資料の活用例</a:t>
            </a:r>
          </a:p>
        </p:txBody>
      </p:sp>
      <p:sp>
        <p:nvSpPr>
          <p:cNvPr id="3" name="コンテンツ プレースホルダー 2"/>
          <p:cNvSpPr>
            <a:spLocks noGrp="1"/>
          </p:cNvSpPr>
          <p:nvPr>
            <p:ph idx="1"/>
          </p:nvPr>
        </p:nvSpPr>
        <p:spPr/>
        <p:txBody>
          <a:bodyPr>
            <a:normAutofit/>
          </a:bodyPr>
          <a:lstStyle/>
          <a:p>
            <a:pPr marL="0" indent="0">
              <a:buNone/>
            </a:pPr>
            <a:r>
              <a:rPr lang="ja-JP" altLang="en-US" dirty="0"/>
              <a:t>調べ学習の手がかりとして生徒が興味を持ちそうな観点をあげています。</a:t>
            </a:r>
            <a:endParaRPr lang="en-US" altLang="ja-JP" dirty="0"/>
          </a:p>
          <a:p>
            <a:pPr marL="0" indent="0">
              <a:buNone/>
            </a:pPr>
            <a:endParaRPr lang="en-US" altLang="ja-JP" dirty="0"/>
          </a:p>
          <a:p>
            <a:pPr marL="0" indent="0">
              <a:buNone/>
            </a:pPr>
            <a:endParaRPr lang="ja-JP" altLang="en-US" dirty="0"/>
          </a:p>
          <a:p>
            <a:endParaRPr kumimoji="1" lang="ja-JP" altLang="en-US" dirty="0"/>
          </a:p>
        </p:txBody>
      </p:sp>
    </p:spTree>
    <p:extLst>
      <p:ext uri="{BB962C8B-B14F-4D97-AF65-F5344CB8AC3E}">
        <p14:creationId xmlns:p14="http://schemas.microsoft.com/office/powerpoint/2010/main" val="2240835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6712227" y="0"/>
            <a:ext cx="3193773" cy="2618894"/>
          </a:xfrm>
          <a:prstGeom prst="rect">
            <a:avLst/>
          </a:prstGeom>
        </p:spPr>
      </p:pic>
      <p:sp>
        <p:nvSpPr>
          <p:cNvPr id="3" name="タイトル 1"/>
          <p:cNvSpPr txBox="1">
            <a:spLocks/>
          </p:cNvSpPr>
          <p:nvPr/>
        </p:nvSpPr>
        <p:spPr>
          <a:xfrm>
            <a:off x="0" y="183873"/>
            <a:ext cx="6374296" cy="1419640"/>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t>ペットボトルの表示を手掛かりに次のようなことを調べてみよう</a:t>
            </a:r>
          </a:p>
        </p:txBody>
      </p:sp>
      <p:sp>
        <p:nvSpPr>
          <p:cNvPr id="4" name="コンテンツ プレースホルダー 2"/>
          <p:cNvSpPr txBox="1">
            <a:spLocks/>
          </p:cNvSpPr>
          <p:nvPr/>
        </p:nvSpPr>
        <p:spPr>
          <a:xfrm>
            <a:off x="0" y="1760311"/>
            <a:ext cx="9112319" cy="4879975"/>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t>①三角の</a:t>
            </a:r>
            <a:r>
              <a:rPr lang="en-US" altLang="ja-JP" dirty="0"/>
              <a:t>PET</a:t>
            </a:r>
            <a:r>
              <a:rPr lang="ja-JP" altLang="en-US" dirty="0"/>
              <a:t>マークの矢印の意味は？</a:t>
            </a:r>
            <a:endParaRPr lang="en-US" altLang="ja-JP" dirty="0"/>
          </a:p>
          <a:p>
            <a:pPr marL="0" indent="0">
              <a:buFont typeface="Arial" panose="020B0604020202020204" pitchFamily="34" charset="0"/>
              <a:buNone/>
            </a:pPr>
            <a:r>
              <a:rPr lang="ja-JP" altLang="en-US" dirty="0"/>
              <a:t>②数字の“１”の意味は？２，３はあるのか？</a:t>
            </a:r>
            <a:endParaRPr lang="en-US" altLang="ja-JP" dirty="0"/>
          </a:p>
          <a:p>
            <a:pPr marL="0" indent="0">
              <a:buFont typeface="Arial" panose="020B0604020202020204" pitchFamily="34" charset="0"/>
              <a:buNone/>
            </a:pPr>
            <a:r>
              <a:rPr lang="ja-JP" altLang="en-US" dirty="0"/>
              <a:t>③</a:t>
            </a:r>
            <a:r>
              <a:rPr lang="en-US" altLang="ja-JP" dirty="0"/>
              <a:t>PET</a:t>
            </a:r>
            <a:r>
              <a:rPr lang="ja-JP" altLang="en-US" dirty="0" err="1"/>
              <a:t>って</a:t>
            </a:r>
            <a:r>
              <a:rPr lang="ja-JP" altLang="en-US" dirty="0"/>
              <a:t>何の略？</a:t>
            </a:r>
            <a:endParaRPr lang="en-US" altLang="ja-JP" dirty="0"/>
          </a:p>
          <a:p>
            <a:pPr marL="0" indent="0">
              <a:buFont typeface="Arial" panose="020B0604020202020204" pitchFamily="34" charset="0"/>
              <a:buNone/>
            </a:pPr>
            <a:r>
              <a:rPr lang="ja-JP" altLang="en-US" dirty="0"/>
              <a:t>④キャップの</a:t>
            </a:r>
            <a:r>
              <a:rPr lang="en-US" altLang="ja-JP" dirty="0"/>
              <a:t>PP</a:t>
            </a:r>
            <a:r>
              <a:rPr lang="ja-JP" altLang="en-US" dirty="0"/>
              <a:t>　ラベルの</a:t>
            </a:r>
            <a:r>
              <a:rPr lang="en-US" altLang="ja-JP" dirty="0"/>
              <a:t>PS</a:t>
            </a:r>
            <a:r>
              <a:rPr lang="ja-JP" altLang="en-US" dirty="0"/>
              <a:t>の意味は？</a:t>
            </a:r>
            <a:endParaRPr lang="en-US" altLang="ja-JP" dirty="0"/>
          </a:p>
          <a:p>
            <a:pPr marL="0" indent="0">
              <a:buFont typeface="Arial" panose="020B0604020202020204" pitchFamily="34" charset="0"/>
              <a:buNone/>
            </a:pPr>
            <a:r>
              <a:rPr lang="ja-JP" altLang="en-US" dirty="0"/>
              <a:t>⑤四角のプラマークの意味は？</a:t>
            </a:r>
            <a:endParaRPr lang="en-US" altLang="ja-JP" dirty="0"/>
          </a:p>
          <a:p>
            <a:pPr marL="0" indent="0">
              <a:buNone/>
            </a:pPr>
            <a:r>
              <a:rPr lang="ja-JP" altLang="en-US" dirty="0"/>
              <a:t>⑥プラスチックごみのリサイクルの現状は？</a:t>
            </a:r>
            <a:endParaRPr lang="en-US" altLang="ja-JP" dirty="0"/>
          </a:p>
          <a:p>
            <a:pPr marL="0" indent="0">
              <a:buFont typeface="Arial" panose="020B0604020202020204" pitchFamily="34" charset="0"/>
              <a:buNone/>
            </a:pPr>
            <a:r>
              <a:rPr lang="ja-JP" altLang="en-US" dirty="0"/>
              <a:t>⑦プラスチックごみのリサイクルの課題は？</a:t>
            </a:r>
            <a:endParaRPr lang="en-US" altLang="ja-JP" dirty="0"/>
          </a:p>
          <a:p>
            <a:pPr marL="0" indent="0">
              <a:buFont typeface="Arial" panose="020B0604020202020204" pitchFamily="34" charset="0"/>
              <a:buNone/>
            </a:pPr>
            <a:r>
              <a:rPr lang="ja-JP" altLang="en-US" dirty="0"/>
              <a:t>⑧プラゴミは鳥や海の生き物に影響を与えているのか？</a:t>
            </a:r>
            <a:endParaRPr lang="en-US" altLang="ja-JP" dirty="0"/>
          </a:p>
          <a:p>
            <a:pPr marL="0" indent="0">
              <a:buFont typeface="Arial" panose="020B0604020202020204" pitchFamily="34" charset="0"/>
              <a:buNone/>
            </a:pPr>
            <a:r>
              <a:rPr lang="ja-JP" altLang="en-US" dirty="0"/>
              <a:t>⑨マイクロプラスチックとは？</a:t>
            </a:r>
            <a:endParaRPr lang="en-US" altLang="ja-JP" dirty="0"/>
          </a:p>
          <a:p>
            <a:pPr marL="0" indent="0">
              <a:buFont typeface="Arial" panose="020B0604020202020204" pitchFamily="34" charset="0"/>
              <a:buNone/>
            </a:pPr>
            <a:r>
              <a:rPr lang="ja-JP" altLang="en-US" dirty="0"/>
              <a:t>⑩マイクロプラスチックの生体への影響は？</a:t>
            </a:r>
            <a:endParaRPr lang="en-US" altLang="ja-JP" dirty="0"/>
          </a:p>
          <a:p>
            <a:pPr marL="0" indent="0">
              <a:buFont typeface="Arial" panose="020B0604020202020204" pitchFamily="34" charset="0"/>
              <a:buNone/>
            </a:pPr>
            <a:r>
              <a:rPr lang="ja-JP" altLang="en-US" dirty="0"/>
              <a:t>⑪プラスチックごみ削減に向けた世界の取り組みは？　</a:t>
            </a:r>
            <a:endParaRPr lang="en-US" altLang="ja-JP" dirty="0"/>
          </a:p>
          <a:p>
            <a:pPr marL="0" indent="0">
              <a:buNone/>
            </a:pPr>
            <a:r>
              <a:rPr lang="ja-JP" altLang="en-US" dirty="0"/>
              <a:t>⑫プラスチックごみ削減のためにできることは？</a:t>
            </a:r>
            <a:endParaRPr lang="en-US" altLang="ja-JP" dirty="0"/>
          </a:p>
          <a:p>
            <a:endParaRPr lang="en-US" altLang="ja-JP" dirty="0"/>
          </a:p>
          <a:p>
            <a:endParaRPr lang="en-US" altLang="ja-JP" dirty="0"/>
          </a:p>
        </p:txBody>
      </p:sp>
    </p:spTree>
    <p:extLst>
      <p:ext uri="{BB962C8B-B14F-4D97-AF65-F5344CB8AC3E}">
        <p14:creationId xmlns:p14="http://schemas.microsoft.com/office/powerpoint/2010/main" val="808319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①三角の</a:t>
            </a:r>
            <a:r>
              <a:rPr lang="en-US" altLang="ja-JP" dirty="0"/>
              <a:t>PET</a:t>
            </a:r>
            <a:r>
              <a:rPr lang="ja-JP" altLang="en-US" dirty="0"/>
              <a:t>マークの矢印の意味は？</a:t>
            </a:r>
            <a:r>
              <a:rPr lang="en-US" altLang="ja-JP" dirty="0"/>
              <a:t/>
            </a:r>
            <a:br>
              <a:rPr lang="en-US" altLang="ja-JP" dirty="0"/>
            </a:br>
            <a:endParaRPr kumimoji="1" lang="ja-JP" altLang="en-US" dirty="0"/>
          </a:p>
        </p:txBody>
      </p:sp>
      <p:sp>
        <p:nvSpPr>
          <p:cNvPr id="3" name="コンテンツ プレースホルダー 2"/>
          <p:cNvSpPr>
            <a:spLocks noGrp="1"/>
          </p:cNvSpPr>
          <p:nvPr>
            <p:ph idx="1"/>
          </p:nvPr>
        </p:nvSpPr>
        <p:spPr/>
        <p:txBody>
          <a:bodyPr/>
          <a:lstStyle/>
          <a:p>
            <a:r>
              <a:rPr lang="ja-JP" altLang="en-US" dirty="0"/>
              <a:t>三角マークの矢印はリサイクルを意味しています。</a:t>
            </a:r>
            <a:endParaRPr lang="en-US" altLang="ja-JP" dirty="0"/>
          </a:p>
          <a:p>
            <a:pPr marL="0" indent="0">
              <a:buNone/>
            </a:pPr>
            <a:r>
              <a:rPr lang="ja-JP" altLang="en-US" dirty="0"/>
              <a:t>　資源有効利用促進法に基づく政令により、指定された</a:t>
            </a:r>
            <a:r>
              <a:rPr lang="en-US" altLang="ja-JP" dirty="0"/>
              <a:t>PET</a:t>
            </a:r>
            <a:r>
              <a:rPr lang="ja-JP" altLang="en-US" dirty="0"/>
              <a:t>容器を類似の物品と分別して回収し、再生資源として利用するために表示が義務付けられています。</a:t>
            </a:r>
            <a:endParaRPr lang="en-US" altLang="ja-JP" dirty="0"/>
          </a:p>
        </p:txBody>
      </p:sp>
      <p:pic>
        <p:nvPicPr>
          <p:cNvPr id="1026" name="Picture 2" descr="https://www.petbottle-rec.gr.jp/qanda/img/qa10_img_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3496" y="4109537"/>
            <a:ext cx="2002528" cy="2467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606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②数字の“１”の意味は？２，３はあるのか？</a:t>
            </a:r>
            <a:r>
              <a:rPr lang="en-US" altLang="ja-JP" dirty="0"/>
              <a:t/>
            </a:r>
            <a:br>
              <a:rPr lang="en-US" altLang="ja-JP" dirty="0"/>
            </a:br>
            <a:endParaRPr kumimoji="1" lang="ja-JP" altLang="en-US" dirty="0"/>
          </a:p>
        </p:txBody>
      </p:sp>
      <p:sp>
        <p:nvSpPr>
          <p:cNvPr id="3" name="コンテンツ プレースホルダー 2"/>
          <p:cNvSpPr>
            <a:spLocks noGrp="1"/>
          </p:cNvSpPr>
          <p:nvPr>
            <p:ph idx="1"/>
          </p:nvPr>
        </p:nvSpPr>
        <p:spPr>
          <a:xfrm>
            <a:off x="375103" y="1494728"/>
            <a:ext cx="4395680" cy="5038593"/>
          </a:xfrm>
        </p:spPr>
        <p:txBody>
          <a:bodyPr>
            <a:normAutofit fontScale="92500" lnSpcReduction="10000"/>
          </a:bodyPr>
          <a:lstStyle/>
          <a:p>
            <a:r>
              <a:rPr lang="ja-JP" altLang="en-US" dirty="0"/>
              <a:t>三角マークの中の数字は、米国プラスチック産業協会（</a:t>
            </a:r>
            <a:r>
              <a:rPr lang="en-US" altLang="ja-JP" dirty="0"/>
              <a:t>SPI</a:t>
            </a:r>
            <a:r>
              <a:rPr lang="ja-JP" altLang="en-US" dirty="0"/>
              <a:t>）によるプラスチックを識別する数字で、１は</a:t>
            </a:r>
            <a:r>
              <a:rPr lang="en-US" altLang="ja-JP" dirty="0"/>
              <a:t>PET</a:t>
            </a:r>
            <a:r>
              <a:rPr lang="ja-JP" altLang="en-US" dirty="0"/>
              <a:t>（</a:t>
            </a:r>
            <a:r>
              <a:rPr lang="ja-JP" altLang="en-US" dirty="0" smtClean="0"/>
              <a:t>ポリエチレンテレフタラート</a:t>
            </a:r>
            <a:r>
              <a:rPr lang="ja-JP" altLang="en-US" dirty="0"/>
              <a:t>）を示します。</a:t>
            </a:r>
            <a:endParaRPr lang="en-US" altLang="ja-JP" dirty="0"/>
          </a:p>
          <a:p>
            <a:r>
              <a:rPr lang="ja-JP" altLang="en-US" dirty="0"/>
              <a:t>米国プラスチック産業協会（</a:t>
            </a:r>
            <a:r>
              <a:rPr lang="en-US" altLang="ja-JP" dirty="0"/>
              <a:t>SPI</a:t>
            </a:r>
            <a:r>
              <a:rPr lang="ja-JP" altLang="en-US" dirty="0"/>
              <a:t>）は２～７の数字を右図のように割り振っています。現在、日本では材質を表示する場合は</a:t>
            </a:r>
            <a:r>
              <a:rPr lang="en-US" altLang="ja-JP" dirty="0"/>
              <a:t>JIS </a:t>
            </a:r>
            <a:r>
              <a:rPr lang="ja-JP" altLang="en-US" dirty="0"/>
              <a:t>（日本産業規格）に準拠したアルファベットによる樹脂略号表記（</a:t>
            </a:r>
            <a:r>
              <a:rPr lang="en-US" altLang="ja-JP" dirty="0"/>
              <a:t>PP,PS</a:t>
            </a:r>
            <a:r>
              <a:rPr lang="ja-JP" altLang="en-US" dirty="0"/>
              <a:t>など）によることが推奨されています。</a:t>
            </a:r>
          </a:p>
        </p:txBody>
      </p:sp>
      <p:pic>
        <p:nvPicPr>
          <p:cNvPr id="5" name="図 4"/>
          <p:cNvPicPr>
            <a:picLocks noChangeAspect="1"/>
          </p:cNvPicPr>
          <p:nvPr/>
        </p:nvPicPr>
        <p:blipFill>
          <a:blip r:embed="rId2"/>
          <a:stretch>
            <a:fillRect/>
          </a:stretch>
        </p:blipFill>
        <p:spPr>
          <a:xfrm>
            <a:off x="4953000" y="1513569"/>
            <a:ext cx="4839629" cy="5202601"/>
          </a:xfrm>
          <a:prstGeom prst="rect">
            <a:avLst/>
          </a:prstGeom>
        </p:spPr>
      </p:pic>
    </p:spTree>
    <p:extLst>
      <p:ext uri="{BB962C8B-B14F-4D97-AF65-F5344CB8AC3E}">
        <p14:creationId xmlns:p14="http://schemas.microsoft.com/office/powerpoint/2010/main" val="143147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③</a:t>
            </a:r>
            <a:r>
              <a:rPr lang="en-US" altLang="ja-JP" dirty="0"/>
              <a:t>PET</a:t>
            </a:r>
            <a:r>
              <a:rPr lang="ja-JP" altLang="en-US" dirty="0" err="1"/>
              <a:t>って</a:t>
            </a:r>
            <a:r>
              <a:rPr lang="ja-JP" altLang="en-US" dirty="0"/>
              <a:t>何の略？</a:t>
            </a:r>
            <a:r>
              <a:rPr lang="en-US" altLang="ja-JP" dirty="0"/>
              <a:t/>
            </a:r>
            <a:br>
              <a:rPr lang="en-US" altLang="ja-JP" dirty="0"/>
            </a:br>
            <a:endParaRPr kumimoji="1" lang="ja-JP" altLang="en-US" dirty="0"/>
          </a:p>
        </p:txBody>
      </p:sp>
      <p:sp>
        <p:nvSpPr>
          <p:cNvPr id="4" name="コンテンツ プレースホルダー 3"/>
          <p:cNvSpPr>
            <a:spLocks noGrp="1"/>
          </p:cNvSpPr>
          <p:nvPr>
            <p:ph idx="1"/>
          </p:nvPr>
        </p:nvSpPr>
        <p:spPr>
          <a:xfrm>
            <a:off x="681037" y="1401555"/>
            <a:ext cx="8543925" cy="4351338"/>
          </a:xfrm>
        </p:spPr>
        <p:txBody>
          <a:bodyPr>
            <a:normAutofit/>
          </a:bodyPr>
          <a:lstStyle/>
          <a:p>
            <a:r>
              <a:rPr lang="en-US" altLang="ja-JP" kern="100" dirty="0"/>
              <a:t>PET</a:t>
            </a:r>
            <a:r>
              <a:rPr lang="ja-JP" altLang="en-US" kern="100" dirty="0"/>
              <a:t>とは</a:t>
            </a:r>
            <a:r>
              <a:rPr lang="ja-JP" altLang="ja-JP" kern="100" dirty="0" smtClean="0"/>
              <a:t>ポリエチレンテレフタ</a:t>
            </a:r>
            <a:r>
              <a:rPr lang="ja-JP" altLang="en-US" kern="100" dirty="0" smtClean="0"/>
              <a:t>ラ</a:t>
            </a:r>
            <a:r>
              <a:rPr lang="ja-JP" altLang="ja-JP" kern="100" dirty="0" smtClean="0"/>
              <a:t>ート</a:t>
            </a:r>
            <a:r>
              <a:rPr lang="ja-JP" altLang="en-US" kern="100" dirty="0"/>
              <a:t>の略です。</a:t>
            </a:r>
            <a:endParaRPr lang="en-US" altLang="ja-JP" kern="100" dirty="0"/>
          </a:p>
          <a:p>
            <a:pPr marL="0" indent="0">
              <a:buNone/>
            </a:pPr>
            <a:r>
              <a:rPr kumimoji="1" lang="ja-JP" altLang="en-US" kern="100" dirty="0"/>
              <a:t>　</a:t>
            </a:r>
            <a:r>
              <a:rPr kumimoji="1" lang="ja-JP" altLang="en-US" kern="100" dirty="0" smtClean="0"/>
              <a:t>石油製品から合成するエチレングリコール</a:t>
            </a:r>
            <a:r>
              <a:rPr kumimoji="1" lang="ja-JP" altLang="en-US" kern="100" dirty="0"/>
              <a:t>とテレフタル酸という物質を</a:t>
            </a:r>
            <a:r>
              <a:rPr lang="ja-JP" altLang="en-US" kern="100" dirty="0"/>
              <a:t>多数、</a:t>
            </a:r>
            <a:r>
              <a:rPr kumimoji="1" lang="ja-JP" altLang="en-US" kern="100" dirty="0"/>
              <a:t>重合させてつくります。</a:t>
            </a:r>
            <a:endParaRPr kumimoji="1" lang="en-US" altLang="ja-JP" kern="100" dirty="0"/>
          </a:p>
          <a:p>
            <a:pPr marL="0" indent="0" algn="just">
              <a:buNone/>
            </a:pPr>
            <a:r>
              <a:rPr lang="ja-JP" altLang="en-US" kern="100" dirty="0"/>
              <a:t>　</a:t>
            </a:r>
            <a:r>
              <a:rPr lang="en-US" altLang="ja-JP" kern="100" dirty="0" err="1"/>
              <a:t>透明</a:t>
            </a:r>
            <a:r>
              <a:rPr lang="ja-JP" altLang="ja-JP" kern="100" dirty="0"/>
              <a:t>で圧力に強い</a:t>
            </a:r>
            <a:r>
              <a:rPr lang="ja-JP" altLang="en-US" kern="100" dirty="0"/>
              <a:t>性質をもつので</a:t>
            </a:r>
            <a:r>
              <a:rPr lang="ja-JP" altLang="ja-JP" kern="100" dirty="0"/>
              <a:t>ペットボトル</a:t>
            </a:r>
            <a:r>
              <a:rPr lang="ja-JP" altLang="en-US" kern="100" dirty="0"/>
              <a:t>や</a:t>
            </a:r>
            <a:r>
              <a:rPr lang="ja-JP" altLang="ja-JP" kern="100" dirty="0"/>
              <a:t>飲料用カップ</a:t>
            </a:r>
            <a:r>
              <a:rPr lang="ja-JP" altLang="en-US" kern="100" dirty="0"/>
              <a:t>に使われています。</a:t>
            </a:r>
            <a:endParaRPr lang="ja-JP" altLang="ja-JP" kern="100" dirty="0">
              <a:latin typeface="Century Old Style Std"/>
              <a:ea typeface="ＭＳ 明朝" panose="02020609040205080304" pitchFamily="17" charset="-128"/>
              <a:cs typeface="Times New Roman" panose="02020603050405020304" pitchFamily="18" charset="0"/>
            </a:endParaRPr>
          </a:p>
          <a:p>
            <a:pPr marL="0" indent="0">
              <a:buNone/>
            </a:pPr>
            <a:endParaRPr lang="en-US" altLang="ja-JP" dirty="0"/>
          </a:p>
          <a:p>
            <a:pPr marL="0" indent="0" algn="just">
              <a:buNone/>
            </a:pPr>
            <a:endParaRPr kumimoji="1" lang="ja-JP" altLang="en-US" dirty="0"/>
          </a:p>
        </p:txBody>
      </p:sp>
      <p:pic>
        <p:nvPicPr>
          <p:cNvPr id="6" name="Picture 2" descr="https://www.petbottle-rec.gr.jp/qanda/img/qa10_img_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3496" y="4109537"/>
            <a:ext cx="2002528" cy="2467404"/>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521132" y="5311993"/>
            <a:ext cx="6382588" cy="1477328"/>
          </a:xfrm>
          <a:prstGeom prst="rect">
            <a:avLst/>
          </a:prstGeom>
        </p:spPr>
        <p:txBody>
          <a:bodyPr wrap="square">
            <a:spAutoFit/>
          </a:bodyPr>
          <a:lstStyle/>
          <a:p>
            <a:r>
              <a:rPr lang="ja-JP" altLang="en-US" dirty="0"/>
              <a:t>＊</a:t>
            </a:r>
            <a:r>
              <a:rPr lang="ja-JP" altLang="ja-JP" dirty="0"/>
              <a:t>ＰＥＴ（</a:t>
            </a:r>
            <a:r>
              <a:rPr lang="en-US" altLang="ja-JP" dirty="0" err="1"/>
              <a:t>Polyethyleneterephthalate</a:t>
            </a:r>
            <a:r>
              <a:rPr lang="ja-JP" altLang="ja-JP" dirty="0"/>
              <a:t>）</a:t>
            </a:r>
            <a:r>
              <a:rPr lang="ja-JP" altLang="en-US" dirty="0"/>
              <a:t>の読み方として、学習指導要領ではポリエチレンテレフタラートとされています。一方、資源有効利用促進法ではポリエチレンテレフタレートとなっています。この資料では学習指導要領に沿って、基本的にポリエチレンテレフタラートとしました。</a:t>
            </a:r>
            <a:endParaRPr lang="en-US" altLang="ja-JP" dirty="0"/>
          </a:p>
        </p:txBody>
      </p:sp>
    </p:spTree>
    <p:extLst>
      <p:ext uri="{BB962C8B-B14F-4D97-AF65-F5344CB8AC3E}">
        <p14:creationId xmlns:p14="http://schemas.microsoft.com/office/powerpoint/2010/main" val="3491572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④キャップの</a:t>
            </a:r>
            <a:r>
              <a:rPr lang="en-US" altLang="ja-JP" dirty="0">
                <a:latin typeface="+mn-lt"/>
              </a:rPr>
              <a:t>PP</a:t>
            </a:r>
            <a:r>
              <a:rPr lang="ja-JP" altLang="en-US" dirty="0"/>
              <a:t>　ラベルの</a:t>
            </a:r>
            <a:r>
              <a:rPr lang="en-US" altLang="ja-JP" dirty="0"/>
              <a:t>PS</a:t>
            </a:r>
            <a:r>
              <a:rPr lang="ja-JP" altLang="en-US" dirty="0"/>
              <a:t>の意味は？よく見る</a:t>
            </a:r>
            <a:r>
              <a:rPr lang="en-US" altLang="ja-JP" dirty="0">
                <a:latin typeface="+mn-lt"/>
              </a:rPr>
              <a:t>PE</a:t>
            </a:r>
            <a:r>
              <a:rPr lang="ja-JP" altLang="en-US" dirty="0" err="1"/>
              <a:t>って</a:t>
            </a:r>
            <a:r>
              <a:rPr lang="ja-JP" altLang="en-US" dirty="0"/>
              <a:t>何？</a:t>
            </a:r>
            <a:r>
              <a:rPr lang="en-US" altLang="ja-JP" dirty="0"/>
              <a:t/>
            </a:r>
            <a:br>
              <a:rPr lang="en-US" altLang="ja-JP" dirty="0"/>
            </a:br>
            <a:endParaRPr kumimoji="1" lang="ja-JP" altLang="en-US" dirty="0"/>
          </a:p>
        </p:txBody>
      </p:sp>
      <p:sp>
        <p:nvSpPr>
          <p:cNvPr id="4" name="コンテンツ プレースホルダー 3"/>
          <p:cNvSpPr>
            <a:spLocks noGrp="1"/>
          </p:cNvSpPr>
          <p:nvPr>
            <p:ph idx="1"/>
          </p:nvPr>
        </p:nvSpPr>
        <p:spPr>
          <a:xfrm>
            <a:off x="197010" y="1598493"/>
            <a:ext cx="8211172" cy="4598621"/>
          </a:xfrm>
        </p:spPr>
        <p:txBody>
          <a:bodyPr>
            <a:normAutofit lnSpcReduction="10000"/>
          </a:bodyPr>
          <a:lstStyle/>
          <a:p>
            <a:r>
              <a:rPr lang="en-US" altLang="ja-JP" kern="100" dirty="0"/>
              <a:t>PP</a:t>
            </a:r>
            <a:r>
              <a:rPr lang="ja-JP" altLang="en-US" kern="100" dirty="0"/>
              <a:t>は</a:t>
            </a:r>
            <a:r>
              <a:rPr lang="ja-JP" altLang="ja-JP" kern="100" dirty="0"/>
              <a:t>ポリ</a:t>
            </a:r>
            <a:r>
              <a:rPr lang="ja-JP" altLang="en-US" kern="100" dirty="0"/>
              <a:t>プロピレンという合成樹脂の略です。</a:t>
            </a:r>
            <a:endParaRPr lang="en-US" altLang="ja-JP" kern="100" dirty="0"/>
          </a:p>
          <a:p>
            <a:pPr marL="0" indent="0">
              <a:buNone/>
            </a:pPr>
            <a:r>
              <a:rPr kumimoji="1" lang="ja-JP" altLang="en-US" kern="100" dirty="0"/>
              <a:t>　</a:t>
            </a:r>
            <a:r>
              <a:rPr kumimoji="1" lang="en-US" altLang="ja-JP" kern="100" dirty="0"/>
              <a:t>PP</a:t>
            </a:r>
            <a:r>
              <a:rPr kumimoji="1" lang="ja-JP" altLang="en-US" kern="100" dirty="0"/>
              <a:t>は</a:t>
            </a:r>
            <a:r>
              <a:rPr lang="ja-JP" altLang="ja-JP" kern="100" dirty="0"/>
              <a:t>比較的熱に強</a:t>
            </a:r>
            <a:r>
              <a:rPr lang="ja-JP" altLang="en-US" kern="100" dirty="0"/>
              <a:t>く、柔軟性をもつ樹脂で、</a:t>
            </a:r>
            <a:r>
              <a:rPr lang="ja-JP" altLang="ja-JP" kern="100" dirty="0"/>
              <a:t>食品容器，ペットボトルのふた，不識布マスク</a:t>
            </a:r>
            <a:r>
              <a:rPr lang="ja-JP" altLang="en-US" kern="100" dirty="0"/>
              <a:t>などに使われています</a:t>
            </a:r>
            <a:r>
              <a:rPr lang="ja-JP" altLang="en-US" kern="100" dirty="0" smtClean="0"/>
              <a:t>。</a:t>
            </a:r>
            <a:r>
              <a:rPr lang="ja-JP" altLang="en-US" kern="100" dirty="0"/>
              <a:t>石油製品から</a:t>
            </a:r>
            <a:r>
              <a:rPr lang="ja-JP" altLang="en-US" kern="100" dirty="0" smtClean="0"/>
              <a:t>合成</a:t>
            </a:r>
            <a:r>
              <a:rPr lang="ja-JP" altLang="en-US" kern="100" dirty="0"/>
              <a:t>されます。</a:t>
            </a:r>
            <a:endParaRPr lang="en-US" altLang="ja-JP" kern="100" dirty="0"/>
          </a:p>
          <a:p>
            <a:pPr marL="0" indent="0">
              <a:buNone/>
            </a:pPr>
            <a:endParaRPr lang="en-US" altLang="ja-JP" kern="100" dirty="0">
              <a:latin typeface="Century Old Style Std"/>
              <a:ea typeface="ＭＳ 明朝" panose="02020609040205080304" pitchFamily="17" charset="-128"/>
              <a:cs typeface="Times New Roman" panose="02020603050405020304" pitchFamily="18" charset="0"/>
            </a:endParaRPr>
          </a:p>
          <a:p>
            <a:r>
              <a:rPr lang="en-US" altLang="ja-JP" kern="100" dirty="0"/>
              <a:t>PS</a:t>
            </a:r>
            <a:r>
              <a:rPr lang="ja-JP" altLang="en-US" kern="100" dirty="0"/>
              <a:t>は</a:t>
            </a:r>
            <a:r>
              <a:rPr lang="ja-JP" altLang="ja-JP" kern="100" dirty="0"/>
              <a:t>ポリ</a:t>
            </a:r>
            <a:r>
              <a:rPr lang="ja-JP" altLang="en-US" kern="100" dirty="0"/>
              <a:t>スチレンという合成樹脂の略です。</a:t>
            </a:r>
            <a:endParaRPr lang="en-US" altLang="ja-JP" kern="100" dirty="0"/>
          </a:p>
          <a:p>
            <a:pPr marL="0" indent="0">
              <a:buNone/>
            </a:pPr>
            <a:r>
              <a:rPr lang="ja-JP" altLang="en-US" kern="100" dirty="0"/>
              <a:t>　硬質の樹脂で、食品のラベルや</a:t>
            </a:r>
            <a:r>
              <a:rPr lang="en-US" altLang="ja-JP" kern="100" dirty="0"/>
              <a:t>CD</a:t>
            </a:r>
            <a:r>
              <a:rPr lang="ja-JP" altLang="ja-JP" kern="100" dirty="0"/>
              <a:t>のケース</a:t>
            </a:r>
            <a:r>
              <a:rPr lang="ja-JP" altLang="en-US" kern="100" dirty="0"/>
              <a:t>などに使われています。</a:t>
            </a:r>
            <a:endParaRPr lang="ja-JP" altLang="ja-JP" kern="100" dirty="0">
              <a:latin typeface="Century Old Style Std"/>
              <a:ea typeface="ＭＳ 明朝" panose="02020609040205080304" pitchFamily="17" charset="-128"/>
              <a:cs typeface="Times New Roman" panose="02020603050405020304" pitchFamily="18" charset="0"/>
            </a:endParaRPr>
          </a:p>
          <a:p>
            <a:pPr marL="0" indent="0">
              <a:buNone/>
            </a:pPr>
            <a:r>
              <a:rPr lang="ja-JP" altLang="en-US" kern="100" dirty="0"/>
              <a:t>　発泡させたものはいわゆる発泡スチロールです。</a:t>
            </a:r>
            <a:r>
              <a:rPr lang="ja-JP" altLang="ja-JP" kern="100" dirty="0"/>
              <a:t>熱保温性があ</a:t>
            </a:r>
            <a:r>
              <a:rPr lang="ja-JP" altLang="en-US" kern="100" dirty="0"/>
              <a:t>り、</a:t>
            </a:r>
            <a:r>
              <a:rPr lang="ja-JP" altLang="ja-JP" kern="100" dirty="0"/>
              <a:t>食品容器</a:t>
            </a:r>
            <a:r>
              <a:rPr lang="ja-JP" altLang="en-US" kern="100" dirty="0"/>
              <a:t>などに使われています。石油製品から合成されます</a:t>
            </a:r>
            <a:r>
              <a:rPr lang="ja-JP" altLang="en-US" kern="100" dirty="0" smtClean="0"/>
              <a:t>。</a:t>
            </a:r>
            <a:endParaRPr lang="en-US" altLang="ja-JP" kern="100" dirty="0"/>
          </a:p>
        </p:txBody>
      </p:sp>
      <p:pic>
        <p:nvPicPr>
          <p:cNvPr id="5" name="図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6916" y="625700"/>
            <a:ext cx="13620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p:cNvSpPr txBox="1"/>
          <p:nvPr/>
        </p:nvSpPr>
        <p:spPr>
          <a:xfrm>
            <a:off x="8346916" y="2031396"/>
            <a:ext cx="1362074" cy="461665"/>
          </a:xfrm>
          <a:prstGeom prst="rect">
            <a:avLst/>
          </a:prstGeom>
          <a:solidFill>
            <a:schemeClr val="bg1"/>
          </a:solidFill>
        </p:spPr>
        <p:txBody>
          <a:bodyPr wrap="square" rtlCol="0">
            <a:spAutoFit/>
          </a:bodyPr>
          <a:lstStyle/>
          <a:p>
            <a:pPr algn="ctr"/>
            <a:r>
              <a:rPr kumimoji="1" lang="ja-JP" altLang="en-US" sz="2400" dirty="0"/>
              <a:t>ＰＰ</a:t>
            </a:r>
          </a:p>
        </p:txBody>
      </p:sp>
      <p:pic>
        <p:nvPicPr>
          <p:cNvPr id="7" name="図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2267" y="4796940"/>
            <a:ext cx="13620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p:cNvSpPr txBox="1"/>
          <p:nvPr/>
        </p:nvSpPr>
        <p:spPr>
          <a:xfrm>
            <a:off x="8482267" y="6197115"/>
            <a:ext cx="1362074" cy="461665"/>
          </a:xfrm>
          <a:prstGeom prst="rect">
            <a:avLst/>
          </a:prstGeom>
          <a:solidFill>
            <a:schemeClr val="bg1"/>
          </a:solidFill>
        </p:spPr>
        <p:txBody>
          <a:bodyPr wrap="square" rtlCol="0">
            <a:spAutoFit/>
          </a:bodyPr>
          <a:lstStyle/>
          <a:p>
            <a:pPr algn="ctr"/>
            <a:r>
              <a:rPr kumimoji="1" lang="ja-JP" altLang="en-US" sz="2400" dirty="0"/>
              <a:t>ＰＳ</a:t>
            </a:r>
          </a:p>
        </p:txBody>
      </p:sp>
    </p:spTree>
    <p:extLst>
      <p:ext uri="{BB962C8B-B14F-4D97-AF65-F5344CB8AC3E}">
        <p14:creationId xmlns:p14="http://schemas.microsoft.com/office/powerpoint/2010/main" val="79159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135743" y="437079"/>
            <a:ext cx="8211172" cy="2748082"/>
          </a:xfrm>
        </p:spPr>
        <p:txBody>
          <a:bodyPr>
            <a:normAutofit/>
          </a:bodyPr>
          <a:lstStyle/>
          <a:p>
            <a:r>
              <a:rPr lang="en-US" altLang="ja-JP" kern="100" dirty="0"/>
              <a:t>PE</a:t>
            </a:r>
            <a:r>
              <a:rPr lang="ja-JP" altLang="en-US" kern="100" dirty="0"/>
              <a:t>はポリエチレン合成樹脂の略です。</a:t>
            </a:r>
            <a:endParaRPr lang="en-US" altLang="ja-JP" kern="100" dirty="0"/>
          </a:p>
          <a:p>
            <a:pPr marL="0" indent="0">
              <a:buNone/>
            </a:pPr>
            <a:r>
              <a:rPr lang="ja-JP" altLang="en-US" kern="100" dirty="0"/>
              <a:t>　油や薬品に強い性質を持ち、</a:t>
            </a:r>
            <a:r>
              <a:rPr lang="en-US" altLang="ja-JP" kern="100" dirty="0"/>
              <a:t>PP</a:t>
            </a:r>
            <a:r>
              <a:rPr lang="ja-JP" altLang="en-US" kern="100" dirty="0"/>
              <a:t>に次いで多く生産されています。食品などの包装材，容器、バケツのようなプラスチック製品として広く用いられています。</a:t>
            </a:r>
            <a:endParaRPr lang="en-US" altLang="ja-JP" kern="100" dirty="0"/>
          </a:p>
          <a:p>
            <a:pPr marL="0" indent="0">
              <a:buNone/>
            </a:pPr>
            <a:r>
              <a:rPr lang="ja-JP" altLang="en-US" kern="100" dirty="0"/>
              <a:t>　石油製品から合成する</a:t>
            </a:r>
            <a:r>
              <a:rPr lang="ja-JP" altLang="en-US" kern="100" dirty="0" smtClean="0"/>
              <a:t>エチレン</a:t>
            </a:r>
            <a:r>
              <a:rPr lang="ja-JP" altLang="en-US" kern="100" dirty="0"/>
              <a:t>という物質を重合させて合成します。</a:t>
            </a:r>
            <a:endParaRPr lang="en-US" altLang="ja-JP" dirty="0"/>
          </a:p>
        </p:txBody>
      </p:sp>
      <p:pic>
        <p:nvPicPr>
          <p:cNvPr id="5" name="図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6916" y="625700"/>
            <a:ext cx="13620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p:cNvSpPr txBox="1"/>
          <p:nvPr/>
        </p:nvSpPr>
        <p:spPr>
          <a:xfrm>
            <a:off x="8346916" y="2031396"/>
            <a:ext cx="1362074" cy="461665"/>
          </a:xfrm>
          <a:prstGeom prst="rect">
            <a:avLst/>
          </a:prstGeom>
          <a:solidFill>
            <a:schemeClr val="bg1"/>
          </a:solidFill>
        </p:spPr>
        <p:txBody>
          <a:bodyPr wrap="square" rtlCol="0">
            <a:spAutoFit/>
          </a:bodyPr>
          <a:lstStyle/>
          <a:p>
            <a:pPr algn="ctr"/>
            <a:r>
              <a:rPr kumimoji="1" lang="ja-JP" altLang="en-US" sz="2400" dirty="0"/>
              <a:t>ＰＥ</a:t>
            </a:r>
          </a:p>
        </p:txBody>
      </p:sp>
    </p:spTree>
    <p:extLst>
      <p:ext uri="{BB962C8B-B14F-4D97-AF65-F5344CB8AC3E}">
        <p14:creationId xmlns:p14="http://schemas.microsoft.com/office/powerpoint/2010/main" val="6840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998</TotalTime>
  <Words>1955</Words>
  <Application>Microsoft Office PowerPoint</Application>
  <PresentationFormat>A4 210 x 297 mm</PresentationFormat>
  <Paragraphs>177</Paragraphs>
  <Slides>26</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26</vt:i4>
      </vt:variant>
    </vt:vector>
  </HeadingPairs>
  <TitlesOfParts>
    <vt:vector size="35" baseType="lpstr">
      <vt:lpstr>Century Old Style Std</vt:lpstr>
      <vt:lpstr>ＭＳ Ｐゴシック</vt:lpstr>
      <vt:lpstr>ＭＳ 明朝</vt:lpstr>
      <vt:lpstr>Arial</vt:lpstr>
      <vt:lpstr>Calibri</vt:lpstr>
      <vt:lpstr>Calibri Light</vt:lpstr>
      <vt:lpstr>Times New Roman</vt:lpstr>
      <vt:lpstr>Wingdings 2</vt:lpstr>
      <vt:lpstr>Office テーマ</vt:lpstr>
      <vt:lpstr>03 プラスチックと環境問題</vt:lpstr>
      <vt:lpstr>PowerPoint プレゼンテーション</vt:lpstr>
      <vt:lpstr>この資料の活用例</vt:lpstr>
      <vt:lpstr>PowerPoint プレゼンテーション</vt:lpstr>
      <vt:lpstr>①三角のPETマークの矢印の意味は？ </vt:lpstr>
      <vt:lpstr>②数字の“１”の意味は？２，３はあるのか？ </vt:lpstr>
      <vt:lpstr>③PETって何の略？ </vt:lpstr>
      <vt:lpstr>④キャップのPP　ラベルのPSの意味は？よく見るPEって何？ </vt:lpstr>
      <vt:lpstr>PowerPoint プレゼンテーション</vt:lpstr>
      <vt:lpstr>⑤四角のプラマークの意味は？ </vt:lpstr>
      <vt:lpstr>⑥プラスチックごみのリサイクルの現状は？ </vt:lpstr>
      <vt:lpstr>PowerPoint プレゼンテーション</vt:lpstr>
      <vt:lpstr>⑦プラスチックごみのリサイクルの課題は？ </vt:lpstr>
      <vt:lpstr>⑧プラゴミは鳥や海の生き物に影響を与えているのか？ </vt:lpstr>
      <vt:lpstr>⑨マイクロプラスチックとは？ </vt:lpstr>
      <vt:lpstr>⑩マイクロプラスチックの生体への影響は？ </vt:lpstr>
      <vt:lpstr>PowerPoint プレゼンテーション</vt:lpstr>
      <vt:lpstr>PowerPoint プレゼンテーション</vt:lpstr>
      <vt:lpstr>PowerPoint プレゼンテーション</vt:lpstr>
      <vt:lpstr>⑫プラスチックごみ削減に向けてできることは？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エネルギーの移り変わりと大気汚染の歴史</dc:title>
  <dc:creator>森 淳子</dc:creator>
  <cp:lastModifiedBy>森 淳子</cp:lastModifiedBy>
  <cp:revision>79</cp:revision>
  <dcterms:created xsi:type="dcterms:W3CDTF">2025-01-12T06:10:43Z</dcterms:created>
  <dcterms:modified xsi:type="dcterms:W3CDTF">2025-05-11T23:58:21Z</dcterms:modified>
</cp:coreProperties>
</file>