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58" r:id="rId3"/>
    <p:sldId id="259" r:id="rId4"/>
    <p:sldId id="257" r:id="rId5"/>
    <p:sldId id="260" r:id="rId6"/>
    <p:sldId id="261" r:id="rId7"/>
    <p:sldId id="262" r:id="rId8"/>
    <p:sldId id="265" r:id="rId9"/>
    <p:sldId id="263" r:id="rId10"/>
    <p:sldId id="275" r:id="rId11"/>
    <p:sldId id="278" r:id="rId12"/>
    <p:sldId id="267" r:id="rId13"/>
    <p:sldId id="266" r:id="rId14"/>
    <p:sldId id="281" r:id="rId15"/>
    <p:sldId id="293" r:id="rId16"/>
    <p:sldId id="292" r:id="rId17"/>
    <p:sldId id="282" r:id="rId18"/>
    <p:sldId id="272" r:id="rId19"/>
    <p:sldId id="264" r:id="rId20"/>
    <p:sldId id="279" r:id="rId21"/>
    <p:sldId id="269" r:id="rId22"/>
    <p:sldId id="273" r:id="rId23"/>
    <p:sldId id="286" r:id="rId24"/>
    <p:sldId id="268" r:id="rId25"/>
    <p:sldId id="270" r:id="rId26"/>
    <p:sldId id="280" r:id="rId27"/>
    <p:sldId id="283" r:id="rId28"/>
    <p:sldId id="285" r:id="rId29"/>
    <p:sldId id="287" r:id="rId30"/>
    <p:sldId id="284" r:id="rId31"/>
    <p:sldId id="288" r:id="rId32"/>
    <p:sldId id="290" r:id="rId33"/>
    <p:sldId id="291" r:id="rId34"/>
  </p:sldIdLst>
  <p:sldSz cx="9906000" cy="6858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640" autoAdjust="0"/>
  </p:normalViewPr>
  <p:slideViewPr>
    <p:cSldViewPr snapToGrid="0">
      <p:cViewPr varScale="1">
        <p:scale>
          <a:sx n="67" d="100"/>
          <a:sy n="67" d="100"/>
        </p:scale>
        <p:origin x="1260" y="78"/>
      </p:cViewPr>
      <p:guideLst/>
    </p:cSldViewPr>
  </p:slideViewPr>
  <p:notesTextViewPr>
    <p:cViewPr>
      <p:scale>
        <a:sx n="1" d="1"/>
        <a:sy n="1" d="1"/>
      </p:scale>
      <p:origin x="0" y="0"/>
    </p:cViewPr>
  </p:notesTextViewPr>
  <p:sorterViewPr>
    <p:cViewPr>
      <p:scale>
        <a:sx n="100" d="100"/>
        <a:sy n="100" d="100"/>
      </p:scale>
      <p:origin x="0" y="-78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B164CE-A1C7-4B60-9C39-FC394FA3CB1E}" type="datetimeFigureOut">
              <a:rPr kumimoji="1" lang="ja-JP" altLang="en-US" smtClean="0"/>
              <a:t>2025/4/29</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3BDFA9-7C47-462C-A5D9-7EFDF64372AC}" type="slidenum">
              <a:rPr kumimoji="1" lang="ja-JP" altLang="en-US" smtClean="0"/>
              <a:t>‹#›</a:t>
            </a:fld>
            <a:endParaRPr kumimoji="1" lang="ja-JP" altLang="en-US"/>
          </a:p>
        </p:txBody>
      </p:sp>
    </p:spTree>
    <p:extLst>
      <p:ext uri="{BB962C8B-B14F-4D97-AF65-F5344CB8AC3E}">
        <p14:creationId xmlns:p14="http://schemas.microsoft.com/office/powerpoint/2010/main" val="53930364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3BDFA9-7C47-462C-A5D9-7EFDF64372AC}" type="slidenum">
              <a:rPr kumimoji="1" lang="ja-JP" altLang="en-US" smtClean="0"/>
              <a:t>4</a:t>
            </a:fld>
            <a:endParaRPr kumimoji="1" lang="ja-JP" altLang="en-US" dirty="0"/>
          </a:p>
        </p:txBody>
      </p:sp>
    </p:spTree>
    <p:extLst>
      <p:ext uri="{BB962C8B-B14F-4D97-AF65-F5344CB8AC3E}">
        <p14:creationId xmlns:p14="http://schemas.microsoft.com/office/powerpoint/2010/main" val="1383297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04E005F-C11D-4BD8-8D95-AF563FF2FBDB}" type="datetimeFigureOut">
              <a:rPr kumimoji="1" lang="ja-JP" altLang="en-US" smtClean="0"/>
              <a:t>2025/4/29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695601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04E005F-C11D-4BD8-8D95-AF563FF2FBDB}" type="datetimeFigureOut">
              <a:rPr kumimoji="1" lang="ja-JP" altLang="en-US" smtClean="0"/>
              <a:t>2025/4/29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3060750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04E005F-C11D-4BD8-8D95-AF563FF2FBDB}" type="datetimeFigureOut">
              <a:rPr kumimoji="1" lang="ja-JP" altLang="en-US" smtClean="0"/>
              <a:t>2025/4/29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3637053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04E005F-C11D-4BD8-8D95-AF563FF2FBDB}" type="datetimeFigureOut">
              <a:rPr kumimoji="1" lang="ja-JP" altLang="en-US" smtClean="0"/>
              <a:t>2025/4/29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3411957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04E005F-C11D-4BD8-8D95-AF563FF2FBDB}" type="datetimeFigureOut">
              <a:rPr kumimoji="1" lang="ja-JP" altLang="en-US" smtClean="0"/>
              <a:t>2025/4/29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774843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04E005F-C11D-4BD8-8D95-AF563FF2FBDB}" type="datetimeFigureOut">
              <a:rPr kumimoji="1" lang="ja-JP" altLang="en-US" smtClean="0"/>
              <a:t>2025/4/29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137736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04E005F-C11D-4BD8-8D95-AF563FF2FBDB}" type="datetimeFigureOut">
              <a:rPr kumimoji="1" lang="ja-JP" altLang="en-US" smtClean="0"/>
              <a:t>2025/4/29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337218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04E005F-C11D-4BD8-8D95-AF563FF2FBDB}" type="datetimeFigureOut">
              <a:rPr kumimoji="1" lang="ja-JP" altLang="en-US" smtClean="0"/>
              <a:t>2025/4/29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928488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4E005F-C11D-4BD8-8D95-AF563FF2FBDB}" type="datetimeFigureOut">
              <a:rPr kumimoji="1" lang="ja-JP" altLang="en-US" smtClean="0"/>
              <a:t>2025/4/29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276134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4E005F-C11D-4BD8-8D95-AF563FF2FBDB}" type="datetimeFigureOut">
              <a:rPr kumimoji="1" lang="ja-JP" altLang="en-US" smtClean="0"/>
              <a:t>2025/4/29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3694775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4E005F-C11D-4BD8-8D95-AF563FF2FBDB}" type="datetimeFigureOut">
              <a:rPr kumimoji="1" lang="ja-JP" altLang="en-US" smtClean="0"/>
              <a:t>2025/4/29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853956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4E005F-C11D-4BD8-8D95-AF563FF2FBDB}" type="datetimeFigureOut">
              <a:rPr kumimoji="1" lang="ja-JP" altLang="en-US" smtClean="0"/>
              <a:t>2025/4/29</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857457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en-US" altLang="ja-JP" kern="100" dirty="0"/>
              <a:t>02.</a:t>
            </a:r>
            <a:r>
              <a:rPr lang="ja-JP" altLang="en-US" kern="100" dirty="0"/>
              <a:t>放射線について考える</a:t>
            </a:r>
            <a:endParaRPr kumimoji="1" lang="ja-JP" altLang="en-US" dirty="0"/>
          </a:p>
        </p:txBody>
      </p:sp>
      <p:sp>
        <p:nvSpPr>
          <p:cNvPr id="3" name="サブタイトル 2"/>
          <p:cNvSpPr>
            <a:spLocks noGrp="1"/>
          </p:cNvSpPr>
          <p:nvPr>
            <p:ph type="subTitle" idx="1"/>
          </p:nvPr>
        </p:nvSpPr>
        <p:spPr/>
        <p:txBody>
          <a:bodyPr/>
          <a:lstStyle/>
          <a:p>
            <a:endParaRPr kumimoji="1" lang="en-US" altLang="ja-JP" dirty="0"/>
          </a:p>
          <a:p>
            <a:r>
              <a:rPr kumimoji="1" lang="ja-JP" altLang="en-US" dirty="0"/>
              <a:t>調べ学習のテーマとして</a:t>
            </a:r>
          </a:p>
        </p:txBody>
      </p:sp>
    </p:spTree>
    <p:extLst>
      <p:ext uri="{BB962C8B-B14F-4D97-AF65-F5344CB8AC3E}">
        <p14:creationId xmlns:p14="http://schemas.microsoft.com/office/powerpoint/2010/main" val="662885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99775" y="148938"/>
            <a:ext cx="8735373" cy="440172"/>
          </a:xfrm>
          <a:prstGeom prst="rect">
            <a:avLst/>
          </a:prstGeom>
        </p:spPr>
        <p:txBody>
          <a:bodyPr>
            <a:normAutofit fontScale="8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t>⑤放射線の健康影響</a:t>
            </a:r>
          </a:p>
        </p:txBody>
      </p:sp>
      <p:sp>
        <p:nvSpPr>
          <p:cNvPr id="4" name="正方形/長方形 3"/>
          <p:cNvSpPr/>
          <p:nvPr/>
        </p:nvSpPr>
        <p:spPr>
          <a:xfrm>
            <a:off x="357413" y="778639"/>
            <a:ext cx="9229499" cy="5632311"/>
          </a:xfrm>
          <a:prstGeom prst="rect">
            <a:avLst/>
          </a:prstGeom>
        </p:spPr>
        <p:txBody>
          <a:bodyPr wrap="square">
            <a:spAutoFit/>
          </a:bodyPr>
          <a:lstStyle/>
          <a:p>
            <a:r>
              <a:rPr lang="ja-JP" altLang="en-US" sz="2400" dirty="0"/>
              <a:t>　放射線が人の健康に及ぼす影響については、広島・長崎の原爆被爆者の追跡調査などの積み重ねにより研究が進められてきており、放射線の有無ではなく、その量が関係していることがわかっています。</a:t>
            </a:r>
            <a:endParaRPr lang="en-US" altLang="ja-JP" sz="2400" dirty="0"/>
          </a:p>
          <a:p>
            <a:r>
              <a:rPr lang="ja-JP" altLang="en-US" sz="2400" dirty="0"/>
              <a:t>　人への健康影響が確認されている被ばく線量は、</a:t>
            </a:r>
            <a:r>
              <a:rPr lang="en-US" altLang="ja-JP" sz="2400" dirty="0"/>
              <a:t>100</a:t>
            </a:r>
            <a:r>
              <a:rPr lang="ja-JP" altLang="en-US" sz="2400" dirty="0"/>
              <a:t>ミリシーベルト以上であると考えられています。</a:t>
            </a:r>
          </a:p>
          <a:p>
            <a:endParaRPr lang="en-US" altLang="ja-JP" sz="2400" dirty="0"/>
          </a:p>
          <a:p>
            <a:r>
              <a:rPr lang="ja-JP" altLang="en-US" sz="2400" dirty="0"/>
              <a:t>　放射線は、私たちの身の回りに日常的に存在しています。日本で生活する私たちが、宇宙や大地などの自然環境や食べ物から受けている放射線（自然放射線）の量は、合計すると年間で平均</a:t>
            </a:r>
            <a:r>
              <a:rPr lang="en-US" altLang="ja-JP" sz="2400" dirty="0"/>
              <a:t>2.1</a:t>
            </a:r>
            <a:r>
              <a:rPr lang="ja-JP" altLang="en-US" sz="2400" dirty="0"/>
              <a:t>ミリシーベルトになります。また、病院での</a:t>
            </a:r>
            <a:r>
              <a:rPr lang="en-US" altLang="ja-JP" sz="2400" dirty="0"/>
              <a:t>X</a:t>
            </a:r>
            <a:r>
              <a:rPr lang="ja-JP" altLang="en-US" sz="2400" dirty="0"/>
              <a:t>線（レントゲン）撮影などの医療行為により受けている放射線（人工放射線）の量は、年間で平均約</a:t>
            </a:r>
            <a:r>
              <a:rPr lang="en-US" altLang="ja-JP" sz="2400" dirty="0"/>
              <a:t>2.6</a:t>
            </a:r>
            <a:r>
              <a:rPr lang="ja-JP" altLang="en-US" sz="2400" dirty="0"/>
              <a:t>ミリシーベルトになります。</a:t>
            </a:r>
            <a:endParaRPr lang="en-US" altLang="ja-JP" sz="2400" dirty="0"/>
          </a:p>
          <a:p>
            <a:r>
              <a:rPr lang="ja-JP" altLang="en-US" sz="2400" dirty="0"/>
              <a:t>　医療や業務で受ける放射線の量については厳密に管理されています。</a:t>
            </a:r>
            <a:endParaRPr lang="en-US" altLang="ja-JP" sz="2400" dirty="0"/>
          </a:p>
          <a:p>
            <a:endParaRPr lang="en-US" altLang="ja-JP" sz="2400" dirty="0"/>
          </a:p>
          <a:p>
            <a:r>
              <a:rPr lang="ja-JP" altLang="en-US" sz="2400" dirty="0"/>
              <a:t>　</a:t>
            </a:r>
          </a:p>
        </p:txBody>
      </p:sp>
      <p:sp>
        <p:nvSpPr>
          <p:cNvPr id="5" name="正方形/長方形 4"/>
          <p:cNvSpPr/>
          <p:nvPr/>
        </p:nvSpPr>
        <p:spPr>
          <a:xfrm>
            <a:off x="357413" y="6414991"/>
            <a:ext cx="6089984" cy="307777"/>
          </a:xfrm>
          <a:prstGeom prst="rect">
            <a:avLst/>
          </a:prstGeom>
        </p:spPr>
        <p:txBody>
          <a:bodyPr wrap="square">
            <a:spAutoFit/>
          </a:bodyPr>
          <a:lstStyle/>
          <a:p>
            <a:r>
              <a:rPr lang="ja-JP" altLang="en-US" sz="1400" dirty="0"/>
              <a:t>出典：放射線による健康影響等に関する統一的な基礎資料（令和５年度版）</a:t>
            </a:r>
          </a:p>
        </p:txBody>
      </p:sp>
    </p:spTree>
    <p:extLst>
      <p:ext uri="{BB962C8B-B14F-4D97-AF65-F5344CB8AC3E}">
        <p14:creationId xmlns:p14="http://schemas.microsoft.com/office/powerpoint/2010/main" val="952329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被ばく線量の比較（早見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775"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688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99775" y="148938"/>
            <a:ext cx="8735373" cy="440172"/>
          </a:xfrm>
          <a:prstGeom prst="rect">
            <a:avLst/>
          </a:prstGeom>
        </p:spPr>
        <p:txBody>
          <a:bodyPr>
            <a:normAutofit fontScale="8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t>２．原子炉のなかではどんな反応が起こっている？</a:t>
            </a:r>
          </a:p>
        </p:txBody>
      </p:sp>
      <p:sp>
        <p:nvSpPr>
          <p:cNvPr id="3" name="正方形/長方形 2"/>
          <p:cNvSpPr/>
          <p:nvPr/>
        </p:nvSpPr>
        <p:spPr>
          <a:xfrm>
            <a:off x="357413" y="778639"/>
            <a:ext cx="9229499" cy="5262979"/>
          </a:xfrm>
          <a:prstGeom prst="rect">
            <a:avLst/>
          </a:prstGeom>
        </p:spPr>
        <p:txBody>
          <a:bodyPr wrap="square">
            <a:spAutoFit/>
          </a:bodyPr>
          <a:lstStyle/>
          <a:p>
            <a:r>
              <a:rPr lang="ja-JP" altLang="en-US" sz="2400" dirty="0"/>
              <a:t>　ウランやプルトニウムなどの原子核が、中性子を捕りこむ（吸収する）ことなどによって、ほぼ二つの核に分裂する現象を原子核分裂といいます。  中性子の吸収による核分裂では、</a:t>
            </a:r>
            <a:r>
              <a:rPr lang="en-US" altLang="ja-JP" sz="2400" dirty="0"/>
              <a:t>1</a:t>
            </a:r>
            <a:r>
              <a:rPr lang="ja-JP" altLang="en-US" sz="2400" dirty="0"/>
              <a:t>核分裂当たり</a:t>
            </a:r>
            <a:r>
              <a:rPr lang="en-US" altLang="ja-JP" sz="2400" dirty="0"/>
              <a:t>2</a:t>
            </a:r>
            <a:r>
              <a:rPr lang="ja-JP" altLang="en-US" sz="2400" dirty="0"/>
              <a:t>億電子ボルト（＝</a:t>
            </a:r>
            <a:r>
              <a:rPr lang="en-US" altLang="ja-JP" sz="2400" dirty="0"/>
              <a:t>200MeV</a:t>
            </a:r>
            <a:r>
              <a:rPr lang="ja-JP" altLang="en-US" sz="2400" dirty="0"/>
              <a:t>）程度のエネルギーを放出し、このとき、</a:t>
            </a:r>
            <a:r>
              <a:rPr lang="en-US" altLang="ja-JP" sz="2400" dirty="0"/>
              <a:t>2</a:t>
            </a:r>
            <a:r>
              <a:rPr lang="ja-JP" altLang="en-US" sz="2400" dirty="0"/>
              <a:t>個または</a:t>
            </a:r>
            <a:r>
              <a:rPr lang="en-US" altLang="ja-JP" sz="2400" dirty="0"/>
              <a:t>3</a:t>
            </a:r>
            <a:r>
              <a:rPr lang="ja-JP" altLang="en-US" sz="2400" dirty="0"/>
              <a:t>個程度の中性子が放出されます。それらの中性子が次の核分裂を呼び起こすようにして、連鎖的に反応を継続させながら、放出されるエネルギーを得る装置が原子炉です。</a:t>
            </a:r>
            <a:endParaRPr lang="en-US" altLang="ja-JP" sz="2400" dirty="0"/>
          </a:p>
          <a:p>
            <a:r>
              <a:rPr lang="ja-JP" altLang="en-US" sz="2400" dirty="0"/>
              <a:t>　原子炉では必要な出力で一定レベルの連鎖反応を行わせるため、制御棒（中性子吸収材）で中性子の量を制御しています。</a:t>
            </a:r>
            <a:endParaRPr lang="en-US" altLang="ja-JP" sz="2400" dirty="0"/>
          </a:p>
          <a:p>
            <a:r>
              <a:rPr lang="ja-JP" altLang="en-US" sz="2400" dirty="0"/>
              <a:t>　原子炉内では、次の図のように、原子の壊変に伴い</a:t>
            </a:r>
            <a:r>
              <a:rPr lang="en-US" altLang="ja-JP" sz="2400" dirty="0"/>
              <a:t>β</a:t>
            </a:r>
            <a:r>
              <a:rPr lang="ja-JP" altLang="en-US" sz="2400" dirty="0"/>
              <a:t>線や</a:t>
            </a:r>
            <a:r>
              <a:rPr lang="en-US" altLang="ja-JP" sz="2400" dirty="0"/>
              <a:t>γ</a:t>
            </a:r>
            <a:r>
              <a:rPr lang="ja-JP" altLang="en-US" sz="2400" dirty="0"/>
              <a:t>線が放出されます。</a:t>
            </a:r>
            <a:endParaRPr lang="en-US" altLang="ja-JP" sz="2400" dirty="0"/>
          </a:p>
          <a:p>
            <a:r>
              <a:rPr lang="ja-JP" altLang="en-US" sz="2400" dirty="0"/>
              <a:t>　このように核分裂を起こす元素は、天然に存在する元素ではウラン</a:t>
            </a:r>
            <a:r>
              <a:rPr lang="en-US" altLang="ja-JP" sz="2400" dirty="0"/>
              <a:t>235</a:t>
            </a:r>
            <a:r>
              <a:rPr lang="ja-JP" altLang="en-US" sz="2400" dirty="0"/>
              <a:t>のみで、人工のものとしてはウラン</a:t>
            </a:r>
            <a:r>
              <a:rPr lang="en-US" altLang="ja-JP" sz="2400" dirty="0"/>
              <a:t>233</a:t>
            </a:r>
            <a:r>
              <a:rPr lang="ja-JP" altLang="en-US" sz="2400" dirty="0" err="1"/>
              <a:t>、</a:t>
            </a:r>
            <a:r>
              <a:rPr lang="ja-JP" altLang="en-US" sz="2400" dirty="0"/>
              <a:t>プルトニウム</a:t>
            </a:r>
            <a:r>
              <a:rPr lang="en-US" altLang="ja-JP" sz="2400" dirty="0"/>
              <a:t>239</a:t>
            </a:r>
            <a:r>
              <a:rPr lang="ja-JP" altLang="en-US" sz="2400" dirty="0"/>
              <a:t>などがあります。</a:t>
            </a:r>
          </a:p>
        </p:txBody>
      </p:sp>
    </p:spTree>
    <p:extLst>
      <p:ext uri="{BB962C8B-B14F-4D97-AF65-F5344CB8AC3E}">
        <p14:creationId xmlns:p14="http://schemas.microsoft.com/office/powerpoint/2010/main" val="16458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81000" y="0"/>
            <a:ext cx="9144000" cy="6858000"/>
          </a:xfrm>
          <a:prstGeom prst="rect">
            <a:avLst/>
          </a:prstGeom>
        </p:spPr>
      </p:pic>
      <p:sp>
        <p:nvSpPr>
          <p:cNvPr id="3" name="正方形/長方形 2"/>
          <p:cNvSpPr/>
          <p:nvPr/>
        </p:nvSpPr>
        <p:spPr>
          <a:xfrm>
            <a:off x="199775" y="6595269"/>
            <a:ext cx="6041858" cy="307777"/>
          </a:xfrm>
          <a:prstGeom prst="rect">
            <a:avLst/>
          </a:prstGeom>
        </p:spPr>
        <p:txBody>
          <a:bodyPr wrap="square">
            <a:spAutoFit/>
          </a:bodyPr>
          <a:lstStyle/>
          <a:p>
            <a:r>
              <a:rPr lang="ja-JP" altLang="en-US" sz="1400" dirty="0"/>
              <a:t>出典：放射線による健康影響等に関する統一的な基礎資料（令和５年度版）</a:t>
            </a:r>
          </a:p>
        </p:txBody>
      </p:sp>
    </p:spTree>
    <p:extLst>
      <p:ext uri="{BB962C8B-B14F-4D97-AF65-F5344CB8AC3E}">
        <p14:creationId xmlns:p14="http://schemas.microsoft.com/office/powerpoint/2010/main" val="2214250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99775" y="148938"/>
            <a:ext cx="8735373" cy="440172"/>
          </a:xfrm>
          <a:prstGeom prst="rect">
            <a:avLst/>
          </a:prstGeom>
        </p:spPr>
        <p:txBody>
          <a:bodyPr>
            <a:normAutofit fontScale="8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t>３．</a:t>
            </a:r>
            <a:r>
              <a:rPr lang="ja-JP" altLang="en-US" sz="3600" dirty="0" smtClean="0"/>
              <a:t>原子力発電のメリット・デメリット</a:t>
            </a:r>
            <a:endParaRPr lang="ja-JP" altLang="en-US" sz="3600" dirty="0"/>
          </a:p>
        </p:txBody>
      </p:sp>
      <p:sp>
        <p:nvSpPr>
          <p:cNvPr id="4" name="正方形/長方形 3"/>
          <p:cNvSpPr/>
          <p:nvPr/>
        </p:nvSpPr>
        <p:spPr>
          <a:xfrm>
            <a:off x="357413" y="778639"/>
            <a:ext cx="9229499" cy="461665"/>
          </a:xfrm>
          <a:prstGeom prst="rect">
            <a:avLst/>
          </a:prstGeom>
        </p:spPr>
        <p:txBody>
          <a:bodyPr wrap="square">
            <a:spAutoFit/>
          </a:bodyPr>
          <a:lstStyle/>
          <a:p>
            <a:r>
              <a:rPr lang="ja-JP" altLang="en-US" sz="2400" dirty="0"/>
              <a:t>　</a:t>
            </a:r>
          </a:p>
        </p:txBody>
      </p:sp>
      <p:sp>
        <p:nvSpPr>
          <p:cNvPr id="6" name="Rectangle 2"/>
          <p:cNvSpPr>
            <a:spLocks noChangeArrowheads="1"/>
          </p:cNvSpPr>
          <p:nvPr/>
        </p:nvSpPr>
        <p:spPr bwMode="auto">
          <a:xfrm>
            <a:off x="357413" y="1558421"/>
            <a:ext cx="9229499" cy="58108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88872" rIns="0" bIns="179331"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r>
              <a:rPr kumimoji="0" lang="ja-JP" altLang="en-US" sz="2400" b="1" i="0" u="none" strike="noStrike" cap="none" normalizeH="0" baseline="0" dirty="0" smtClean="0">
                <a:ln>
                  <a:noFill/>
                </a:ln>
                <a:solidFill>
                  <a:srgbClr val="001D35"/>
                </a:solidFill>
                <a:effectLst/>
                <a:latin typeface="Arial" panose="020B0604020202020204" pitchFamily="34" charset="0"/>
                <a:cs typeface="Arial" panose="020B0604020202020204" pitchFamily="34" charset="0"/>
              </a:rPr>
              <a:t>＜メリット</a:t>
            </a:r>
            <a:r>
              <a:rPr kumimoji="0" lang="ja-JP" altLang="en-US" sz="2400" b="1" dirty="0" smtClean="0">
                <a:solidFill>
                  <a:srgbClr val="001D35"/>
                </a:solidFill>
                <a:cs typeface="Arial" panose="020B0604020202020204" pitchFamily="34" charset="0"/>
              </a:rPr>
              <a:t>＞</a:t>
            </a:r>
            <a:endParaRPr kumimoji="0" lang="en-US" altLang="ja-JP" sz="2400" b="1" i="0" u="none" strike="noStrike" cap="none" normalizeH="0" baseline="0" dirty="0" smtClean="0">
              <a:ln>
                <a:noFill/>
              </a:ln>
              <a:solidFill>
                <a:srgbClr val="001D35"/>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ja-JP" altLang="en-US" sz="2400" b="1" i="0" u="none" strike="noStrike" cap="none" normalizeH="0" baseline="0" dirty="0" smtClean="0">
                <a:ln>
                  <a:noFill/>
                </a:ln>
                <a:solidFill>
                  <a:srgbClr val="001D35"/>
                </a:solidFill>
                <a:effectLst/>
                <a:latin typeface="Arial" panose="020B0604020202020204" pitchFamily="34" charset="0"/>
                <a:cs typeface="Arial" panose="020B0604020202020204" pitchFamily="34" charset="0"/>
              </a:rPr>
              <a:t>①</a:t>
            </a:r>
            <a:r>
              <a:rPr kumimoji="0" lang="ja-JP" altLang="ja-JP" sz="2400" b="1" i="0" u="none" strike="noStrike" cap="none" normalizeH="0" baseline="0" dirty="0" smtClean="0">
                <a:ln>
                  <a:noFill/>
                </a:ln>
                <a:solidFill>
                  <a:srgbClr val="001D35"/>
                </a:solidFill>
                <a:effectLst/>
                <a:latin typeface="Arial" panose="020B0604020202020204" pitchFamily="34" charset="0"/>
                <a:cs typeface="Arial" panose="020B0604020202020204" pitchFamily="34" charset="0"/>
              </a:rPr>
              <a:t>大量の電力供給</a:t>
            </a:r>
            <a:endParaRPr kumimoji="0" lang="ja-JP" altLang="ja-JP" sz="2400" b="0" i="0" u="none" strike="noStrike" cap="none" normalizeH="0" baseline="0" dirty="0" smtClean="0">
              <a:ln>
                <a:noFill/>
              </a:ln>
              <a:solidFill>
                <a:srgbClr val="001D35"/>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dirty="0" smtClean="0">
                <a:ln>
                  <a:noFill/>
                </a:ln>
                <a:solidFill>
                  <a:srgbClr val="545D7E"/>
                </a:solidFill>
                <a:effectLst/>
                <a:latin typeface="Arial" panose="020B0604020202020204" pitchFamily="34" charset="0"/>
                <a:cs typeface="Arial" panose="020B0604020202020204" pitchFamily="34" charset="0"/>
              </a:rPr>
              <a:t>少ない燃料で大量の電力を生成</a:t>
            </a:r>
            <a:r>
              <a:rPr kumimoji="0" lang="ja-JP" altLang="en-US" sz="2400" b="0" i="0" u="none" strike="noStrike" cap="none" normalizeH="0" baseline="0" dirty="0" smtClean="0">
                <a:ln>
                  <a:noFill/>
                </a:ln>
                <a:solidFill>
                  <a:srgbClr val="545D7E"/>
                </a:solidFill>
                <a:effectLst/>
                <a:latin typeface="Arial" panose="020B0604020202020204" pitchFamily="34" charset="0"/>
                <a:cs typeface="Arial" panose="020B0604020202020204" pitchFamily="34" charset="0"/>
              </a:rPr>
              <a:t>できます。</a:t>
            </a:r>
            <a:endParaRPr kumimoji="0" lang="en-US" altLang="ja-JP" sz="2400" b="0" i="0" u="none" strike="noStrike" cap="none" normalizeH="0" baseline="0" dirty="0" smtClean="0">
              <a:ln>
                <a:noFill/>
              </a:ln>
              <a:solidFill>
                <a:srgbClr val="545D7E"/>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2400" dirty="0">
              <a:solidFill>
                <a:srgbClr val="545D7E"/>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400" b="1" i="0" u="none" strike="noStrike" cap="none" normalizeH="0" baseline="0" dirty="0" smtClean="0">
                <a:ln>
                  <a:noFill/>
                </a:ln>
                <a:solidFill>
                  <a:srgbClr val="001D35"/>
                </a:solidFill>
                <a:effectLst/>
                <a:latin typeface="Arial" panose="020B0604020202020204" pitchFamily="34" charset="0"/>
                <a:cs typeface="Arial" panose="020B0604020202020204" pitchFamily="34" charset="0"/>
              </a:rPr>
              <a:t>②</a:t>
            </a:r>
            <a:r>
              <a:rPr kumimoji="0" lang="ja-JP" altLang="ja-JP" sz="2400" b="1" i="0" u="none" strike="noStrike" cap="none" normalizeH="0" baseline="0" dirty="0" smtClean="0">
                <a:ln>
                  <a:noFill/>
                </a:ln>
                <a:solidFill>
                  <a:srgbClr val="001D35"/>
                </a:solidFill>
                <a:effectLst/>
                <a:latin typeface="Arial" panose="020B0604020202020204" pitchFamily="34" charset="0"/>
                <a:cs typeface="Arial" panose="020B0604020202020204" pitchFamily="34" charset="0"/>
              </a:rPr>
              <a:t>安定供給</a:t>
            </a:r>
            <a:endParaRPr kumimoji="0" lang="ja-JP" altLang="ja-JP" sz="2400" b="0" i="0" u="none" strike="noStrike" cap="none" normalizeH="0" baseline="0" dirty="0" smtClean="0">
              <a:ln>
                <a:noFill/>
              </a:ln>
              <a:solidFill>
                <a:srgbClr val="001D35"/>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dirty="0" smtClean="0">
                <a:ln>
                  <a:noFill/>
                </a:ln>
                <a:solidFill>
                  <a:srgbClr val="545D7E"/>
                </a:solidFill>
                <a:effectLst/>
                <a:latin typeface="Arial" panose="020B0604020202020204" pitchFamily="34" charset="0"/>
                <a:cs typeface="Arial" panose="020B0604020202020204" pitchFamily="34" charset="0"/>
              </a:rPr>
              <a:t>一度稼働すると、燃料調達や燃料加工による変動が少ないため、安定した電力供給が可能﻿</a:t>
            </a:r>
            <a:r>
              <a:rPr kumimoji="0" lang="ja-JP" altLang="en-US" sz="2400" b="0" i="0" u="none" strike="noStrike" cap="none" normalizeH="0" baseline="0" dirty="0" smtClean="0">
                <a:ln>
                  <a:noFill/>
                </a:ln>
                <a:solidFill>
                  <a:srgbClr val="545D7E"/>
                </a:solidFill>
                <a:effectLst/>
                <a:latin typeface="Arial" panose="020B0604020202020204" pitchFamily="34" charset="0"/>
                <a:cs typeface="Arial" panose="020B0604020202020204" pitchFamily="34" charset="0"/>
              </a:rPr>
              <a:t>です。</a:t>
            </a:r>
            <a:endParaRPr kumimoji="0" lang="en-US" altLang="ja-JP" sz="2400" b="0" i="0" u="none" strike="noStrike" cap="none" normalizeH="0" baseline="0" dirty="0" smtClean="0">
              <a:ln>
                <a:noFill/>
              </a:ln>
              <a:solidFill>
                <a:srgbClr val="545D7E"/>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2400" b="0" i="0" u="none" strike="noStrike" cap="none" normalizeH="0" baseline="0" dirty="0" smtClean="0">
              <a:ln>
                <a:noFill/>
              </a:ln>
              <a:solidFill>
                <a:srgbClr val="545D7E"/>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ja-JP" altLang="en-US" sz="2400" b="1" i="0" u="none" strike="noStrike" cap="none" normalizeH="0" baseline="0" dirty="0" smtClean="0">
                <a:ln>
                  <a:noFill/>
                </a:ln>
                <a:solidFill>
                  <a:srgbClr val="001D35"/>
                </a:solidFill>
                <a:effectLst/>
                <a:latin typeface="Arial" panose="020B0604020202020204" pitchFamily="34" charset="0"/>
                <a:cs typeface="Arial" panose="020B0604020202020204" pitchFamily="34" charset="0"/>
              </a:rPr>
              <a:t>③</a:t>
            </a:r>
            <a:r>
              <a:rPr kumimoji="0" lang="ja-JP" altLang="ja-JP" sz="2400" b="1" i="0" u="none" strike="noStrike" cap="none" normalizeH="0" baseline="0" dirty="0" smtClean="0">
                <a:ln>
                  <a:noFill/>
                </a:ln>
                <a:solidFill>
                  <a:srgbClr val="001D35"/>
                </a:solidFill>
                <a:effectLst/>
                <a:latin typeface="Arial" panose="020B0604020202020204" pitchFamily="34" charset="0"/>
                <a:cs typeface="Arial" panose="020B0604020202020204" pitchFamily="34" charset="0"/>
              </a:rPr>
              <a:t>CO2排出量の削減</a:t>
            </a:r>
            <a:endParaRPr kumimoji="0" lang="ja-JP" altLang="ja-JP" sz="2400" b="0" i="0" u="none" strike="noStrike" cap="none" normalizeH="0" baseline="0" dirty="0" smtClean="0">
              <a:ln>
                <a:noFill/>
              </a:ln>
              <a:solidFill>
                <a:srgbClr val="001D35"/>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dirty="0" smtClean="0">
                <a:ln>
                  <a:noFill/>
                </a:ln>
                <a:solidFill>
                  <a:srgbClr val="545D7E"/>
                </a:solidFill>
                <a:effectLst/>
                <a:latin typeface="Arial" panose="020B0604020202020204" pitchFamily="34" charset="0"/>
                <a:cs typeface="Arial" panose="020B0604020202020204" pitchFamily="34" charset="0"/>
              </a:rPr>
              <a:t>発電時に二酸化炭素を排出しないため、地球温暖化対策に貢献</a:t>
            </a:r>
            <a:r>
              <a:rPr kumimoji="0" lang="ja-JP" altLang="en-US" sz="2400" b="0" i="0" u="none" strike="noStrike" cap="none" normalizeH="0" baseline="0" dirty="0" smtClean="0">
                <a:ln>
                  <a:noFill/>
                </a:ln>
                <a:solidFill>
                  <a:srgbClr val="545D7E"/>
                </a:solidFill>
                <a:effectLst/>
                <a:latin typeface="Arial" panose="020B0604020202020204" pitchFamily="34" charset="0"/>
                <a:cs typeface="Arial" panose="020B0604020202020204" pitchFamily="34" charset="0"/>
              </a:rPr>
              <a:t>します。</a:t>
            </a:r>
            <a:r>
              <a:rPr kumimoji="0" lang="ja-JP" altLang="ja-JP" sz="2400" b="0" i="0" u="none" strike="noStrike" cap="none" normalizeH="0" baseline="0" dirty="0" smtClean="0">
                <a:ln>
                  <a:noFill/>
                </a:ln>
                <a:solidFill>
                  <a:srgbClr val="545D7E"/>
                </a:solidFill>
                <a:effectLst/>
                <a:latin typeface="Arial" panose="020B0604020202020204" pitchFamily="34" charset="0"/>
                <a:cs typeface="Arial" panose="020B0604020202020204" pitchFamily="34" charset="0"/>
              </a:rPr>
              <a:t>﻿</a:t>
            </a:r>
            <a:endParaRPr kumimoji="0" lang="en-US" altLang="ja-JP" sz="2400" b="0" i="0" u="none" strike="noStrike" cap="none" normalizeH="0" baseline="0" dirty="0" smtClean="0">
              <a:ln>
                <a:noFill/>
              </a:ln>
              <a:solidFill>
                <a:srgbClr val="545D7E"/>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2400" b="0" i="0" u="none" strike="noStrike" cap="none" normalizeH="0" baseline="0" dirty="0" smtClean="0">
              <a:ln>
                <a:noFill/>
              </a:ln>
              <a:solidFill>
                <a:srgbClr val="545D7E"/>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ja-JP" altLang="en-US" sz="2400" b="1" i="0" u="none" strike="noStrike" cap="none" normalizeH="0" baseline="0" dirty="0" smtClean="0">
                <a:ln>
                  <a:noFill/>
                </a:ln>
                <a:solidFill>
                  <a:srgbClr val="001D35"/>
                </a:solidFill>
                <a:effectLst/>
                <a:latin typeface="Arial" panose="020B0604020202020204" pitchFamily="34" charset="0"/>
                <a:cs typeface="Arial" panose="020B0604020202020204" pitchFamily="34" charset="0"/>
              </a:rPr>
              <a:t>④</a:t>
            </a:r>
            <a:r>
              <a:rPr kumimoji="0" lang="ja-JP" altLang="ja-JP" sz="2400" b="1" i="0" u="none" strike="noStrike" cap="none" normalizeH="0" baseline="0" dirty="0" smtClean="0">
                <a:ln>
                  <a:noFill/>
                </a:ln>
                <a:solidFill>
                  <a:srgbClr val="001D35"/>
                </a:solidFill>
                <a:effectLst/>
                <a:latin typeface="Arial" panose="020B0604020202020204" pitchFamily="34" charset="0"/>
                <a:cs typeface="Arial" panose="020B0604020202020204" pitchFamily="34" charset="0"/>
              </a:rPr>
              <a:t>経済的な安定性</a:t>
            </a:r>
            <a:endParaRPr kumimoji="0" lang="ja-JP" altLang="ja-JP" sz="2400" b="0" i="0" u="none" strike="noStrike" cap="none" normalizeH="0" baseline="0" dirty="0" smtClean="0">
              <a:ln>
                <a:noFill/>
              </a:ln>
              <a:solidFill>
                <a:srgbClr val="001D35"/>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dirty="0" smtClean="0">
                <a:ln>
                  <a:noFill/>
                </a:ln>
                <a:solidFill>
                  <a:srgbClr val="545D7E"/>
                </a:solidFill>
                <a:effectLst/>
                <a:latin typeface="Arial" panose="020B0604020202020204" pitchFamily="34" charset="0"/>
                <a:cs typeface="Arial" panose="020B0604020202020204" pitchFamily="34" charset="0"/>
              </a:rPr>
              <a:t>燃料価格の変動に</a:t>
            </a:r>
            <a:r>
              <a:rPr kumimoji="0" lang="ja-JP" altLang="en-US" sz="2400" b="0" i="0" u="none" strike="noStrike" cap="none" normalizeH="0" baseline="0" dirty="0" smtClean="0">
                <a:ln>
                  <a:noFill/>
                </a:ln>
                <a:solidFill>
                  <a:srgbClr val="545D7E"/>
                </a:solidFill>
                <a:effectLst/>
                <a:latin typeface="Arial" panose="020B0604020202020204" pitchFamily="34" charset="0"/>
                <a:cs typeface="Arial" panose="020B0604020202020204" pitchFamily="34" charset="0"/>
              </a:rPr>
              <a:t>あまり左右されません。</a:t>
            </a:r>
            <a:endParaRPr kumimoji="0" lang="ja-JP" altLang="ja-JP" sz="2400" b="0" i="0" u="none" strike="noStrike" cap="none" normalizeH="0" baseline="0" dirty="0" smtClean="0">
              <a:ln>
                <a:noFill/>
              </a:ln>
              <a:solidFill>
                <a:srgbClr val="545D7E"/>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dirty="0" smtClean="0">
                <a:ln>
                  <a:noFill/>
                </a:ln>
                <a:solidFill>
                  <a:srgbClr val="001D35"/>
                </a:solidFill>
                <a:effectLst/>
                <a:latin typeface="Arial" panose="020B0604020202020204" pitchFamily="34" charset="0"/>
                <a:cs typeface="Arial" panose="020B0604020202020204" pitchFamily="34" charset="0"/>
              </a:rPr>
              <a:t/>
            </a:r>
            <a:br>
              <a:rPr kumimoji="0" lang="ja-JP" altLang="ja-JP" sz="2400" b="0" i="0" u="none" strike="noStrike" cap="none" normalizeH="0" baseline="0" dirty="0" smtClean="0">
                <a:ln>
                  <a:noFill/>
                </a:ln>
                <a:solidFill>
                  <a:srgbClr val="001D35"/>
                </a:solidFill>
                <a:effectLst/>
                <a:latin typeface="Arial" panose="020B0604020202020204" pitchFamily="34" charset="0"/>
                <a:cs typeface="Arial" panose="020B0604020202020204" pitchFamily="34" charset="0"/>
              </a:rPr>
            </a:br>
            <a:endParaRPr kumimoji="0" lang="ja-JP" altLang="ja-JP" sz="2400" b="0" i="0" u="none" strike="noStrike" cap="none" normalizeH="0" baseline="0" dirty="0" smtClean="0">
              <a:ln>
                <a:noFill/>
              </a:ln>
              <a:solidFill>
                <a:schemeClr val="tx1"/>
              </a:solidFill>
              <a:effectLst/>
              <a:latin typeface="Arial" panose="020B0604020202020204" pitchFamily="34" charset="0"/>
            </a:endParaRPr>
          </a:p>
        </p:txBody>
      </p:sp>
      <p:sp>
        <p:nvSpPr>
          <p:cNvPr id="9" name="正方形/長方形 8"/>
          <p:cNvSpPr/>
          <p:nvPr/>
        </p:nvSpPr>
        <p:spPr>
          <a:xfrm>
            <a:off x="199775" y="663178"/>
            <a:ext cx="9229499" cy="830997"/>
          </a:xfrm>
          <a:prstGeom prst="rect">
            <a:avLst/>
          </a:prstGeom>
        </p:spPr>
        <p:txBody>
          <a:bodyPr wrap="square">
            <a:spAutoFit/>
          </a:bodyPr>
          <a:lstStyle/>
          <a:p>
            <a:r>
              <a:rPr lang="ja-JP" altLang="en-US" sz="2400" dirty="0"/>
              <a:t>　</a:t>
            </a:r>
            <a:r>
              <a:rPr lang="ja-JP" altLang="en-US" sz="2400" dirty="0" smtClean="0"/>
              <a:t>原子力発電はウランなどの核分裂による膨大なエネルギーを利用した発電方法です。次のようなメリットとデメリットがあります。</a:t>
            </a:r>
            <a:endParaRPr lang="ja-JP" altLang="en-US" sz="2400" dirty="0"/>
          </a:p>
        </p:txBody>
      </p:sp>
    </p:spTree>
    <p:extLst>
      <p:ext uri="{BB962C8B-B14F-4D97-AF65-F5344CB8AC3E}">
        <p14:creationId xmlns:p14="http://schemas.microsoft.com/office/powerpoint/2010/main" val="736631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14301" y="-48652"/>
            <a:ext cx="9791700" cy="654946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88872" rIns="0" bIns="179331" numCol="1" anchor="ctr" anchorCtr="0" compatLnSpc="1">
            <a:prstTxWarp prst="textNoShape">
              <a:avLst/>
            </a:prstTxWarp>
            <a:spAutoFit/>
          </a:bodyPr>
          <a:lstStyle/>
          <a:p>
            <a:pPr eaLnBrk="0" fontAlgn="base" hangingPunct="0">
              <a:spcBef>
                <a:spcPct val="0"/>
              </a:spcBef>
              <a:spcAft>
                <a:spcPct val="0"/>
              </a:spcAft>
            </a:pPr>
            <a:r>
              <a:rPr kumimoji="0" lang="ja-JP" altLang="en-US" sz="2400" b="1" dirty="0">
                <a:solidFill>
                  <a:srgbClr val="001D35"/>
                </a:solidFill>
                <a:latin typeface="Arial" panose="020B0604020202020204" pitchFamily="34" charset="0"/>
                <a:cs typeface="Arial" panose="020B0604020202020204" pitchFamily="34" charset="0"/>
              </a:rPr>
              <a:t>＜デメリット</a:t>
            </a:r>
            <a:r>
              <a:rPr kumimoji="0" lang="ja-JP" altLang="en-US" sz="2400" b="1" dirty="0">
                <a:solidFill>
                  <a:srgbClr val="001D35"/>
                </a:solidFill>
                <a:cs typeface="Arial" panose="020B0604020202020204" pitchFamily="34" charset="0"/>
              </a:rPr>
              <a:t>＞</a:t>
            </a:r>
            <a:endParaRPr kumimoji="0" lang="en-US" altLang="ja-JP" sz="2400" b="1" dirty="0">
              <a:solidFill>
                <a:srgbClr val="001D35"/>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2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ja-JP" altLang="en-US" sz="2400" b="1" i="0" u="none" strike="noStrike" cap="none" normalizeH="0" baseline="0" dirty="0" smtClean="0">
                <a:ln>
                  <a:noFill/>
                </a:ln>
                <a:solidFill>
                  <a:srgbClr val="001D35"/>
                </a:solidFill>
                <a:effectLst/>
                <a:latin typeface="Arial" panose="020B0604020202020204" pitchFamily="34" charset="0"/>
                <a:cs typeface="Arial" panose="020B0604020202020204" pitchFamily="34" charset="0"/>
              </a:rPr>
              <a:t>①</a:t>
            </a:r>
            <a:r>
              <a:rPr kumimoji="0" lang="ja-JP" altLang="ja-JP" sz="2400" b="1" i="0" u="none" strike="noStrike" cap="none" normalizeH="0" baseline="0" dirty="0" smtClean="0">
                <a:ln>
                  <a:noFill/>
                </a:ln>
                <a:solidFill>
                  <a:srgbClr val="001D35"/>
                </a:solidFill>
                <a:effectLst/>
                <a:latin typeface="Arial" panose="020B0604020202020204" pitchFamily="34" charset="0"/>
                <a:cs typeface="Arial" panose="020B0604020202020204" pitchFamily="34" charset="0"/>
              </a:rPr>
              <a:t>事故のリスク</a:t>
            </a:r>
            <a:endParaRPr kumimoji="0" lang="ja-JP" altLang="ja-JP" sz="2400" b="0" i="0" u="none" strike="noStrike" cap="none" normalizeH="0" baseline="0" dirty="0" smtClean="0">
              <a:ln>
                <a:noFill/>
              </a:ln>
              <a:solidFill>
                <a:srgbClr val="001D35"/>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dirty="0" smtClean="0">
                <a:ln>
                  <a:noFill/>
                </a:ln>
                <a:solidFill>
                  <a:srgbClr val="545D7E"/>
                </a:solidFill>
                <a:effectLst/>
                <a:latin typeface="Arial" panose="020B0604020202020204" pitchFamily="34" charset="0"/>
                <a:cs typeface="Arial" panose="020B0604020202020204" pitchFamily="34" charset="0"/>
              </a:rPr>
              <a:t>事故が発生した場合、広い範囲に放射性物質が拡散し、甚大な被害が発生する可能性があ</a:t>
            </a:r>
            <a:r>
              <a:rPr kumimoji="0" lang="ja-JP" altLang="en-US" sz="2400" b="0" i="0" u="none" strike="noStrike" cap="none" normalizeH="0" baseline="0" dirty="0" smtClean="0">
                <a:ln>
                  <a:noFill/>
                </a:ln>
                <a:solidFill>
                  <a:srgbClr val="545D7E"/>
                </a:solidFill>
                <a:effectLst/>
                <a:latin typeface="Arial" panose="020B0604020202020204" pitchFamily="34" charset="0"/>
                <a:cs typeface="Arial" panose="020B0604020202020204" pitchFamily="34" charset="0"/>
              </a:rPr>
              <a:t>ります。</a:t>
            </a:r>
            <a:endParaRPr kumimoji="0" lang="ja-JP" altLang="ja-JP" sz="2400" b="0" i="0" u="none" strike="noStrike" cap="none" normalizeH="0" baseline="0" dirty="0" smtClean="0">
              <a:ln>
                <a:noFill/>
              </a:ln>
              <a:solidFill>
                <a:srgbClr val="545D7E"/>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ja-JP" altLang="en-US" sz="2400" b="1" i="0" u="none" strike="noStrike" cap="none" normalizeH="0" baseline="0" dirty="0" smtClean="0">
                <a:ln>
                  <a:noFill/>
                </a:ln>
                <a:solidFill>
                  <a:srgbClr val="001D35"/>
                </a:solidFill>
                <a:effectLst/>
                <a:latin typeface="Arial" panose="020B0604020202020204" pitchFamily="34" charset="0"/>
                <a:cs typeface="Arial" panose="020B0604020202020204" pitchFamily="34" charset="0"/>
              </a:rPr>
              <a:t>②</a:t>
            </a:r>
            <a:r>
              <a:rPr kumimoji="0" lang="ja-JP" altLang="ja-JP" sz="2400" b="1" i="0" u="none" strike="noStrike" cap="none" normalizeH="0" baseline="0" dirty="0" smtClean="0">
                <a:ln>
                  <a:noFill/>
                </a:ln>
                <a:solidFill>
                  <a:srgbClr val="001D35"/>
                </a:solidFill>
                <a:effectLst/>
                <a:latin typeface="Arial" panose="020B0604020202020204" pitchFamily="34" charset="0"/>
                <a:cs typeface="Arial" panose="020B0604020202020204" pitchFamily="34" charset="0"/>
              </a:rPr>
              <a:t>放射性廃棄物の処理</a:t>
            </a:r>
            <a:endParaRPr kumimoji="0" lang="ja-JP" altLang="ja-JP" sz="2400" b="0" i="0" u="none" strike="noStrike" cap="none" normalizeH="0" baseline="0" dirty="0" smtClean="0">
              <a:ln>
                <a:noFill/>
              </a:ln>
              <a:solidFill>
                <a:srgbClr val="001D35"/>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dirty="0" smtClean="0">
                <a:ln>
                  <a:noFill/>
                </a:ln>
                <a:solidFill>
                  <a:srgbClr val="545D7E"/>
                </a:solidFill>
                <a:effectLst/>
                <a:latin typeface="Arial" panose="020B0604020202020204" pitchFamily="34" charset="0"/>
                <a:cs typeface="Arial" panose="020B0604020202020204" pitchFamily="34" charset="0"/>
              </a:rPr>
              <a:t>核燃料</a:t>
            </a:r>
            <a:r>
              <a:rPr kumimoji="0" lang="ja-JP" altLang="en-US" sz="2400" dirty="0">
                <a:solidFill>
                  <a:srgbClr val="545D7E"/>
                </a:solidFill>
                <a:latin typeface="Arial" panose="020B0604020202020204" pitchFamily="34" charset="0"/>
                <a:cs typeface="Arial" panose="020B0604020202020204" pitchFamily="34" charset="0"/>
              </a:rPr>
              <a:t>を</a:t>
            </a:r>
            <a:r>
              <a:rPr kumimoji="0" lang="ja-JP" altLang="ja-JP" sz="2400" b="0" i="0" u="none" strike="noStrike" cap="none" normalizeH="0" baseline="0" dirty="0" smtClean="0">
                <a:ln>
                  <a:noFill/>
                </a:ln>
                <a:solidFill>
                  <a:srgbClr val="545D7E"/>
                </a:solidFill>
                <a:effectLst/>
                <a:latin typeface="Arial" panose="020B0604020202020204" pitchFamily="34" charset="0"/>
                <a:cs typeface="Arial" panose="020B0604020202020204" pitchFamily="34" charset="0"/>
              </a:rPr>
              <a:t>使用する</a:t>
            </a:r>
            <a:r>
              <a:rPr kumimoji="0" lang="ja-JP" altLang="en-US" sz="2400" b="0" i="0" u="none" strike="noStrike" cap="none" normalizeH="0" baseline="0" dirty="0" smtClean="0">
                <a:ln>
                  <a:noFill/>
                </a:ln>
                <a:solidFill>
                  <a:srgbClr val="545D7E"/>
                </a:solidFill>
                <a:effectLst/>
                <a:latin typeface="Arial" panose="020B0604020202020204" pitchFamily="34" charset="0"/>
                <a:cs typeface="Arial" panose="020B0604020202020204" pitchFamily="34" charset="0"/>
              </a:rPr>
              <a:t>ことによって</a:t>
            </a:r>
            <a:r>
              <a:rPr kumimoji="0" lang="ja-JP" altLang="ja-JP" sz="2400" b="0" i="0" u="none" strike="noStrike" cap="none" normalizeH="0" baseline="0" dirty="0" smtClean="0">
                <a:ln>
                  <a:noFill/>
                </a:ln>
                <a:solidFill>
                  <a:srgbClr val="545D7E"/>
                </a:solidFill>
                <a:effectLst/>
                <a:latin typeface="Arial" panose="020B0604020202020204" pitchFamily="34" charset="0"/>
                <a:cs typeface="Arial" panose="020B0604020202020204" pitchFamily="34" charset="0"/>
              </a:rPr>
              <a:t>、放射性廃棄物が発生し、その処理と最終処分が課題とな</a:t>
            </a:r>
            <a:r>
              <a:rPr kumimoji="0" lang="ja-JP" altLang="en-US" sz="2400" b="0" i="0" u="none" strike="noStrike" cap="none" normalizeH="0" baseline="0" dirty="0" smtClean="0">
                <a:ln>
                  <a:noFill/>
                </a:ln>
                <a:solidFill>
                  <a:srgbClr val="545D7E"/>
                </a:solidFill>
                <a:effectLst/>
                <a:latin typeface="Arial" panose="020B0604020202020204" pitchFamily="34" charset="0"/>
                <a:cs typeface="Arial" panose="020B0604020202020204" pitchFamily="34" charset="0"/>
              </a:rPr>
              <a:t>ります。</a:t>
            </a:r>
            <a:endParaRPr kumimoji="0" lang="ja-JP" altLang="ja-JP" sz="2400" b="0" i="0" u="none" strike="noStrike" cap="none" normalizeH="0" baseline="0" dirty="0" smtClean="0">
              <a:ln>
                <a:noFill/>
              </a:ln>
              <a:solidFill>
                <a:srgbClr val="545D7E"/>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ja-JP" altLang="en-US" sz="2400" b="1" dirty="0">
                <a:solidFill>
                  <a:srgbClr val="001D35"/>
                </a:solidFill>
                <a:latin typeface="Arial" panose="020B0604020202020204" pitchFamily="34" charset="0"/>
                <a:cs typeface="Arial" panose="020B0604020202020204" pitchFamily="34" charset="0"/>
              </a:rPr>
              <a:t>③</a:t>
            </a:r>
            <a:r>
              <a:rPr kumimoji="0" lang="ja-JP" altLang="ja-JP" sz="2400" b="1" i="0" u="none" strike="noStrike" cap="none" normalizeH="0" baseline="0" dirty="0" smtClean="0">
                <a:ln>
                  <a:noFill/>
                </a:ln>
                <a:solidFill>
                  <a:srgbClr val="001D35"/>
                </a:solidFill>
                <a:effectLst/>
                <a:latin typeface="Arial" panose="020B0604020202020204" pitchFamily="34" charset="0"/>
                <a:cs typeface="Arial" panose="020B0604020202020204" pitchFamily="34" charset="0"/>
              </a:rPr>
              <a:t>安全性の確保</a:t>
            </a:r>
            <a:endParaRPr kumimoji="0" lang="ja-JP" altLang="ja-JP" sz="2400" b="0" i="0" u="none" strike="noStrike" cap="none" normalizeH="0" baseline="0" dirty="0" smtClean="0">
              <a:ln>
                <a:noFill/>
              </a:ln>
              <a:solidFill>
                <a:srgbClr val="001D35"/>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dirty="0" smtClean="0">
                <a:ln>
                  <a:noFill/>
                </a:ln>
                <a:solidFill>
                  <a:srgbClr val="545D7E"/>
                </a:solidFill>
                <a:effectLst/>
                <a:latin typeface="Arial" panose="020B0604020202020204" pitchFamily="34" charset="0"/>
                <a:cs typeface="Arial" panose="020B0604020202020204" pitchFamily="34" charset="0"/>
              </a:rPr>
              <a:t>発電所の安全性を確保するため</a:t>
            </a:r>
            <a:r>
              <a:rPr kumimoji="0" lang="ja-JP" altLang="en-US" sz="2400" b="0" i="0" u="none" strike="noStrike" cap="none" normalizeH="0" baseline="0" dirty="0" smtClean="0">
                <a:ln>
                  <a:noFill/>
                </a:ln>
                <a:solidFill>
                  <a:srgbClr val="545D7E"/>
                </a:solidFill>
                <a:effectLst/>
                <a:latin typeface="Arial" panose="020B0604020202020204" pitchFamily="34" charset="0"/>
                <a:cs typeface="Arial" panose="020B0604020202020204" pitchFamily="34" charset="0"/>
              </a:rPr>
              <a:t>には</a:t>
            </a:r>
            <a:r>
              <a:rPr kumimoji="0" lang="ja-JP" altLang="ja-JP" sz="2400" b="0" i="0" u="none" strike="noStrike" cap="none" normalizeH="0" baseline="0" dirty="0" smtClean="0">
                <a:ln>
                  <a:noFill/>
                </a:ln>
                <a:solidFill>
                  <a:srgbClr val="545D7E"/>
                </a:solidFill>
                <a:effectLst/>
                <a:latin typeface="Arial" panose="020B0604020202020204" pitchFamily="34" charset="0"/>
                <a:cs typeface="Arial" panose="020B0604020202020204" pitchFamily="34" charset="0"/>
              </a:rPr>
              <a:t>高度な技術と管理が必要</a:t>
            </a:r>
            <a:r>
              <a:rPr kumimoji="0" lang="ja-JP" altLang="en-US" sz="2400" b="0" i="0" u="none" strike="noStrike" cap="none" normalizeH="0" baseline="0" dirty="0" smtClean="0">
                <a:ln>
                  <a:noFill/>
                </a:ln>
                <a:solidFill>
                  <a:srgbClr val="545D7E"/>
                </a:solidFill>
                <a:effectLst/>
                <a:latin typeface="Arial" panose="020B0604020202020204" pitchFamily="34" charset="0"/>
                <a:cs typeface="Arial" panose="020B0604020202020204" pitchFamily="34" charset="0"/>
              </a:rPr>
              <a:t>です。</a:t>
            </a:r>
            <a:endParaRPr kumimoji="0" lang="ja-JP" altLang="ja-JP" sz="2400" b="0" i="0" u="none" strike="noStrike" cap="none" normalizeH="0" baseline="0" dirty="0" smtClean="0">
              <a:ln>
                <a:noFill/>
              </a:ln>
              <a:solidFill>
                <a:srgbClr val="545D7E"/>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ja-JP" altLang="en-US" sz="2400" b="1" i="0" u="none" strike="noStrike" cap="none" normalizeH="0" baseline="0" dirty="0" smtClean="0">
                <a:ln>
                  <a:noFill/>
                </a:ln>
                <a:solidFill>
                  <a:srgbClr val="001D35"/>
                </a:solidFill>
                <a:effectLst/>
                <a:latin typeface="Arial" panose="020B0604020202020204" pitchFamily="34" charset="0"/>
                <a:cs typeface="Arial" panose="020B0604020202020204" pitchFamily="34" charset="0"/>
              </a:rPr>
              <a:t>④</a:t>
            </a:r>
            <a:r>
              <a:rPr kumimoji="0" lang="ja-JP" altLang="ja-JP" sz="2400" b="1" i="0" u="none" strike="noStrike" cap="none" normalizeH="0" baseline="0" dirty="0" smtClean="0">
                <a:ln>
                  <a:noFill/>
                </a:ln>
                <a:solidFill>
                  <a:srgbClr val="001D35"/>
                </a:solidFill>
                <a:effectLst/>
                <a:latin typeface="Arial" panose="020B0604020202020204" pitchFamily="34" charset="0"/>
                <a:cs typeface="Arial" panose="020B0604020202020204" pitchFamily="34" charset="0"/>
              </a:rPr>
              <a:t>社会的な受け止め</a:t>
            </a:r>
            <a:endParaRPr kumimoji="0" lang="ja-JP" altLang="ja-JP" sz="2400" b="0" i="0" u="none" strike="noStrike" cap="none" normalizeH="0" baseline="0" dirty="0" smtClean="0">
              <a:ln>
                <a:noFill/>
              </a:ln>
              <a:solidFill>
                <a:srgbClr val="001D35"/>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dirty="0" smtClean="0">
                <a:ln>
                  <a:noFill/>
                </a:ln>
                <a:solidFill>
                  <a:srgbClr val="545D7E"/>
                </a:solidFill>
                <a:effectLst/>
                <a:latin typeface="Arial" panose="020B0604020202020204" pitchFamily="34" charset="0"/>
                <a:cs typeface="Arial" panose="020B0604020202020204" pitchFamily="34" charset="0"/>
              </a:rPr>
              <a:t>事故のリスクや放射性廃棄物の処理の問題から、原子力発電への社会的信頼が低い場合があ</a:t>
            </a:r>
            <a:r>
              <a:rPr kumimoji="0" lang="ja-JP" altLang="en-US" sz="2400" b="0" i="0" u="none" strike="noStrike" cap="none" normalizeH="0" baseline="0" dirty="0" smtClean="0">
                <a:ln>
                  <a:noFill/>
                </a:ln>
                <a:solidFill>
                  <a:srgbClr val="545D7E"/>
                </a:solidFill>
                <a:effectLst/>
                <a:latin typeface="Arial" panose="020B0604020202020204" pitchFamily="34" charset="0"/>
                <a:cs typeface="Arial" panose="020B0604020202020204" pitchFamily="34" charset="0"/>
              </a:rPr>
              <a:t>ります。</a:t>
            </a:r>
            <a:endParaRPr kumimoji="0" lang="ja-JP" altLang="ja-JP" sz="2400" b="0" i="0" u="none" strike="noStrike" cap="none" normalizeH="0" baseline="0" dirty="0" smtClean="0">
              <a:ln>
                <a:noFill/>
              </a:ln>
              <a:solidFill>
                <a:srgbClr val="545D7E"/>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ja-JP" altLang="en-US" sz="2400" b="1" i="0" u="none" strike="noStrike" cap="none" normalizeH="0" baseline="0" dirty="0" smtClean="0">
                <a:ln>
                  <a:noFill/>
                </a:ln>
                <a:solidFill>
                  <a:srgbClr val="001D35"/>
                </a:solidFill>
                <a:effectLst/>
                <a:latin typeface="Arial" panose="020B0604020202020204" pitchFamily="34" charset="0"/>
                <a:cs typeface="Arial" panose="020B0604020202020204" pitchFamily="34" charset="0"/>
              </a:rPr>
              <a:t>⑤</a:t>
            </a:r>
            <a:r>
              <a:rPr kumimoji="0" lang="ja-JP" altLang="ja-JP" sz="2400" b="1" i="0" u="none" strike="noStrike" cap="none" normalizeH="0" baseline="0" dirty="0" smtClean="0">
                <a:ln>
                  <a:noFill/>
                </a:ln>
                <a:solidFill>
                  <a:srgbClr val="001D35"/>
                </a:solidFill>
                <a:effectLst/>
                <a:latin typeface="Arial" panose="020B0604020202020204" pitchFamily="34" charset="0"/>
                <a:cs typeface="Arial" panose="020B0604020202020204" pitchFamily="34" charset="0"/>
              </a:rPr>
              <a:t>コストの高さ</a:t>
            </a:r>
            <a:endParaRPr kumimoji="0" lang="ja-JP" altLang="ja-JP" sz="2400" b="0" i="0" u="none" strike="noStrike" cap="none" normalizeH="0" baseline="0" dirty="0" smtClean="0">
              <a:ln>
                <a:noFill/>
              </a:ln>
              <a:solidFill>
                <a:srgbClr val="001D35"/>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dirty="0" smtClean="0">
                <a:ln>
                  <a:noFill/>
                </a:ln>
                <a:solidFill>
                  <a:srgbClr val="545D7E"/>
                </a:solidFill>
                <a:effectLst/>
                <a:latin typeface="Arial" panose="020B0604020202020204" pitchFamily="34" charset="0"/>
                <a:cs typeface="Arial" panose="020B0604020202020204" pitchFamily="34" charset="0"/>
              </a:rPr>
              <a:t>原子力発電所の建設には非常に大きなコストと長い期間が必要とな</a:t>
            </a:r>
            <a:r>
              <a:rPr kumimoji="0" lang="ja-JP" altLang="en-US" sz="2400" b="0" i="0" u="none" strike="noStrike" cap="none" normalizeH="0" baseline="0" dirty="0" smtClean="0">
                <a:ln>
                  <a:noFill/>
                </a:ln>
                <a:solidFill>
                  <a:srgbClr val="545D7E"/>
                </a:solidFill>
                <a:effectLst/>
                <a:latin typeface="Arial" panose="020B0604020202020204" pitchFamily="34" charset="0"/>
                <a:cs typeface="Arial" panose="020B0604020202020204" pitchFamily="34" charset="0"/>
              </a:rPr>
              <a:t>ります。</a:t>
            </a:r>
            <a:endParaRPr kumimoji="0" lang="en-US" altLang="ja-JP" sz="2400" b="0" i="0" u="none" strike="noStrike" cap="none" normalizeH="0" baseline="0" dirty="0" smtClean="0">
              <a:ln>
                <a:noFill/>
              </a:ln>
              <a:solidFill>
                <a:srgbClr val="545D7E"/>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400" dirty="0">
                <a:solidFill>
                  <a:srgbClr val="545D7E"/>
                </a:solidFill>
                <a:latin typeface="Arial" panose="020B0604020202020204" pitchFamily="34" charset="0"/>
                <a:cs typeface="Arial" panose="020B0604020202020204" pitchFamily="34" charset="0"/>
              </a:rPr>
              <a:t>廃炉</a:t>
            </a:r>
            <a:r>
              <a:rPr kumimoji="0" lang="ja-JP" altLang="en-US" sz="2400" dirty="0" smtClean="0">
                <a:solidFill>
                  <a:srgbClr val="545D7E"/>
                </a:solidFill>
                <a:latin typeface="Arial" panose="020B0604020202020204" pitchFamily="34" charset="0"/>
                <a:cs typeface="Arial" panose="020B0604020202020204" pitchFamily="34" charset="0"/>
              </a:rPr>
              <a:t>とする場合はそれ以上のコストと期間がかかります。</a:t>
            </a:r>
            <a:endParaRPr kumimoji="0" lang="ja-JP" altLang="ja-JP" sz="2400" b="0" i="0" u="none" strike="noStrike" cap="none" normalizeH="0" baseline="0" dirty="0" smtClean="0">
              <a:ln>
                <a:noFill/>
              </a:ln>
              <a:solidFill>
                <a:srgbClr val="001D35"/>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530470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99775" y="148938"/>
            <a:ext cx="8735373" cy="440172"/>
          </a:xfrm>
          <a:prstGeom prst="rect">
            <a:avLst/>
          </a:prstGeom>
        </p:spPr>
        <p:txBody>
          <a:bodyPr>
            <a:normAutofit fontScale="8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t>４</a:t>
            </a:r>
            <a:r>
              <a:rPr lang="ja-JP" altLang="en-US" sz="3600" dirty="0" smtClean="0"/>
              <a:t>．</a:t>
            </a:r>
            <a:r>
              <a:rPr lang="ja-JP" altLang="en-US" sz="3600" dirty="0"/>
              <a:t>原子炉で事故が起こったら？</a:t>
            </a:r>
          </a:p>
        </p:txBody>
      </p:sp>
      <p:sp>
        <p:nvSpPr>
          <p:cNvPr id="4" name="正方形/長方形 3"/>
          <p:cNvSpPr/>
          <p:nvPr/>
        </p:nvSpPr>
        <p:spPr>
          <a:xfrm>
            <a:off x="357413" y="778639"/>
            <a:ext cx="9229499" cy="4893647"/>
          </a:xfrm>
          <a:prstGeom prst="rect">
            <a:avLst/>
          </a:prstGeom>
        </p:spPr>
        <p:txBody>
          <a:bodyPr wrap="square">
            <a:spAutoFit/>
          </a:bodyPr>
          <a:lstStyle/>
          <a:p>
            <a:r>
              <a:rPr lang="ja-JP" altLang="en-US" sz="2400" dirty="0"/>
              <a:t>　原子力施設で緊急事態が発生し、気体状の放射性物質が漏れると、放射性雲（プルーム）と呼ばれる状態で大気中を流れていきます。この放射性雲には放射性希ガスや、放射性ヨウ素及び放射性セシウム等のエアロゾル（微小な液滴や粒子）が含まれています。</a:t>
            </a:r>
          </a:p>
          <a:p>
            <a:r>
              <a:rPr lang="ja-JP" altLang="en-US" sz="2400" dirty="0"/>
              <a:t>　放射性雲が上空を通過する間、その付近の人は雲中の放射性物質からの放射線により外部被ばくを受けます。また、放射性雲中の放射性物質を吸入すると、内部被ばくを受けます。</a:t>
            </a:r>
          </a:p>
          <a:p>
            <a:r>
              <a:rPr lang="ja-JP" altLang="en-US" sz="2400" dirty="0"/>
              <a:t>　放射性希ガス（クリプトン、キセノン）は、地面に沈着せず、呼吸により体内に取り込まれても体内にとどまることはありません。しかし、放射性ヨウ素や放射性セシウム等のエアロゾルは、放射性雲が通過する間に少しずつ落ちてきて、地表面や植物等に沈着します。このため、通過後も沈着した放射性物質からの外部被ばくがあるほか、汚染された飲料水や食物を摂取すると、内部被ばくを受けることになります。</a:t>
            </a:r>
          </a:p>
        </p:txBody>
      </p:sp>
      <p:sp>
        <p:nvSpPr>
          <p:cNvPr id="5" name="正方形/長方形 4"/>
          <p:cNvSpPr/>
          <p:nvPr/>
        </p:nvSpPr>
        <p:spPr>
          <a:xfrm>
            <a:off x="439153" y="6334780"/>
            <a:ext cx="12254470" cy="307777"/>
          </a:xfrm>
          <a:prstGeom prst="rect">
            <a:avLst/>
          </a:prstGeom>
        </p:spPr>
        <p:txBody>
          <a:bodyPr wrap="square">
            <a:spAutoFit/>
          </a:bodyPr>
          <a:lstStyle/>
          <a:p>
            <a:r>
              <a:rPr lang="ja-JP" altLang="en-US" sz="1400" dirty="0"/>
              <a:t>出典：放射線による健康影響等に関する統一的な基礎資料（令和５年度版）</a:t>
            </a:r>
          </a:p>
        </p:txBody>
      </p:sp>
    </p:spTree>
    <p:extLst>
      <p:ext uri="{BB962C8B-B14F-4D97-AF65-F5344CB8AC3E}">
        <p14:creationId xmlns:p14="http://schemas.microsoft.com/office/powerpoint/2010/main" val="2673914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49624" y="0"/>
            <a:ext cx="8780089" cy="6585067"/>
          </a:xfrm>
          <a:prstGeom prst="rect">
            <a:avLst/>
          </a:prstGeom>
        </p:spPr>
      </p:pic>
      <p:sp>
        <p:nvSpPr>
          <p:cNvPr id="4" name="正方形/長方形 3"/>
          <p:cNvSpPr/>
          <p:nvPr/>
        </p:nvSpPr>
        <p:spPr>
          <a:xfrm>
            <a:off x="349624" y="6550223"/>
            <a:ext cx="12254470" cy="307777"/>
          </a:xfrm>
          <a:prstGeom prst="rect">
            <a:avLst/>
          </a:prstGeom>
        </p:spPr>
        <p:txBody>
          <a:bodyPr wrap="square">
            <a:spAutoFit/>
          </a:bodyPr>
          <a:lstStyle/>
          <a:p>
            <a:r>
              <a:rPr lang="ja-JP" altLang="en-US" sz="1400" dirty="0"/>
              <a:t>出典：放射線による健康影響等に関する統一的な基礎資料（令和５年度版）</a:t>
            </a:r>
          </a:p>
        </p:txBody>
      </p:sp>
    </p:spTree>
    <p:extLst>
      <p:ext uri="{BB962C8B-B14F-4D97-AF65-F5344CB8AC3E}">
        <p14:creationId xmlns:p14="http://schemas.microsoft.com/office/powerpoint/2010/main" val="3355259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99775" y="148938"/>
            <a:ext cx="8735373" cy="440172"/>
          </a:xfrm>
          <a:prstGeom prst="rect">
            <a:avLst/>
          </a:prstGeom>
        </p:spPr>
        <p:txBody>
          <a:bodyPr>
            <a:normAutofit fontScale="8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t>５</a:t>
            </a:r>
            <a:r>
              <a:rPr lang="ja-JP" altLang="en-US" sz="3600" dirty="0" smtClean="0"/>
              <a:t>．</a:t>
            </a:r>
            <a:r>
              <a:rPr lang="ja-JP" altLang="en-US" sz="3600" dirty="0"/>
              <a:t>世界の原子力発電の状況は？</a:t>
            </a:r>
          </a:p>
        </p:txBody>
      </p:sp>
      <p:sp>
        <p:nvSpPr>
          <p:cNvPr id="3" name="正方形/長方形 2"/>
          <p:cNvSpPr/>
          <p:nvPr/>
        </p:nvSpPr>
        <p:spPr>
          <a:xfrm>
            <a:off x="362006" y="589110"/>
            <a:ext cx="9410644" cy="1569660"/>
          </a:xfrm>
          <a:prstGeom prst="rect">
            <a:avLst/>
          </a:prstGeom>
        </p:spPr>
        <p:txBody>
          <a:bodyPr wrap="square">
            <a:spAutoFit/>
          </a:bodyPr>
          <a:lstStyle/>
          <a:p>
            <a:r>
              <a:rPr lang="en-US" altLang="ja-JP" sz="2400" dirty="0"/>
              <a:t>2024</a:t>
            </a:r>
            <a:r>
              <a:rPr lang="ja-JP" altLang="en-US" sz="2400" dirty="0"/>
              <a:t>年</a:t>
            </a:r>
            <a:r>
              <a:rPr lang="en-US" altLang="ja-JP" sz="2400" dirty="0"/>
              <a:t>1</a:t>
            </a:r>
            <a:r>
              <a:rPr lang="ja-JP" altLang="en-US" sz="2400" dirty="0"/>
              <a:t>月</a:t>
            </a:r>
            <a:r>
              <a:rPr lang="en-US" altLang="ja-JP" sz="2400" dirty="0"/>
              <a:t>1</a:t>
            </a:r>
            <a:r>
              <a:rPr lang="ja-JP" altLang="en-US" sz="2400" dirty="0"/>
              <a:t>日現在、世界で</a:t>
            </a:r>
            <a:r>
              <a:rPr lang="en-US" altLang="ja-JP" sz="2400" dirty="0"/>
              <a:t>433</a:t>
            </a:r>
            <a:r>
              <a:rPr lang="ja-JP" altLang="en-US" sz="2400" dirty="0"/>
              <a:t>基の原子力発電所が運転中で、建設・計画中のものを加えると</a:t>
            </a:r>
            <a:r>
              <a:rPr lang="en-US" altLang="ja-JP" sz="2400" dirty="0"/>
              <a:t>595</a:t>
            </a:r>
            <a:r>
              <a:rPr lang="ja-JP" altLang="en-US" sz="2400" dirty="0"/>
              <a:t>基となります。日本の原子力発電設備（電気出力）はアメリカ、フランス、中国に次いで</a:t>
            </a:r>
            <a:r>
              <a:rPr lang="en-US" altLang="ja-JP" sz="2400" dirty="0"/>
              <a:t>4</a:t>
            </a:r>
            <a:r>
              <a:rPr lang="ja-JP" altLang="en-US" sz="2400" dirty="0"/>
              <a:t>番目です。原子力発電は世界のエネルギーの約</a:t>
            </a:r>
            <a:r>
              <a:rPr lang="en-US" altLang="ja-JP" sz="2400" dirty="0"/>
              <a:t>10 </a:t>
            </a:r>
            <a:r>
              <a:rPr lang="ja-JP" altLang="en-US" sz="2400" dirty="0"/>
              <a:t>％をまかなっているといわれています。</a:t>
            </a:r>
          </a:p>
        </p:txBody>
      </p:sp>
      <p:pic>
        <p:nvPicPr>
          <p:cNvPr id="3074" name="Picture 2" descr="https://www.ene100.jp/www/wp-content/uploads/zumen/4-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776" y="2133600"/>
            <a:ext cx="6682740" cy="4724400"/>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6672263" y="6211669"/>
            <a:ext cx="3233737" cy="415498"/>
          </a:xfrm>
          <a:prstGeom prst="rect">
            <a:avLst/>
          </a:prstGeom>
        </p:spPr>
        <p:txBody>
          <a:bodyPr wrap="square">
            <a:spAutoFit/>
          </a:bodyPr>
          <a:lstStyle/>
          <a:p>
            <a:r>
              <a:rPr lang="ja-JP" altLang="en-US" sz="1050" dirty="0"/>
              <a:t>出典：</a:t>
            </a:r>
            <a:r>
              <a:rPr lang="zh-TW" altLang="en-US" sz="1050" dirty="0"/>
              <a:t>一般財団法人日本原子力文化財団</a:t>
            </a:r>
            <a:r>
              <a:rPr lang="ja-JP" altLang="en-US" sz="1050" dirty="0"/>
              <a:t>　エネ百科</a:t>
            </a:r>
            <a:r>
              <a:rPr lang="en-US" altLang="ja-JP" sz="1050" dirty="0"/>
              <a:t>h</a:t>
            </a:r>
            <a:r>
              <a:rPr lang="ja-JP" altLang="en-US" sz="1050" dirty="0"/>
              <a:t>ttps://www.ene100.jp/fukushima/651</a:t>
            </a:r>
          </a:p>
        </p:txBody>
      </p:sp>
    </p:spTree>
    <p:extLst>
      <p:ext uri="{BB962C8B-B14F-4D97-AF65-F5344CB8AC3E}">
        <p14:creationId xmlns:p14="http://schemas.microsoft.com/office/powerpoint/2010/main" val="2753207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9775" y="148938"/>
            <a:ext cx="8735373" cy="440172"/>
          </a:xfrm>
        </p:spPr>
        <p:txBody>
          <a:bodyPr>
            <a:normAutofit fontScale="90000"/>
          </a:bodyPr>
          <a:lstStyle/>
          <a:p>
            <a:r>
              <a:rPr lang="ja-JP" altLang="en-US" sz="3600" dirty="0"/>
              <a:t>６</a:t>
            </a:r>
            <a:r>
              <a:rPr lang="ja-JP" altLang="en-US" sz="3600" dirty="0" smtClean="0"/>
              <a:t>．</a:t>
            </a:r>
            <a:r>
              <a:rPr lang="ja-JP" altLang="en-US" sz="3600" dirty="0"/>
              <a:t>原子力発電所での事故は？</a:t>
            </a:r>
          </a:p>
        </p:txBody>
      </p:sp>
      <p:sp>
        <p:nvSpPr>
          <p:cNvPr id="5" name="正方形/長方形 4"/>
          <p:cNvSpPr/>
          <p:nvPr/>
        </p:nvSpPr>
        <p:spPr>
          <a:xfrm>
            <a:off x="199775" y="731985"/>
            <a:ext cx="9410644" cy="4524315"/>
          </a:xfrm>
          <a:prstGeom prst="rect">
            <a:avLst/>
          </a:prstGeom>
        </p:spPr>
        <p:txBody>
          <a:bodyPr wrap="square">
            <a:spAutoFit/>
          </a:bodyPr>
          <a:lstStyle/>
          <a:p>
            <a:r>
              <a:rPr lang="ja-JP" altLang="en-US" sz="2400" dirty="0"/>
              <a:t>　これまでに日本を含め世界各地で原子力発電所での事故が発生しました。国際原子力機関（</a:t>
            </a:r>
            <a:r>
              <a:rPr lang="en-US" altLang="ja-JP" sz="2400" dirty="0"/>
              <a:t>IAEA</a:t>
            </a:r>
            <a:r>
              <a:rPr lang="ja-JP" altLang="en-US" sz="2400" dirty="0"/>
              <a:t>）は経済協力開発機構原子力機関（</a:t>
            </a:r>
            <a:r>
              <a:rPr lang="en-US" altLang="ja-JP" sz="2400" dirty="0"/>
              <a:t>OECD/NEA</a:t>
            </a:r>
            <a:r>
              <a:rPr lang="ja-JP" altLang="en-US" sz="2400" dirty="0"/>
              <a:t>）と共同で「国際原子力事象評価尺度（</a:t>
            </a:r>
            <a:r>
              <a:rPr lang="en-US" altLang="ja-JP" sz="2400" dirty="0"/>
              <a:t>INES</a:t>
            </a:r>
            <a:r>
              <a:rPr lang="ja-JP" altLang="en-US" sz="2400" dirty="0"/>
              <a:t>）」を定め、</a:t>
            </a:r>
            <a:r>
              <a:rPr lang="en-US" altLang="ja-JP" sz="2400" dirty="0"/>
              <a:t>1992</a:t>
            </a:r>
            <a:r>
              <a:rPr lang="ja-JP" altLang="en-US" sz="2400" dirty="0"/>
              <a:t>年に各国に採用を勧告しました。</a:t>
            </a:r>
            <a:br>
              <a:rPr lang="ja-JP" altLang="en-US" sz="2400" dirty="0"/>
            </a:br>
            <a:r>
              <a:rPr lang="ja-JP" altLang="en-US" sz="2400" dirty="0"/>
              <a:t>　原子力施設等の異常事象や事故は、その深刻度に応じて７つのカテゴリーに分類されます。各国は、異常事象や事故の深刻度をこの尺度を使って判定し、発表します。</a:t>
            </a:r>
            <a:endParaRPr lang="en-US" altLang="ja-JP" sz="2400" dirty="0"/>
          </a:p>
          <a:p>
            <a:r>
              <a:rPr lang="ja-JP" altLang="en-US" sz="2400" dirty="0"/>
              <a:t>　これまでに起こった事故の中で最も深刻であったのは、</a:t>
            </a:r>
            <a:r>
              <a:rPr lang="en-US" altLang="ja-JP" sz="2400" dirty="0"/>
              <a:t>1986</a:t>
            </a:r>
            <a:r>
              <a:rPr lang="ja-JP" altLang="en-US" sz="2400" dirty="0"/>
              <a:t>年に現在のウクライナのチョルノービリ原子力発電所で発生した事故です。</a:t>
            </a:r>
            <a:br>
              <a:rPr lang="ja-JP" altLang="en-US" sz="2400" dirty="0"/>
            </a:br>
            <a:r>
              <a:rPr lang="ja-JP" altLang="en-US" sz="2400" dirty="0"/>
              <a:t>　</a:t>
            </a:r>
            <a:r>
              <a:rPr lang="en-US" altLang="ja-JP" sz="2400" dirty="0"/>
              <a:t>2011</a:t>
            </a:r>
            <a:r>
              <a:rPr lang="ja-JP" altLang="en-US" sz="2400" dirty="0"/>
              <a:t>年</a:t>
            </a:r>
            <a:r>
              <a:rPr lang="en-US" altLang="ja-JP" sz="2400" dirty="0"/>
              <a:t>3</a:t>
            </a:r>
            <a:r>
              <a:rPr lang="ja-JP" altLang="en-US" sz="2400" dirty="0"/>
              <a:t>月に発生した東京電力福島第一原子力発電所事故はその放射性物質の放出量から最も深刻な事故であることを示すレベル７（暫定評価）と判断されています。</a:t>
            </a:r>
          </a:p>
        </p:txBody>
      </p:sp>
      <p:sp>
        <p:nvSpPr>
          <p:cNvPr id="8" name="正方形/長方形 7"/>
          <p:cNvSpPr/>
          <p:nvPr/>
        </p:nvSpPr>
        <p:spPr>
          <a:xfrm>
            <a:off x="204259" y="6434793"/>
            <a:ext cx="9701741" cy="307777"/>
          </a:xfrm>
          <a:prstGeom prst="rect">
            <a:avLst/>
          </a:prstGeom>
        </p:spPr>
        <p:txBody>
          <a:bodyPr wrap="square">
            <a:spAutoFit/>
          </a:bodyPr>
          <a:lstStyle/>
          <a:p>
            <a:r>
              <a:rPr lang="ja-JP" altLang="en-US" sz="1400" dirty="0"/>
              <a:t>出典：放射線による健康影響等に関する統一的な基礎資料（令和５年度版）</a:t>
            </a:r>
          </a:p>
        </p:txBody>
      </p:sp>
    </p:spTree>
    <p:extLst>
      <p:ext uri="{BB962C8B-B14F-4D97-AF65-F5344CB8AC3E}">
        <p14:creationId xmlns:p14="http://schemas.microsoft.com/office/powerpoint/2010/main" val="618374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56871" y="143455"/>
            <a:ext cx="7372531" cy="523220"/>
          </a:xfrm>
          <a:prstGeom prst="rect">
            <a:avLst/>
          </a:prstGeom>
        </p:spPr>
        <p:txBody>
          <a:bodyPr wrap="none">
            <a:spAutoFit/>
          </a:bodyPr>
          <a:lstStyle/>
          <a:p>
            <a:r>
              <a:rPr lang="ja-JP" altLang="en-US" sz="2800" dirty="0"/>
              <a:t>中学校学習指導要領（平成29年告示）該当箇所</a:t>
            </a:r>
          </a:p>
        </p:txBody>
      </p:sp>
      <p:sp>
        <p:nvSpPr>
          <p:cNvPr id="3" name="正方形/長方形 2"/>
          <p:cNvSpPr/>
          <p:nvPr/>
        </p:nvSpPr>
        <p:spPr>
          <a:xfrm>
            <a:off x="292668" y="866730"/>
            <a:ext cx="4422767" cy="954107"/>
          </a:xfrm>
          <a:prstGeom prst="rect">
            <a:avLst/>
          </a:prstGeom>
        </p:spPr>
        <p:txBody>
          <a:bodyPr wrap="square">
            <a:spAutoFit/>
          </a:bodyPr>
          <a:lstStyle/>
          <a:p>
            <a:r>
              <a:rPr lang="ja-JP" altLang="en-US" sz="2800" dirty="0"/>
              <a:t>理科　第１分野</a:t>
            </a:r>
            <a:endParaRPr lang="en-US" altLang="ja-JP" sz="2800" dirty="0"/>
          </a:p>
          <a:p>
            <a:r>
              <a:rPr lang="ja-JP" altLang="en-US" sz="2800" dirty="0"/>
              <a:t>　（7）科学技術と人間 </a:t>
            </a:r>
          </a:p>
        </p:txBody>
      </p:sp>
      <p:sp>
        <p:nvSpPr>
          <p:cNvPr id="4" name="正方形/長方形 3"/>
          <p:cNvSpPr/>
          <p:nvPr/>
        </p:nvSpPr>
        <p:spPr>
          <a:xfrm>
            <a:off x="758832" y="2238523"/>
            <a:ext cx="8657883" cy="4154984"/>
          </a:xfrm>
          <a:prstGeom prst="rect">
            <a:avLst/>
          </a:prstGeom>
        </p:spPr>
        <p:txBody>
          <a:bodyPr wrap="square">
            <a:spAutoFit/>
          </a:bodyPr>
          <a:lstStyle/>
          <a:p>
            <a:r>
              <a:rPr lang="ja-JP" altLang="en-US" sz="2400" b="1" dirty="0"/>
              <a:t>ア　エネルギーとエネルギー資源</a:t>
            </a:r>
            <a:endParaRPr lang="en-US" altLang="ja-JP" sz="2400" b="1" dirty="0"/>
          </a:p>
          <a:p>
            <a:r>
              <a:rPr lang="ja-JP" altLang="en-US" sz="2400" dirty="0"/>
              <a:t>　</a:t>
            </a:r>
            <a:endParaRPr lang="en-US" altLang="ja-JP" sz="2400" dirty="0"/>
          </a:p>
          <a:p>
            <a:r>
              <a:rPr lang="ja-JP" altLang="en-US" sz="2400" dirty="0"/>
              <a:t>　エネルギー資源の利用について，原子力発電では，ウランなどの核燃料からエネルギーを取り出していることに触れる。放射線については，核燃料から出ていたり，自然界にも存在し，地中や空気中の物質から出ていたり，宇宙から降り注いでいたりすることなどにも触れる。東日本大震災以降，社会において，放射線に対する不安が生じたり，関心が高まったりする中，理科においては，放射線について科学的に理解することが重要であり，放射線に関する学習を通して，生徒たちが自ら思考し，判断する力を育成することにもつながると考えられる。</a:t>
            </a:r>
          </a:p>
        </p:txBody>
      </p:sp>
      <p:sp>
        <p:nvSpPr>
          <p:cNvPr id="5" name="正方形/長方形 4"/>
          <p:cNvSpPr/>
          <p:nvPr/>
        </p:nvSpPr>
        <p:spPr>
          <a:xfrm>
            <a:off x="605106" y="1820837"/>
            <a:ext cx="2997937" cy="461665"/>
          </a:xfrm>
          <a:prstGeom prst="rect">
            <a:avLst/>
          </a:prstGeom>
        </p:spPr>
        <p:txBody>
          <a:bodyPr wrap="none">
            <a:spAutoFit/>
          </a:bodyPr>
          <a:lstStyle/>
          <a:p>
            <a:r>
              <a:rPr lang="ja-JP" altLang="en-US" sz="2400" dirty="0"/>
              <a:t>（ｱ）エネルギーと物質</a:t>
            </a:r>
          </a:p>
        </p:txBody>
      </p:sp>
    </p:spTree>
    <p:extLst>
      <p:ext uri="{BB962C8B-B14F-4D97-AF65-F5344CB8AC3E}">
        <p14:creationId xmlns:p14="http://schemas.microsoft.com/office/powerpoint/2010/main" val="4194595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国際原子力事象評価尺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738" y="40243"/>
            <a:ext cx="8731250" cy="6548438"/>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132822" y="6550223"/>
            <a:ext cx="9542120" cy="307777"/>
          </a:xfrm>
          <a:prstGeom prst="rect">
            <a:avLst/>
          </a:prstGeom>
        </p:spPr>
        <p:txBody>
          <a:bodyPr wrap="square">
            <a:spAutoFit/>
          </a:bodyPr>
          <a:lstStyle/>
          <a:p>
            <a:r>
              <a:rPr lang="ja-JP" altLang="en-US" sz="1400" dirty="0"/>
              <a:t>出典：放射線による健康影響等に関する統一的な基礎資料（令和５年度版）</a:t>
            </a:r>
          </a:p>
        </p:txBody>
      </p:sp>
    </p:spTree>
    <p:extLst>
      <p:ext uri="{BB962C8B-B14F-4D97-AF65-F5344CB8AC3E}">
        <p14:creationId xmlns:p14="http://schemas.microsoft.com/office/powerpoint/2010/main" val="1343189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809888" y="1828799"/>
            <a:ext cx="6096112" cy="4720187"/>
          </a:xfrm>
          <a:prstGeom prst="rect">
            <a:avLst/>
          </a:prstGeom>
        </p:spPr>
      </p:pic>
      <p:sp>
        <p:nvSpPr>
          <p:cNvPr id="3" name="正方形/長方形 2"/>
          <p:cNvSpPr/>
          <p:nvPr/>
        </p:nvSpPr>
        <p:spPr>
          <a:xfrm>
            <a:off x="3699784" y="6576245"/>
            <a:ext cx="6039859" cy="276999"/>
          </a:xfrm>
          <a:prstGeom prst="rect">
            <a:avLst/>
          </a:prstGeom>
        </p:spPr>
        <p:txBody>
          <a:bodyPr wrap="none">
            <a:spAutoFit/>
          </a:bodyPr>
          <a:lstStyle/>
          <a:p>
            <a:r>
              <a:rPr lang="ja-JP" altLang="en-US" sz="1200" dirty="0"/>
              <a:t>出典：</a:t>
            </a:r>
            <a:r>
              <a:rPr lang="zh-TW" altLang="en-US" sz="1200" dirty="0"/>
              <a:t>一般財団法人日本原子力文化財団</a:t>
            </a:r>
            <a:r>
              <a:rPr lang="ja-JP" altLang="en-US" sz="1200" dirty="0"/>
              <a:t>　エネ百科https://www.ene100.jp/fukushima/651</a:t>
            </a:r>
          </a:p>
        </p:txBody>
      </p:sp>
      <p:sp>
        <p:nvSpPr>
          <p:cNvPr id="4" name="正方形/長方形 3"/>
          <p:cNvSpPr/>
          <p:nvPr/>
        </p:nvSpPr>
        <p:spPr>
          <a:xfrm>
            <a:off x="199775" y="819220"/>
            <a:ext cx="6290128" cy="5632311"/>
          </a:xfrm>
          <a:prstGeom prst="rect">
            <a:avLst/>
          </a:prstGeom>
        </p:spPr>
        <p:txBody>
          <a:bodyPr wrap="square">
            <a:spAutoFit/>
          </a:bodyPr>
          <a:lstStyle/>
          <a:p>
            <a:r>
              <a:rPr lang="ja-JP" altLang="en-US" sz="2400" dirty="0"/>
              <a:t>　</a:t>
            </a:r>
            <a:r>
              <a:rPr lang="en-US" altLang="ja-JP" sz="2400" dirty="0"/>
              <a:t>2011</a:t>
            </a:r>
            <a:r>
              <a:rPr lang="ja-JP" altLang="en-US" sz="2400" dirty="0"/>
              <a:t>年</a:t>
            </a:r>
            <a:r>
              <a:rPr lang="en-US" altLang="ja-JP" sz="2400" dirty="0"/>
              <a:t>3</a:t>
            </a:r>
            <a:r>
              <a:rPr lang="ja-JP" altLang="en-US" sz="2400" dirty="0"/>
              <a:t>月</a:t>
            </a:r>
            <a:r>
              <a:rPr lang="en-US" altLang="ja-JP" sz="2400" dirty="0"/>
              <a:t>11</a:t>
            </a:r>
            <a:r>
              <a:rPr lang="ja-JP" altLang="en-US" sz="2400" dirty="0"/>
              <a:t>日、東北地方太平洋沖地震とその後の津波によって、東京電力（株）・福島第一原子力発電所で事故が起こりました。</a:t>
            </a:r>
            <a:endParaRPr lang="en-US" altLang="ja-JP" sz="2400" dirty="0"/>
          </a:p>
          <a:p>
            <a:r>
              <a:rPr lang="ja-JP" altLang="en-US" sz="2400" dirty="0"/>
              <a:t>　原子力発電所は地震によって緊急停止する機能が備えられていますが、福島第一原子力発電所では地震と津波によって、原子炉の冷却に必要な電源と装置の機能が失われたことから、原子炉内の水位が低下し、燃料が露出しました。燃料を覆う金属が高温になり水蒸気と反応したため水素が異常に発生して</a:t>
            </a:r>
            <a:r>
              <a:rPr lang="en-US" altLang="ja-JP" sz="2400" dirty="0"/>
              <a:t>1</a:t>
            </a:r>
            <a:r>
              <a:rPr lang="ja-JP" altLang="en-US" sz="2400" dirty="0" err="1"/>
              <a:t>、</a:t>
            </a:r>
            <a:r>
              <a:rPr lang="en-US" altLang="ja-JP" sz="2400" dirty="0"/>
              <a:t>3</a:t>
            </a:r>
            <a:r>
              <a:rPr lang="ja-JP" altLang="en-US" sz="2400" dirty="0"/>
              <a:t>号機で水素爆発が起こりました。また、定期検査中の</a:t>
            </a:r>
            <a:r>
              <a:rPr lang="en-US" altLang="ja-JP" sz="2400" dirty="0"/>
              <a:t>4</a:t>
            </a:r>
            <a:r>
              <a:rPr lang="ja-JP" altLang="en-US" sz="2400" dirty="0"/>
              <a:t>号機の原子炉には燃料は装荷されていませんでしたが、</a:t>
            </a:r>
            <a:r>
              <a:rPr lang="en-US" altLang="ja-JP" sz="2400" dirty="0"/>
              <a:t>3</a:t>
            </a:r>
            <a:r>
              <a:rPr lang="ja-JP" altLang="en-US" sz="2400" dirty="0"/>
              <a:t>号機から流入した水素により爆発が起こりました。これにより原子炉建屋などが破損し、放射性物質が大気中に放出されました。</a:t>
            </a:r>
          </a:p>
        </p:txBody>
      </p:sp>
      <p:sp>
        <p:nvSpPr>
          <p:cNvPr id="5" name="タイトル 1"/>
          <p:cNvSpPr txBox="1">
            <a:spLocks/>
          </p:cNvSpPr>
          <p:nvPr/>
        </p:nvSpPr>
        <p:spPr>
          <a:xfrm>
            <a:off x="199775" y="148938"/>
            <a:ext cx="8735373" cy="440172"/>
          </a:xfrm>
          <a:prstGeom prst="rect">
            <a:avLst/>
          </a:prstGeom>
        </p:spPr>
        <p:txBody>
          <a:bodyPr>
            <a:normAutofit fontScale="8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t>７</a:t>
            </a:r>
            <a:r>
              <a:rPr lang="ja-JP" altLang="en-US" sz="3600" dirty="0" smtClean="0"/>
              <a:t>．</a:t>
            </a:r>
            <a:r>
              <a:rPr lang="ja-JP" altLang="en-US" sz="3600" dirty="0"/>
              <a:t>福島第一原子力発電所事故とは？</a:t>
            </a:r>
          </a:p>
        </p:txBody>
      </p:sp>
    </p:spTree>
    <p:extLst>
      <p:ext uri="{BB962C8B-B14F-4D97-AF65-F5344CB8AC3E}">
        <p14:creationId xmlns:p14="http://schemas.microsoft.com/office/powerpoint/2010/main" val="460086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295025" y="317647"/>
            <a:ext cx="8735373" cy="440172"/>
          </a:xfrm>
          <a:prstGeom prst="rect">
            <a:avLst/>
          </a:prstGeom>
        </p:spPr>
        <p:txBody>
          <a:bodyPr>
            <a:normAutofit fontScale="8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t>８</a:t>
            </a:r>
            <a:r>
              <a:rPr lang="ja-JP" altLang="en-US" sz="3600" dirty="0" smtClean="0"/>
              <a:t>．</a:t>
            </a:r>
            <a:r>
              <a:rPr lang="ja-JP" altLang="en-US" sz="3600" dirty="0"/>
              <a:t>事故後の避難の状況は？</a:t>
            </a:r>
          </a:p>
        </p:txBody>
      </p:sp>
      <p:sp>
        <p:nvSpPr>
          <p:cNvPr id="7" name="正方形/長方形 6"/>
          <p:cNvSpPr/>
          <p:nvPr/>
        </p:nvSpPr>
        <p:spPr>
          <a:xfrm>
            <a:off x="0" y="856357"/>
            <a:ext cx="9706225" cy="3416320"/>
          </a:xfrm>
          <a:prstGeom prst="rect">
            <a:avLst/>
          </a:prstGeom>
        </p:spPr>
        <p:txBody>
          <a:bodyPr wrap="square">
            <a:spAutoFit/>
          </a:bodyPr>
          <a:lstStyle/>
          <a:p>
            <a:r>
              <a:rPr lang="ja-JP" altLang="en-US" sz="2400" dirty="0"/>
              <a:t>　事故発生後、周辺地域の住民の安全や健康を確保するため、国は住民に対して避難を指示しました。地震・津波や事故による、避難を指示した区域（避難指示区域）などからの避難者数は、ピーク時（平成</a:t>
            </a:r>
            <a:r>
              <a:rPr lang="en-US" altLang="ja-JP" sz="2400" dirty="0"/>
              <a:t>24</a:t>
            </a:r>
            <a:r>
              <a:rPr lang="ja-JP" altLang="en-US" sz="2400" dirty="0"/>
              <a:t>年</a:t>
            </a:r>
            <a:r>
              <a:rPr lang="en-US" altLang="ja-JP" sz="2400" dirty="0"/>
              <a:t>6</a:t>
            </a:r>
            <a:r>
              <a:rPr lang="ja-JP" altLang="en-US" sz="2400" dirty="0"/>
              <a:t>月）は約</a:t>
            </a:r>
            <a:r>
              <a:rPr lang="en-US" altLang="ja-JP" sz="2400" dirty="0"/>
              <a:t>16</a:t>
            </a:r>
            <a:r>
              <a:rPr lang="ja-JP" altLang="en-US" sz="2400" dirty="0"/>
              <a:t>万</a:t>
            </a:r>
            <a:r>
              <a:rPr lang="en-US" altLang="ja-JP" sz="2400" dirty="0"/>
              <a:t>5</a:t>
            </a:r>
            <a:r>
              <a:rPr lang="ja-JP" altLang="en-US" sz="2400" dirty="0"/>
              <a:t>千人に達しました。</a:t>
            </a:r>
            <a:endParaRPr lang="en-US" altLang="ja-JP" sz="2400" dirty="0"/>
          </a:p>
          <a:p>
            <a:r>
              <a:rPr lang="ja-JP" altLang="en-US" sz="2400" dirty="0"/>
              <a:t>　令和</a:t>
            </a:r>
            <a:r>
              <a:rPr lang="en-US" altLang="ja-JP" sz="2400" dirty="0"/>
              <a:t>6</a:t>
            </a:r>
            <a:r>
              <a:rPr lang="ja-JP" altLang="en-US" sz="2400" dirty="0"/>
              <a:t>年</a:t>
            </a:r>
            <a:r>
              <a:rPr lang="en-US" altLang="ja-JP" sz="2400" dirty="0"/>
              <a:t>2</a:t>
            </a:r>
            <a:r>
              <a:rPr lang="ja-JP" altLang="en-US" sz="2400" dirty="0"/>
              <a:t>月現在、避難指示区域などからの避難者数は、自主避難も含め約</a:t>
            </a:r>
            <a:r>
              <a:rPr lang="en-US" altLang="ja-JP" sz="2400" dirty="0"/>
              <a:t>2</a:t>
            </a:r>
            <a:r>
              <a:rPr lang="ja-JP" altLang="en-US" sz="2400" dirty="0"/>
              <a:t>万 </a:t>
            </a:r>
            <a:r>
              <a:rPr lang="en-US" altLang="ja-JP" sz="2400" dirty="0"/>
              <a:t>6 </a:t>
            </a:r>
            <a:r>
              <a:rPr lang="ja-JP" altLang="en-US" sz="2400" dirty="0"/>
              <a:t>千人となっています。住民の中には、仕事や学校の都合で家族が離れ離れに生活しなければならない人や、家族や地域の結びつきがゆらいでしまった人、仕事を失った人、放射線などの健康影響に不安を感じた人がたくさんいます。なかには、心の病気にかかった人もいます。</a:t>
            </a:r>
          </a:p>
        </p:txBody>
      </p:sp>
      <p:sp>
        <p:nvSpPr>
          <p:cNvPr id="9" name="正方形/長方形 8"/>
          <p:cNvSpPr/>
          <p:nvPr/>
        </p:nvSpPr>
        <p:spPr>
          <a:xfrm>
            <a:off x="152150" y="6220480"/>
            <a:ext cx="9753850" cy="523220"/>
          </a:xfrm>
          <a:prstGeom prst="rect">
            <a:avLst/>
          </a:prstGeom>
        </p:spPr>
        <p:txBody>
          <a:bodyPr wrap="square">
            <a:spAutoFit/>
          </a:bodyPr>
          <a:lstStyle/>
          <a:p>
            <a:r>
              <a:rPr lang="ja-JP" altLang="en-US" sz="1400" dirty="0"/>
              <a:t>出典：中学生・高校生のための</a:t>
            </a:r>
            <a:r>
              <a:rPr lang="zh-TW" altLang="en-US" sz="1400" dirty="0"/>
              <a:t>放射線副読本（令和</a:t>
            </a:r>
            <a:r>
              <a:rPr lang="en-US" altLang="zh-TW" sz="1400" dirty="0"/>
              <a:t>6</a:t>
            </a:r>
            <a:r>
              <a:rPr lang="zh-TW" altLang="en-US" sz="1400" dirty="0"/>
              <a:t>年改訂）</a:t>
            </a:r>
            <a:r>
              <a:rPr lang="ja-JP" altLang="en-US" sz="1400" dirty="0"/>
              <a:t>　文部科学省ホームページ</a:t>
            </a:r>
            <a:endParaRPr lang="en-US" altLang="ja-JP" sz="1400" dirty="0"/>
          </a:p>
          <a:p>
            <a:r>
              <a:rPr lang="en-US" altLang="ja-JP" sz="1400" dirty="0"/>
              <a:t>https://www.mext.go.jp/a_menu/shotou/housyasen/1410005_00004.html</a:t>
            </a:r>
            <a:endParaRPr lang="ja-JP" altLang="en-US" sz="1400" dirty="0"/>
          </a:p>
        </p:txBody>
      </p:sp>
    </p:spTree>
    <p:extLst>
      <p:ext uri="{BB962C8B-B14F-4D97-AF65-F5344CB8AC3E}">
        <p14:creationId xmlns:p14="http://schemas.microsoft.com/office/powerpoint/2010/main" val="244474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295025" y="317647"/>
            <a:ext cx="8735373" cy="440172"/>
          </a:xfrm>
          <a:prstGeom prst="rect">
            <a:avLst/>
          </a:prstGeom>
        </p:spPr>
        <p:txBody>
          <a:bodyPr>
            <a:normAutofit fontScale="8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t>９</a:t>
            </a:r>
            <a:r>
              <a:rPr lang="ja-JP" altLang="en-US" sz="3600" dirty="0" smtClean="0"/>
              <a:t>．</a:t>
            </a:r>
            <a:r>
              <a:rPr lang="ja-JP" altLang="en-US" sz="3600" dirty="0"/>
              <a:t>除染はどのように行われた？</a:t>
            </a:r>
          </a:p>
        </p:txBody>
      </p:sp>
      <p:sp>
        <p:nvSpPr>
          <p:cNvPr id="7" name="正方形/長方形 6"/>
          <p:cNvSpPr/>
          <p:nvPr/>
        </p:nvSpPr>
        <p:spPr>
          <a:xfrm>
            <a:off x="0" y="856357"/>
            <a:ext cx="9706225" cy="5262979"/>
          </a:xfrm>
          <a:prstGeom prst="rect">
            <a:avLst/>
          </a:prstGeom>
        </p:spPr>
        <p:txBody>
          <a:bodyPr wrap="square">
            <a:spAutoFit/>
          </a:bodyPr>
          <a:lstStyle/>
          <a:p>
            <a:r>
              <a:rPr lang="ja-JP" altLang="en-US" sz="2400" dirty="0"/>
              <a:t>　　</a:t>
            </a:r>
            <a:r>
              <a:rPr lang="en-US" altLang="ja-JP" sz="2400" dirty="0"/>
              <a:t>2011</a:t>
            </a:r>
            <a:r>
              <a:rPr lang="ja-JP" altLang="en-US" sz="2400" dirty="0"/>
              <a:t>年</a:t>
            </a:r>
            <a:r>
              <a:rPr lang="en-US" altLang="ja-JP" sz="2400" dirty="0"/>
              <a:t>8</a:t>
            </a:r>
            <a:r>
              <a:rPr lang="ja-JP" altLang="en-US" sz="2400" dirty="0"/>
              <a:t>月に成立した放射性物質汚染対処特措法に基づき、除染特別地域と汚染状況重点調査地域に分けて除染が実施されてきました。</a:t>
            </a:r>
            <a:endParaRPr lang="en-US" altLang="ja-JP" sz="2400" dirty="0"/>
          </a:p>
          <a:p>
            <a:r>
              <a:rPr lang="ja-JP" altLang="en-US" sz="2400" dirty="0"/>
              <a:t>　汚染状況重点調査地域は、岩手県から千葉県に至る</a:t>
            </a:r>
            <a:r>
              <a:rPr lang="en-US" altLang="ja-JP" sz="2400" dirty="0"/>
              <a:t>8</a:t>
            </a:r>
            <a:r>
              <a:rPr lang="ja-JP" altLang="en-US" sz="2400" dirty="0"/>
              <a:t>県で合計</a:t>
            </a:r>
            <a:r>
              <a:rPr lang="en-US" altLang="ja-JP" sz="2400" dirty="0"/>
              <a:t>104</a:t>
            </a:r>
            <a:r>
              <a:rPr lang="ja-JP" altLang="en-US" sz="2400" dirty="0"/>
              <a:t>市町村が指定されました。</a:t>
            </a:r>
            <a:r>
              <a:rPr lang="en-US" altLang="ja-JP" sz="2400" dirty="0"/>
              <a:t>2018</a:t>
            </a:r>
            <a:r>
              <a:rPr lang="ja-JP" altLang="en-US" sz="2400" dirty="0"/>
              <a:t>年</a:t>
            </a:r>
            <a:r>
              <a:rPr lang="en-US" altLang="ja-JP" sz="2400" dirty="0"/>
              <a:t>3</a:t>
            </a:r>
            <a:r>
              <a:rPr lang="ja-JP" altLang="en-US" sz="2400" dirty="0"/>
              <a:t>月末までに、全てで面的除染が完了しました。 </a:t>
            </a:r>
            <a:r>
              <a:rPr lang="en-US" altLang="ja-JP" sz="2400" dirty="0"/>
              <a:t>2023</a:t>
            </a:r>
            <a:r>
              <a:rPr lang="ja-JP" altLang="en-US" sz="2400" dirty="0"/>
              <a:t>年</a:t>
            </a:r>
            <a:r>
              <a:rPr lang="en-US" altLang="ja-JP" sz="2400" dirty="0"/>
              <a:t>12</a:t>
            </a:r>
            <a:r>
              <a:rPr lang="ja-JP" altLang="en-US" sz="2400" dirty="0"/>
              <a:t>月末までに、地域の放射線量が毎時</a:t>
            </a:r>
            <a:r>
              <a:rPr lang="en-US" altLang="ja-JP" sz="2400" dirty="0"/>
              <a:t>0.23</a:t>
            </a:r>
            <a:r>
              <a:rPr lang="ja-JP" altLang="en-US" sz="2400" dirty="0"/>
              <a:t>マイクロシーベルト未満となったことが確認された</a:t>
            </a:r>
            <a:r>
              <a:rPr lang="en-US" altLang="ja-JP" sz="2400" dirty="0"/>
              <a:t>36</a:t>
            </a:r>
            <a:r>
              <a:rPr lang="ja-JP" altLang="en-US" sz="2400" dirty="0"/>
              <a:t>市町村において、汚染状況重点調査地域の地域指定が解除されました。</a:t>
            </a:r>
            <a:endParaRPr lang="en-US" altLang="ja-JP" sz="2400" dirty="0"/>
          </a:p>
          <a:p>
            <a:endParaRPr lang="en-US" altLang="ja-JP" sz="2400" dirty="0"/>
          </a:p>
          <a:p>
            <a:r>
              <a:rPr lang="ja-JP" altLang="en-US" sz="2400" dirty="0"/>
              <a:t>　除染特別地域には、福島原発近傍の</a:t>
            </a:r>
            <a:r>
              <a:rPr lang="en-US" altLang="ja-JP" sz="2400" dirty="0"/>
              <a:t>11</a:t>
            </a:r>
            <a:r>
              <a:rPr lang="ja-JP" altLang="en-US" sz="2400" dirty="0"/>
              <a:t>市町村が指定されました。</a:t>
            </a:r>
            <a:r>
              <a:rPr lang="en-US" altLang="ja-JP" sz="2400" dirty="0"/>
              <a:t> </a:t>
            </a:r>
            <a:r>
              <a:rPr lang="ja-JP" altLang="en-US" sz="2400" dirty="0"/>
              <a:t>ここでも</a:t>
            </a:r>
            <a:r>
              <a:rPr lang="en-US" altLang="ja-JP" sz="2400" dirty="0"/>
              <a:t>2018</a:t>
            </a:r>
            <a:r>
              <a:rPr lang="ja-JP" altLang="en-US" sz="2400" dirty="0"/>
              <a:t>年</a:t>
            </a:r>
            <a:r>
              <a:rPr lang="en-US" altLang="ja-JP" sz="2400" dirty="0"/>
              <a:t>3</a:t>
            </a:r>
            <a:r>
              <a:rPr lang="ja-JP" altLang="en-US" sz="2400" dirty="0"/>
              <a:t>月末までに、帰還困難区域を除く地域の面的除染が完了しました。</a:t>
            </a:r>
            <a:endParaRPr lang="en-US" altLang="ja-JP" sz="2400" dirty="0"/>
          </a:p>
          <a:p>
            <a:r>
              <a:rPr lang="ja-JP" altLang="en-US" sz="2400" dirty="0"/>
              <a:t>　</a:t>
            </a:r>
            <a:r>
              <a:rPr lang="en-US" altLang="ja-JP" sz="2400" dirty="0"/>
              <a:t>2020</a:t>
            </a:r>
            <a:r>
              <a:rPr lang="ja-JP" altLang="en-US" sz="2400" dirty="0"/>
              <a:t>年</a:t>
            </a:r>
            <a:r>
              <a:rPr lang="en-US" altLang="ja-JP" sz="2400" dirty="0"/>
              <a:t>3</a:t>
            </a:r>
            <a:r>
              <a:rPr lang="ja-JP" altLang="en-US" sz="2400" dirty="0"/>
              <a:t>月</a:t>
            </a:r>
            <a:r>
              <a:rPr lang="en-US" altLang="ja-JP" sz="2400" dirty="0"/>
              <a:t>4</a:t>
            </a:r>
            <a:r>
              <a:rPr lang="ja-JP" altLang="en-US" sz="2400" dirty="0"/>
              <a:t>日までに、全ての居住制限区域及び避難指示解除準備区域の避難指示が解除され、田村市では除染特別地域の指定が</a:t>
            </a:r>
            <a:r>
              <a:rPr lang="en-US" altLang="ja-JP" sz="2400" dirty="0"/>
              <a:t>2022</a:t>
            </a:r>
            <a:r>
              <a:rPr lang="ja-JP" altLang="en-US" sz="2400" dirty="0"/>
              <a:t>年</a:t>
            </a:r>
            <a:r>
              <a:rPr lang="en-US" altLang="ja-JP" sz="2400" dirty="0"/>
              <a:t>3</a:t>
            </a:r>
            <a:r>
              <a:rPr lang="ja-JP" altLang="en-US" sz="2400" dirty="0"/>
              <a:t>月に解除されました。</a:t>
            </a:r>
          </a:p>
        </p:txBody>
      </p:sp>
      <p:sp>
        <p:nvSpPr>
          <p:cNvPr id="8" name="正方形/長方形 7"/>
          <p:cNvSpPr/>
          <p:nvPr/>
        </p:nvSpPr>
        <p:spPr>
          <a:xfrm>
            <a:off x="3864142" y="6550223"/>
            <a:ext cx="6041858" cy="307777"/>
          </a:xfrm>
          <a:prstGeom prst="rect">
            <a:avLst/>
          </a:prstGeom>
        </p:spPr>
        <p:txBody>
          <a:bodyPr wrap="square">
            <a:spAutoFit/>
          </a:bodyPr>
          <a:lstStyle/>
          <a:p>
            <a:r>
              <a:rPr lang="ja-JP" altLang="en-US" sz="1400" dirty="0"/>
              <a:t>出典：放射線による健康影響等に関する統一的な基礎資料（令和５年度版）</a:t>
            </a:r>
          </a:p>
        </p:txBody>
      </p:sp>
    </p:spTree>
    <p:extLst>
      <p:ext uri="{BB962C8B-B14F-4D97-AF65-F5344CB8AC3E}">
        <p14:creationId xmlns:p14="http://schemas.microsoft.com/office/powerpoint/2010/main" val="83426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除染特別地域と汚染状況重点調査地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889" y="164080"/>
            <a:ext cx="8756196" cy="6567148"/>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199775" y="6595269"/>
            <a:ext cx="6041858" cy="307777"/>
          </a:xfrm>
          <a:prstGeom prst="rect">
            <a:avLst/>
          </a:prstGeom>
        </p:spPr>
        <p:txBody>
          <a:bodyPr wrap="square">
            <a:spAutoFit/>
          </a:bodyPr>
          <a:lstStyle/>
          <a:p>
            <a:r>
              <a:rPr lang="ja-JP" altLang="en-US" sz="1400" dirty="0"/>
              <a:t>出典：放射線による健康影響等に関する統一的な基礎資料（令和５年度版）</a:t>
            </a:r>
          </a:p>
        </p:txBody>
      </p:sp>
    </p:spTree>
    <p:extLst>
      <p:ext uri="{BB962C8B-B14F-4D97-AF65-F5344CB8AC3E}">
        <p14:creationId xmlns:p14="http://schemas.microsoft.com/office/powerpoint/2010/main" val="2787191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15470" y="6581001"/>
            <a:ext cx="8692243" cy="276999"/>
          </a:xfrm>
          <a:prstGeom prst="rect">
            <a:avLst/>
          </a:prstGeom>
        </p:spPr>
        <p:txBody>
          <a:bodyPr wrap="square">
            <a:spAutoFit/>
          </a:bodyPr>
          <a:lstStyle/>
          <a:p>
            <a:r>
              <a:rPr lang="ja-JP" altLang="en-US" sz="1200" dirty="0"/>
              <a:t>出典：経済産業省　資源エネルギー庁ホームページhttps://www.enecho.meti.go.jp/about/special/johoteikyo/debris_1.html</a:t>
            </a:r>
          </a:p>
        </p:txBody>
      </p:sp>
      <p:sp>
        <p:nvSpPr>
          <p:cNvPr id="4" name="タイトル 1"/>
          <p:cNvSpPr txBox="1">
            <a:spLocks/>
          </p:cNvSpPr>
          <p:nvPr/>
        </p:nvSpPr>
        <p:spPr>
          <a:xfrm>
            <a:off x="295025" y="317647"/>
            <a:ext cx="8735373" cy="440172"/>
          </a:xfrm>
          <a:prstGeom prst="rect">
            <a:avLst/>
          </a:prstGeom>
        </p:spPr>
        <p:txBody>
          <a:bodyPr>
            <a:normAutofit fontScale="8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t>１０</a:t>
            </a:r>
            <a:r>
              <a:rPr lang="ja-JP" altLang="en-US" sz="3600" dirty="0" smtClean="0"/>
              <a:t>．</a:t>
            </a:r>
            <a:r>
              <a:rPr lang="ja-JP" altLang="en-US" sz="3600" dirty="0"/>
              <a:t>福島第一原子力発電所の現況は？</a:t>
            </a:r>
          </a:p>
        </p:txBody>
      </p:sp>
      <p:sp>
        <p:nvSpPr>
          <p:cNvPr id="3" name="正方形/長方形 2"/>
          <p:cNvSpPr/>
          <p:nvPr/>
        </p:nvSpPr>
        <p:spPr>
          <a:xfrm>
            <a:off x="415470" y="887761"/>
            <a:ext cx="8982075" cy="2554545"/>
          </a:xfrm>
          <a:prstGeom prst="rect">
            <a:avLst/>
          </a:prstGeom>
        </p:spPr>
        <p:txBody>
          <a:bodyPr wrap="square">
            <a:spAutoFit/>
          </a:bodyPr>
          <a:lstStyle/>
          <a:p>
            <a:r>
              <a:rPr lang="en-US" altLang="ja-JP" sz="2000" dirty="0">
                <a:solidFill>
                  <a:srgbClr val="000000"/>
                </a:solidFill>
                <a:latin typeface="游ゴシック体"/>
              </a:rPr>
              <a:t>2011</a:t>
            </a:r>
            <a:r>
              <a:rPr lang="ja-JP" altLang="en-US" sz="2000" dirty="0">
                <a:solidFill>
                  <a:srgbClr val="000000"/>
                </a:solidFill>
                <a:latin typeface="游ゴシック体"/>
              </a:rPr>
              <a:t>年</a:t>
            </a:r>
            <a:r>
              <a:rPr lang="en-US" altLang="ja-JP" sz="2000" dirty="0">
                <a:solidFill>
                  <a:srgbClr val="000000"/>
                </a:solidFill>
                <a:latin typeface="游ゴシック体"/>
              </a:rPr>
              <a:t>3</a:t>
            </a:r>
            <a:r>
              <a:rPr lang="ja-JP" altLang="en-US" sz="2000" dirty="0">
                <a:solidFill>
                  <a:srgbClr val="000000"/>
                </a:solidFill>
                <a:latin typeface="游ゴシック体"/>
              </a:rPr>
              <a:t>月、福島第一原発で事故が起こった際、原子炉の内部にあった核燃料が溶け、さまざまな構造物と混じりながら、冷えて固まりました。これが燃料デブリです。</a:t>
            </a:r>
            <a:endParaRPr lang="en-US" altLang="ja-JP" sz="2000" dirty="0">
              <a:solidFill>
                <a:srgbClr val="000000"/>
              </a:solidFill>
              <a:latin typeface="游ゴシック体"/>
            </a:endParaRPr>
          </a:p>
          <a:p>
            <a:r>
              <a:rPr lang="en-US" altLang="ja-JP" sz="2000" dirty="0"/>
              <a:t>1</a:t>
            </a:r>
            <a:r>
              <a:rPr lang="ja-JP" altLang="en-US" sz="2000" dirty="0"/>
              <a:t>号機と</a:t>
            </a:r>
            <a:r>
              <a:rPr lang="en-US" altLang="ja-JP" sz="2000" dirty="0"/>
              <a:t>3</a:t>
            </a:r>
            <a:r>
              <a:rPr lang="ja-JP" altLang="en-US" sz="2000" dirty="0"/>
              <a:t>号機、さらに</a:t>
            </a:r>
            <a:r>
              <a:rPr lang="en-US" altLang="ja-JP" sz="2000" dirty="0"/>
              <a:t>3</a:t>
            </a:r>
            <a:r>
              <a:rPr lang="ja-JP" altLang="en-US" sz="2000" dirty="0"/>
              <a:t>号機からの水素が流れ込んだ</a:t>
            </a:r>
            <a:r>
              <a:rPr lang="en-US" altLang="ja-JP" sz="2000" dirty="0"/>
              <a:t>4</a:t>
            </a:r>
            <a:r>
              <a:rPr lang="ja-JP" altLang="en-US" sz="2000" dirty="0"/>
              <a:t>号機は、水素爆発が起こったために建屋が大きく損壊しました。このうち、燃料デブリが存在しているのは、</a:t>
            </a:r>
            <a:r>
              <a:rPr lang="en-US" altLang="ja-JP" sz="2000" dirty="0"/>
              <a:t>1</a:t>
            </a:r>
            <a:r>
              <a:rPr lang="ja-JP" altLang="en-US" sz="2000" dirty="0"/>
              <a:t>号機、</a:t>
            </a:r>
            <a:r>
              <a:rPr lang="en-US" altLang="ja-JP" sz="2000" dirty="0"/>
              <a:t>2</a:t>
            </a:r>
            <a:r>
              <a:rPr lang="ja-JP" altLang="en-US" sz="2000" dirty="0"/>
              <a:t>号機、</a:t>
            </a:r>
            <a:r>
              <a:rPr lang="en-US" altLang="ja-JP" sz="2000" dirty="0"/>
              <a:t>3</a:t>
            </a:r>
            <a:r>
              <a:rPr lang="ja-JP" altLang="en-US" sz="2000" dirty="0"/>
              <a:t>号機です。</a:t>
            </a:r>
            <a:r>
              <a:rPr lang="en-US" altLang="ja-JP" sz="2000" dirty="0"/>
              <a:t>4</a:t>
            </a:r>
            <a:r>
              <a:rPr lang="ja-JP" altLang="en-US" sz="2000" dirty="0"/>
              <a:t>号機は地震発生時にちょうど定期検査をおこなっていたため、運転を停止しており、原子炉内にあった燃料はすべて使用済燃料プールに取り出されていました。これにより、原子炉内で燃料が溶けることを回避することができました。</a:t>
            </a:r>
            <a:endParaRPr lang="en-US" altLang="ja-JP" sz="2000" dirty="0"/>
          </a:p>
        </p:txBody>
      </p:sp>
      <p:pic>
        <p:nvPicPr>
          <p:cNvPr id="5" name="図 4"/>
          <p:cNvPicPr>
            <a:picLocks noChangeAspect="1"/>
          </p:cNvPicPr>
          <p:nvPr/>
        </p:nvPicPr>
        <p:blipFill>
          <a:blip r:embed="rId2"/>
          <a:stretch>
            <a:fillRect/>
          </a:stretch>
        </p:blipFill>
        <p:spPr>
          <a:xfrm>
            <a:off x="6343651" y="3703916"/>
            <a:ext cx="3138486" cy="2353865"/>
          </a:xfrm>
          <a:prstGeom prst="rect">
            <a:avLst/>
          </a:prstGeom>
        </p:spPr>
      </p:pic>
      <p:sp>
        <p:nvSpPr>
          <p:cNvPr id="7" name="正方形/長方形 6"/>
          <p:cNvSpPr/>
          <p:nvPr/>
        </p:nvSpPr>
        <p:spPr>
          <a:xfrm>
            <a:off x="6629400" y="6057781"/>
            <a:ext cx="3043237" cy="523220"/>
          </a:xfrm>
          <a:prstGeom prst="rect">
            <a:avLst/>
          </a:prstGeom>
        </p:spPr>
        <p:txBody>
          <a:bodyPr wrap="square">
            <a:spAutoFit/>
          </a:bodyPr>
          <a:lstStyle/>
          <a:p>
            <a:pPr algn="ctr"/>
            <a:r>
              <a:rPr lang="ja-JP" altLang="en-US" sz="1400" dirty="0"/>
              <a:t>爆発後の３号機原子炉建屋の外観</a:t>
            </a:r>
            <a:endParaRPr lang="en-US" altLang="ja-JP" sz="1400" dirty="0"/>
          </a:p>
          <a:p>
            <a:pPr algn="ctr"/>
            <a:r>
              <a:rPr lang="ja-JP" altLang="en-US" sz="1400" dirty="0"/>
              <a:t>（</a:t>
            </a:r>
            <a:r>
              <a:rPr lang="en-US" altLang="ja-JP" sz="1400" dirty="0"/>
              <a:t>2011</a:t>
            </a:r>
            <a:r>
              <a:rPr lang="ja-JP" altLang="en-US" sz="1400" dirty="0"/>
              <a:t>年</a:t>
            </a:r>
            <a:r>
              <a:rPr lang="en-US" altLang="ja-JP" sz="1400" dirty="0"/>
              <a:t>3</a:t>
            </a:r>
            <a:r>
              <a:rPr lang="ja-JP" altLang="en-US" sz="1400" dirty="0"/>
              <a:t>月</a:t>
            </a:r>
            <a:r>
              <a:rPr lang="en-US" altLang="ja-JP" sz="1400" dirty="0"/>
              <a:t>15</a:t>
            </a:r>
            <a:r>
              <a:rPr lang="ja-JP" altLang="en-US" sz="1400" dirty="0"/>
              <a:t>日撮影）</a:t>
            </a:r>
          </a:p>
        </p:txBody>
      </p:sp>
      <p:sp>
        <p:nvSpPr>
          <p:cNvPr id="9" name="正方形/長方形 8"/>
          <p:cNvSpPr/>
          <p:nvPr/>
        </p:nvSpPr>
        <p:spPr>
          <a:xfrm>
            <a:off x="415470" y="3442306"/>
            <a:ext cx="5385255" cy="2246769"/>
          </a:xfrm>
          <a:prstGeom prst="rect">
            <a:avLst/>
          </a:prstGeom>
        </p:spPr>
        <p:txBody>
          <a:bodyPr wrap="square">
            <a:spAutoFit/>
          </a:bodyPr>
          <a:lstStyle/>
          <a:p>
            <a:r>
              <a:rPr lang="ja-JP" altLang="en-US" sz="2000" dirty="0">
                <a:solidFill>
                  <a:srgbClr val="000000"/>
                </a:solidFill>
                <a:latin typeface="游ゴシック体"/>
              </a:rPr>
              <a:t>　炉内に残されている燃料デブリは、</a:t>
            </a:r>
            <a:r>
              <a:rPr lang="ja-JP" altLang="en-US" sz="2000" dirty="0"/>
              <a:t>継続的な注水により、安定した状態を保っています。また、</a:t>
            </a:r>
            <a:r>
              <a:rPr lang="ja-JP" altLang="en-US" sz="2000" dirty="0">
                <a:solidFill>
                  <a:srgbClr val="000000"/>
                </a:solidFill>
                <a:latin typeface="游ゴシック体"/>
              </a:rPr>
              <a:t>核分裂が始まる</a:t>
            </a:r>
            <a:r>
              <a:rPr lang="ja-JP" altLang="en-US" sz="2000" dirty="0"/>
              <a:t>「再臨界」を検知するため</a:t>
            </a:r>
            <a:r>
              <a:rPr lang="en-US" altLang="ja-JP" sz="2000" dirty="0"/>
              <a:t>24</a:t>
            </a:r>
            <a:r>
              <a:rPr lang="ja-JP" altLang="en-US" sz="2000" dirty="0"/>
              <a:t>時間の監視がなされています</a:t>
            </a:r>
            <a:r>
              <a:rPr lang="ja-JP" altLang="en-US" sz="2000" dirty="0">
                <a:solidFill>
                  <a:srgbClr val="000000"/>
                </a:solidFill>
                <a:latin typeface="游ゴシック体"/>
              </a:rPr>
              <a:t>。</a:t>
            </a:r>
            <a:endParaRPr lang="en-US" altLang="ja-JP" sz="2000" dirty="0">
              <a:solidFill>
                <a:srgbClr val="000000"/>
              </a:solidFill>
              <a:latin typeface="游ゴシック体"/>
            </a:endParaRPr>
          </a:p>
          <a:p>
            <a:r>
              <a:rPr lang="ja-JP" altLang="en-US" sz="2000" dirty="0">
                <a:solidFill>
                  <a:srgbClr val="000000"/>
                </a:solidFill>
                <a:latin typeface="游ゴシック体"/>
              </a:rPr>
              <a:t>　今後、</a:t>
            </a:r>
            <a:r>
              <a:rPr lang="ja-JP" altLang="en-US" sz="2000" dirty="0"/>
              <a:t>政府が定める「中長期ロードマップ」に沿って、燃料デブリの取り出しを経て、原子力発電所自体を廃炉とすることとなっています。</a:t>
            </a:r>
            <a:endParaRPr lang="en-US" altLang="ja-JP" sz="2000" dirty="0"/>
          </a:p>
        </p:txBody>
      </p:sp>
    </p:spTree>
    <p:extLst>
      <p:ext uri="{BB962C8B-B14F-4D97-AF65-F5344CB8AC3E}">
        <p14:creationId xmlns:p14="http://schemas.microsoft.com/office/powerpoint/2010/main" val="3194027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15470" y="6581001"/>
            <a:ext cx="8692243" cy="276999"/>
          </a:xfrm>
          <a:prstGeom prst="rect">
            <a:avLst/>
          </a:prstGeom>
        </p:spPr>
        <p:txBody>
          <a:bodyPr wrap="square">
            <a:spAutoFit/>
          </a:bodyPr>
          <a:lstStyle/>
          <a:p>
            <a:r>
              <a:rPr lang="ja-JP" altLang="en-US" sz="1200" dirty="0"/>
              <a:t>出典：経済産業省　資源エネルギー庁ホームページhttps://www.enecho.meti.go.jp/about/special/johoteikyo/debris_1.html</a:t>
            </a:r>
          </a:p>
        </p:txBody>
      </p:sp>
      <p:pic>
        <p:nvPicPr>
          <p:cNvPr id="5" name="図 4"/>
          <p:cNvPicPr>
            <a:picLocks noChangeAspect="1"/>
          </p:cNvPicPr>
          <p:nvPr/>
        </p:nvPicPr>
        <p:blipFill>
          <a:blip r:embed="rId2"/>
          <a:stretch>
            <a:fillRect/>
          </a:stretch>
        </p:blipFill>
        <p:spPr>
          <a:xfrm>
            <a:off x="671513" y="4755214"/>
            <a:ext cx="8936263" cy="1692424"/>
          </a:xfrm>
          <a:prstGeom prst="rect">
            <a:avLst/>
          </a:prstGeom>
        </p:spPr>
      </p:pic>
      <p:pic>
        <p:nvPicPr>
          <p:cNvPr id="6" name="図 5"/>
          <p:cNvPicPr>
            <a:picLocks noChangeAspect="1"/>
          </p:cNvPicPr>
          <p:nvPr/>
        </p:nvPicPr>
        <p:blipFill>
          <a:blip r:embed="rId3"/>
          <a:stretch>
            <a:fillRect/>
          </a:stretch>
        </p:blipFill>
        <p:spPr>
          <a:xfrm>
            <a:off x="233879" y="378856"/>
            <a:ext cx="9373897" cy="4118179"/>
          </a:xfrm>
          <a:prstGeom prst="rect">
            <a:avLst/>
          </a:prstGeom>
        </p:spPr>
      </p:pic>
    </p:spTree>
    <p:extLst>
      <p:ext uri="{BB962C8B-B14F-4D97-AF65-F5344CB8AC3E}">
        <p14:creationId xmlns:p14="http://schemas.microsoft.com/office/powerpoint/2010/main" val="511167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99774" y="819220"/>
            <a:ext cx="9458575" cy="5262979"/>
          </a:xfrm>
          <a:prstGeom prst="rect">
            <a:avLst/>
          </a:prstGeom>
        </p:spPr>
        <p:txBody>
          <a:bodyPr wrap="square">
            <a:spAutoFit/>
          </a:bodyPr>
          <a:lstStyle/>
          <a:p>
            <a:r>
              <a:rPr lang="ja-JP" altLang="en-US" sz="2400" dirty="0"/>
              <a:t>　第一原子力発電所事故直後は、緊急を要する事態であったため、</a:t>
            </a:r>
            <a:r>
              <a:rPr lang="en-US" altLang="ja-JP" sz="2400" dirty="0"/>
              <a:t>2011</a:t>
            </a:r>
            <a:r>
              <a:rPr lang="ja-JP" altLang="en-US" sz="2400" dirty="0"/>
              <a:t>年</a:t>
            </a:r>
            <a:r>
              <a:rPr lang="en-US" altLang="ja-JP" sz="2400" dirty="0"/>
              <a:t>3</a:t>
            </a:r>
            <a:r>
              <a:rPr lang="ja-JP" altLang="en-US" sz="2400" dirty="0"/>
              <a:t>月</a:t>
            </a:r>
            <a:r>
              <a:rPr lang="en-US" altLang="ja-JP" sz="2400" dirty="0"/>
              <a:t>17</a:t>
            </a:r>
            <a:r>
              <a:rPr lang="ja-JP" altLang="en-US" sz="2400" dirty="0"/>
              <a:t>日、厚生労働省は主に原子力安全委員会の示した指標値に基づいて、食品中の放射性物質の暫定規制値を設定しました。これを受けて食品安全委員会が、</a:t>
            </a:r>
            <a:r>
              <a:rPr lang="en-US" altLang="ja-JP" sz="2400" dirty="0"/>
              <a:t>5</a:t>
            </a:r>
            <a:r>
              <a:rPr lang="ja-JP" altLang="en-US" sz="2400" dirty="0"/>
              <a:t>回の会合を経て、</a:t>
            </a:r>
            <a:r>
              <a:rPr lang="en-US" altLang="ja-JP" sz="2400" dirty="0"/>
              <a:t>3</a:t>
            </a:r>
            <a:r>
              <a:rPr lang="ja-JP" altLang="en-US" sz="2400" dirty="0"/>
              <a:t>月</a:t>
            </a:r>
            <a:r>
              <a:rPr lang="en-US" altLang="ja-JP" sz="2400" dirty="0"/>
              <a:t>29</a:t>
            </a:r>
            <a:r>
              <a:rPr lang="ja-JP" altLang="en-US" sz="2400" dirty="0"/>
              <a:t>日に「放射性物質に関する緊急とりまとめ」を厚生労働省に通知し、厚生労働省は当面は暫定規制値を維持するという決定をしました。</a:t>
            </a:r>
            <a:br>
              <a:rPr lang="ja-JP" altLang="en-US" sz="2400" dirty="0"/>
            </a:br>
            <a:r>
              <a:rPr lang="ja-JP" altLang="en-US" sz="2400" dirty="0"/>
              <a:t>　食品安全委員会は</a:t>
            </a:r>
            <a:r>
              <a:rPr lang="en-US" altLang="ja-JP" sz="2400" dirty="0"/>
              <a:t>2011</a:t>
            </a:r>
            <a:r>
              <a:rPr lang="ja-JP" altLang="en-US" sz="2400" dirty="0"/>
              <a:t>年</a:t>
            </a:r>
            <a:r>
              <a:rPr lang="en-US" altLang="ja-JP" sz="2400" dirty="0"/>
              <a:t>10</a:t>
            </a:r>
            <a:r>
              <a:rPr lang="ja-JP" altLang="en-US" sz="2400" dirty="0"/>
              <a:t>月に評価結果を厚生労働省へ通知し、厚生労働省において暫定規制値の見直しが行われ、</a:t>
            </a:r>
            <a:r>
              <a:rPr lang="en-US" altLang="ja-JP" sz="2400" dirty="0"/>
              <a:t>2012</a:t>
            </a:r>
            <a:r>
              <a:rPr lang="ja-JP" altLang="en-US" sz="2400" dirty="0"/>
              <a:t>年</a:t>
            </a:r>
            <a:r>
              <a:rPr lang="en-US" altLang="ja-JP" sz="2400" dirty="0"/>
              <a:t>4</a:t>
            </a:r>
            <a:r>
              <a:rPr lang="ja-JP" altLang="en-US" sz="2400" dirty="0"/>
              <a:t>月</a:t>
            </a:r>
            <a:r>
              <a:rPr lang="en-US" altLang="ja-JP" sz="2400" dirty="0"/>
              <a:t>1</a:t>
            </a:r>
            <a:r>
              <a:rPr lang="ja-JP" altLang="en-US" sz="2400" dirty="0"/>
              <a:t>日からは、より一層の安全・安心を確保し、長期的な状況に対応するため、介入線量レベルを年間</a:t>
            </a:r>
            <a:r>
              <a:rPr lang="en-US" altLang="ja-JP" sz="2400" dirty="0"/>
              <a:t>1</a:t>
            </a:r>
            <a:r>
              <a:rPr lang="ja-JP" altLang="en-US" sz="2400" dirty="0"/>
              <a:t>ミリシーベルトに引き下げ、現行の基準値を設定しました。</a:t>
            </a:r>
            <a:endParaRPr lang="en-US" altLang="ja-JP" sz="2400" dirty="0"/>
          </a:p>
          <a:p>
            <a:r>
              <a:rPr lang="ja-JP" altLang="en-US" sz="2400" dirty="0"/>
              <a:t>　その後、基準値を守るためのさまざまな取り組みがなされ、</a:t>
            </a:r>
            <a:r>
              <a:rPr lang="en-US" altLang="ja-JP" sz="2400" dirty="0"/>
              <a:t>2023</a:t>
            </a:r>
            <a:r>
              <a:rPr lang="ja-JP" altLang="en-US" sz="2400" dirty="0"/>
              <a:t>年度は、野生鳥獣肉など一部を除き、米、野菜、果実、豆、畜産物、きのこ、山菜、水産物において、基準超過は</a:t>
            </a:r>
            <a:r>
              <a:rPr lang="en-US" altLang="ja-JP" sz="2400" dirty="0"/>
              <a:t>0</a:t>
            </a:r>
            <a:r>
              <a:rPr lang="ja-JP" altLang="en-US" sz="2400" dirty="0"/>
              <a:t> ％となっています。</a:t>
            </a:r>
            <a:endParaRPr lang="en-US" altLang="ja-JP" sz="2400" dirty="0"/>
          </a:p>
        </p:txBody>
      </p:sp>
      <p:sp>
        <p:nvSpPr>
          <p:cNvPr id="5" name="タイトル 1"/>
          <p:cNvSpPr txBox="1">
            <a:spLocks/>
          </p:cNvSpPr>
          <p:nvPr/>
        </p:nvSpPr>
        <p:spPr>
          <a:xfrm>
            <a:off x="199775" y="148938"/>
            <a:ext cx="8735373" cy="440172"/>
          </a:xfrm>
          <a:prstGeom prst="rect">
            <a:avLst/>
          </a:prstGeom>
        </p:spPr>
        <p:txBody>
          <a:bodyPr>
            <a:normAutofit fontScale="8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smtClean="0"/>
              <a:t>１１．</a:t>
            </a:r>
            <a:r>
              <a:rPr lang="ja-JP" altLang="en-US" sz="3600" dirty="0"/>
              <a:t>食品中の放射性物質対策</a:t>
            </a:r>
          </a:p>
        </p:txBody>
      </p:sp>
      <p:sp>
        <p:nvSpPr>
          <p:cNvPr id="6" name="正方形/長方形 5"/>
          <p:cNvSpPr/>
          <p:nvPr/>
        </p:nvSpPr>
        <p:spPr>
          <a:xfrm>
            <a:off x="199774" y="6550223"/>
            <a:ext cx="6041858" cy="307777"/>
          </a:xfrm>
          <a:prstGeom prst="rect">
            <a:avLst/>
          </a:prstGeom>
        </p:spPr>
        <p:txBody>
          <a:bodyPr wrap="square">
            <a:spAutoFit/>
          </a:bodyPr>
          <a:lstStyle/>
          <a:p>
            <a:r>
              <a:rPr lang="ja-JP" altLang="en-US" sz="1400" dirty="0"/>
              <a:t>出典：放射線による健康影響等に関する統一的な基礎資料（令和５年度版）</a:t>
            </a:r>
          </a:p>
        </p:txBody>
      </p:sp>
    </p:spTree>
    <p:extLst>
      <p:ext uri="{BB962C8B-B14F-4D97-AF65-F5344CB8AC3E}">
        <p14:creationId xmlns:p14="http://schemas.microsoft.com/office/powerpoint/2010/main" val="6719519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食品中の放射性物質基準値の設定と出荷制限・摂取制限"/>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299" y="28573"/>
            <a:ext cx="8816975" cy="6612732"/>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199775" y="6581625"/>
            <a:ext cx="6041858" cy="307777"/>
          </a:xfrm>
          <a:prstGeom prst="rect">
            <a:avLst/>
          </a:prstGeom>
        </p:spPr>
        <p:txBody>
          <a:bodyPr wrap="square">
            <a:spAutoFit/>
          </a:bodyPr>
          <a:lstStyle/>
          <a:p>
            <a:r>
              <a:rPr lang="ja-JP" altLang="en-US" sz="1400" dirty="0"/>
              <a:t>出典：放射線による健康影響等に関する統一的な基礎資料（令和５年度版）</a:t>
            </a:r>
          </a:p>
        </p:txBody>
      </p:sp>
    </p:spTree>
    <p:extLst>
      <p:ext uri="{BB962C8B-B14F-4D97-AF65-F5344CB8AC3E}">
        <p14:creationId xmlns:p14="http://schemas.microsoft.com/office/powerpoint/2010/main" val="1753961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99774" y="819220"/>
            <a:ext cx="9706225" cy="461665"/>
          </a:xfrm>
          <a:prstGeom prst="rect">
            <a:avLst/>
          </a:prstGeom>
        </p:spPr>
        <p:txBody>
          <a:bodyPr wrap="square">
            <a:spAutoFit/>
          </a:bodyPr>
          <a:lstStyle/>
          <a:p>
            <a:r>
              <a:rPr lang="ja-JP" altLang="en-US" sz="2400" dirty="0"/>
              <a:t>　</a:t>
            </a:r>
          </a:p>
        </p:txBody>
      </p:sp>
      <p:sp>
        <p:nvSpPr>
          <p:cNvPr id="5" name="タイトル 1"/>
          <p:cNvSpPr txBox="1">
            <a:spLocks/>
          </p:cNvSpPr>
          <p:nvPr/>
        </p:nvSpPr>
        <p:spPr>
          <a:xfrm>
            <a:off x="199775" y="148938"/>
            <a:ext cx="8735373" cy="440172"/>
          </a:xfrm>
          <a:prstGeom prst="rect">
            <a:avLst/>
          </a:prstGeom>
        </p:spPr>
        <p:txBody>
          <a:bodyPr>
            <a:normAutofit fontScale="8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smtClean="0"/>
              <a:t>１２．</a:t>
            </a:r>
            <a:r>
              <a:rPr lang="en-US" altLang="ja-JP" sz="3600" dirty="0"/>
              <a:t>1960</a:t>
            </a:r>
            <a:r>
              <a:rPr lang="ja-JP" altLang="en-US" sz="3600" dirty="0"/>
              <a:t>年代からの食品中のセシウム</a:t>
            </a:r>
            <a:r>
              <a:rPr lang="en-US" altLang="ja-JP" sz="3600" dirty="0"/>
              <a:t>137</a:t>
            </a:r>
            <a:r>
              <a:rPr lang="ja-JP" altLang="en-US" sz="3600" dirty="0"/>
              <a:t>濃度</a:t>
            </a:r>
          </a:p>
        </p:txBody>
      </p:sp>
      <p:sp>
        <p:nvSpPr>
          <p:cNvPr id="6" name="正方形/長方形 5"/>
          <p:cNvSpPr/>
          <p:nvPr/>
        </p:nvSpPr>
        <p:spPr>
          <a:xfrm>
            <a:off x="199774" y="819220"/>
            <a:ext cx="9458575" cy="5632311"/>
          </a:xfrm>
          <a:prstGeom prst="rect">
            <a:avLst/>
          </a:prstGeom>
        </p:spPr>
        <p:txBody>
          <a:bodyPr wrap="square">
            <a:spAutoFit/>
          </a:bodyPr>
          <a:lstStyle/>
          <a:p>
            <a:r>
              <a:rPr lang="ja-JP" altLang="en-US" sz="2400" dirty="0"/>
              <a:t>　</a:t>
            </a:r>
            <a:r>
              <a:rPr lang="en-US" altLang="ja-JP" sz="2400" dirty="0"/>
              <a:t>1945</a:t>
            </a:r>
            <a:r>
              <a:rPr lang="ja-JP" altLang="en-US" sz="2400" dirty="0"/>
              <a:t>年から</a:t>
            </a:r>
            <a:r>
              <a:rPr lang="en-US" altLang="ja-JP" sz="2400" dirty="0"/>
              <a:t>1980</a:t>
            </a:r>
            <a:r>
              <a:rPr lang="ja-JP" altLang="en-US" sz="2400" dirty="0"/>
              <a:t>年まで世界各地で大気圏核実験が行われました。その結果、大量の人工放射性核種が大気中に放出され、日本にも降下しました。放出された人工放射性核種がどのように健康に影響するか調べるため、日本全国で日常食中の放射能測定がなされてきました。</a:t>
            </a:r>
            <a:endParaRPr lang="en-US" altLang="ja-JP" sz="2400" dirty="0"/>
          </a:p>
          <a:p>
            <a:r>
              <a:rPr lang="ja-JP" altLang="en-US" sz="2400" dirty="0"/>
              <a:t>　日常食中のセシウム</a:t>
            </a:r>
            <a:r>
              <a:rPr lang="en-US" altLang="ja-JP" sz="2400" dirty="0"/>
              <a:t>137</a:t>
            </a:r>
            <a:r>
              <a:rPr lang="ja-JP" altLang="en-US" sz="2400" dirty="0"/>
              <a:t>の量は、特に大気圏内での核実験が禁止される</a:t>
            </a:r>
            <a:r>
              <a:rPr lang="en-US" altLang="ja-JP" sz="2400" dirty="0"/>
              <a:t>1963</a:t>
            </a:r>
            <a:r>
              <a:rPr lang="ja-JP" altLang="en-US" sz="2400" dirty="0"/>
              <a:t>年前後に最も高くなりました。その後は急速に減少し、</a:t>
            </a:r>
            <a:r>
              <a:rPr lang="en-US" altLang="ja-JP" sz="2400" dirty="0"/>
              <a:t>1975</a:t>
            </a:r>
            <a:r>
              <a:rPr lang="ja-JP" altLang="en-US" sz="2400" dirty="0"/>
              <a:t>年にはピーク時の</a:t>
            </a:r>
            <a:r>
              <a:rPr lang="en-US" altLang="ja-JP" sz="2400" dirty="0"/>
              <a:t>10</a:t>
            </a:r>
            <a:r>
              <a:rPr lang="ja-JP" altLang="en-US" sz="2400" dirty="0"/>
              <a:t>分の１程度にまで減少しました。</a:t>
            </a:r>
            <a:r>
              <a:rPr lang="en-US" altLang="ja-JP" sz="2400" dirty="0"/>
              <a:t>1986</a:t>
            </a:r>
            <a:r>
              <a:rPr lang="ja-JP" altLang="en-US" sz="2400" dirty="0"/>
              <a:t>年にはチョルノービリ原発事故の影響で少し増えましたが、その後も</a:t>
            </a:r>
            <a:r>
              <a:rPr lang="en-US" altLang="ja-JP" sz="2400" dirty="0"/>
              <a:t>2000</a:t>
            </a:r>
            <a:r>
              <a:rPr lang="ja-JP" altLang="en-US" sz="2400" dirty="0"/>
              <a:t>年代まで緩やかに減少する傾向が見られます。</a:t>
            </a:r>
            <a:br>
              <a:rPr lang="ja-JP" altLang="en-US" sz="2400" dirty="0"/>
            </a:br>
            <a:r>
              <a:rPr lang="ja-JP" altLang="en-US" sz="2400" dirty="0"/>
              <a:t>仮に、最もセシウム</a:t>
            </a:r>
            <a:r>
              <a:rPr lang="en-US" altLang="ja-JP" sz="2400" dirty="0"/>
              <a:t>137</a:t>
            </a:r>
            <a:r>
              <a:rPr lang="ja-JP" altLang="en-US" sz="2400" dirty="0"/>
              <a:t>濃度が高い</a:t>
            </a:r>
            <a:r>
              <a:rPr lang="en-US" altLang="ja-JP" sz="2400" dirty="0"/>
              <a:t>1960</a:t>
            </a:r>
            <a:r>
              <a:rPr lang="ja-JP" altLang="en-US" sz="2400" dirty="0"/>
              <a:t>年代の食事を成人が１年間食べ続けた場合、セシウム</a:t>
            </a:r>
            <a:r>
              <a:rPr lang="en-US" altLang="ja-JP" sz="2400" dirty="0"/>
              <a:t>137</a:t>
            </a:r>
            <a:r>
              <a:rPr lang="ja-JP" altLang="en-US" sz="2400" dirty="0"/>
              <a:t>からの内部被ばく線量は</a:t>
            </a:r>
            <a:br>
              <a:rPr lang="ja-JP" altLang="en-US" sz="2400" dirty="0"/>
            </a:br>
            <a:r>
              <a:rPr lang="en-US" altLang="ja-JP" sz="2400" dirty="0"/>
              <a:t>4.0</a:t>
            </a:r>
            <a:r>
              <a:rPr lang="ja-JP" altLang="en-US" sz="2400" dirty="0"/>
              <a:t>（</a:t>
            </a:r>
            <a:r>
              <a:rPr lang="en-US" altLang="ja-JP" sz="2400" dirty="0" err="1"/>
              <a:t>Bq</a:t>
            </a:r>
            <a:r>
              <a:rPr lang="en-US" altLang="ja-JP" sz="2400" dirty="0"/>
              <a:t>/</a:t>
            </a:r>
            <a:r>
              <a:rPr lang="ja-JP" altLang="en-US" sz="2400" dirty="0"/>
              <a:t>日）</a:t>
            </a:r>
            <a:r>
              <a:rPr lang="en-US" altLang="ja-JP" sz="2400" dirty="0"/>
              <a:t>×365</a:t>
            </a:r>
            <a:r>
              <a:rPr lang="ja-JP" altLang="en-US" sz="2400" dirty="0"/>
              <a:t>（日</a:t>
            </a:r>
            <a:r>
              <a:rPr lang="en-US" altLang="ja-JP" sz="2400" dirty="0"/>
              <a:t>/</a:t>
            </a:r>
            <a:r>
              <a:rPr lang="ja-JP" altLang="en-US" sz="2400" dirty="0"/>
              <a:t>年）</a:t>
            </a:r>
            <a:r>
              <a:rPr lang="en-US" altLang="ja-JP" sz="2400" dirty="0"/>
              <a:t>×0.013</a:t>
            </a:r>
            <a:r>
              <a:rPr lang="ja-JP" altLang="en-US" sz="2400" dirty="0"/>
              <a:t>（</a:t>
            </a:r>
            <a:r>
              <a:rPr lang="en-US" altLang="ja-JP" sz="2400" dirty="0" err="1"/>
              <a:t>μSv</a:t>
            </a:r>
            <a:r>
              <a:rPr lang="en-US" altLang="ja-JP" sz="2400" dirty="0"/>
              <a:t>/</a:t>
            </a:r>
            <a:r>
              <a:rPr lang="en-US" altLang="ja-JP" sz="2400" dirty="0" err="1"/>
              <a:t>Bq</a:t>
            </a:r>
            <a:r>
              <a:rPr lang="ja-JP" altLang="en-US" sz="2400" dirty="0"/>
              <a:t>）＝</a:t>
            </a:r>
            <a:r>
              <a:rPr lang="en-US" altLang="ja-JP" sz="2400" dirty="0"/>
              <a:t>19 </a:t>
            </a:r>
            <a:r>
              <a:rPr lang="en-US" altLang="ja-JP" sz="2400" dirty="0" err="1"/>
              <a:t>μSv</a:t>
            </a:r>
            <a:r>
              <a:rPr lang="en-US" altLang="ja-JP" sz="2400" dirty="0"/>
              <a:t>/</a:t>
            </a:r>
            <a:r>
              <a:rPr lang="ja-JP" altLang="en-US" sz="2400" dirty="0"/>
              <a:t>年 ＝ </a:t>
            </a:r>
            <a:r>
              <a:rPr lang="en-US" altLang="ja-JP" sz="2400" dirty="0"/>
              <a:t>0.019 </a:t>
            </a:r>
            <a:r>
              <a:rPr lang="en-US" altLang="ja-JP" sz="2400" dirty="0" err="1"/>
              <a:t>mSv</a:t>
            </a:r>
            <a:r>
              <a:rPr lang="en-US" altLang="ja-JP" sz="2400" dirty="0"/>
              <a:t>/</a:t>
            </a:r>
            <a:r>
              <a:rPr lang="ja-JP" altLang="en-US" sz="2400" dirty="0"/>
              <a:t>年</a:t>
            </a:r>
            <a:br>
              <a:rPr lang="ja-JP" altLang="en-US" sz="2400" dirty="0"/>
            </a:br>
            <a:r>
              <a:rPr lang="ja-JP" altLang="en-US" sz="2400" dirty="0"/>
              <a:t/>
            </a:r>
            <a:br>
              <a:rPr lang="ja-JP" altLang="en-US" sz="2400" dirty="0"/>
            </a:br>
            <a:r>
              <a:rPr lang="ja-JP" altLang="en-US" sz="2400" dirty="0"/>
              <a:t>となります。この値は日本人が食品中の自然放射線から受ける内部被ばく線量（</a:t>
            </a:r>
            <a:r>
              <a:rPr lang="en-US" altLang="ja-JP" sz="2400" dirty="0"/>
              <a:t>0.99 </a:t>
            </a:r>
            <a:r>
              <a:rPr lang="en-US" altLang="ja-JP" sz="2400" dirty="0" err="1"/>
              <a:t>mSv</a:t>
            </a:r>
            <a:r>
              <a:rPr lang="en-US" altLang="ja-JP" sz="2400" dirty="0"/>
              <a:t>/</a:t>
            </a:r>
            <a:r>
              <a:rPr lang="ja-JP" altLang="en-US" sz="2400" dirty="0"/>
              <a:t>年）の約</a:t>
            </a:r>
            <a:r>
              <a:rPr lang="en-US" altLang="ja-JP" sz="2400" dirty="0"/>
              <a:t>2 </a:t>
            </a:r>
            <a:r>
              <a:rPr lang="ja-JP" altLang="en-US" sz="2400" dirty="0"/>
              <a:t>％程度となります。</a:t>
            </a:r>
            <a:endParaRPr lang="en-US" altLang="ja-JP" sz="2400" dirty="0"/>
          </a:p>
        </p:txBody>
      </p:sp>
      <p:sp>
        <p:nvSpPr>
          <p:cNvPr id="7" name="正方形/長方形 6"/>
          <p:cNvSpPr/>
          <p:nvPr/>
        </p:nvSpPr>
        <p:spPr>
          <a:xfrm>
            <a:off x="199774" y="6550223"/>
            <a:ext cx="6041858" cy="307777"/>
          </a:xfrm>
          <a:prstGeom prst="rect">
            <a:avLst/>
          </a:prstGeom>
        </p:spPr>
        <p:txBody>
          <a:bodyPr wrap="square">
            <a:spAutoFit/>
          </a:bodyPr>
          <a:lstStyle/>
          <a:p>
            <a:r>
              <a:rPr lang="ja-JP" altLang="en-US" sz="1400" dirty="0"/>
              <a:t>出典：放射線による健康影響等に関する統一的な基礎資料（令和５年度版）</a:t>
            </a:r>
          </a:p>
        </p:txBody>
      </p:sp>
    </p:spTree>
    <p:extLst>
      <p:ext uri="{BB962C8B-B14F-4D97-AF65-F5344CB8AC3E}">
        <p14:creationId xmlns:p14="http://schemas.microsoft.com/office/powerpoint/2010/main" val="3875586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この資料の活用例</a:t>
            </a:r>
          </a:p>
        </p:txBody>
      </p:sp>
      <p:sp>
        <p:nvSpPr>
          <p:cNvPr id="3" name="コンテンツ プレースホルダー 2"/>
          <p:cNvSpPr>
            <a:spLocks noGrp="1"/>
          </p:cNvSpPr>
          <p:nvPr>
            <p:ph idx="1"/>
          </p:nvPr>
        </p:nvSpPr>
        <p:spPr/>
        <p:txBody>
          <a:bodyPr>
            <a:normAutofit/>
          </a:bodyPr>
          <a:lstStyle/>
          <a:p>
            <a:pPr marL="0" indent="0">
              <a:buNone/>
            </a:pPr>
            <a:r>
              <a:rPr lang="ja-JP" altLang="en-US" dirty="0"/>
              <a:t>調べ学習の手がかりとして生徒が興味を持ちそうな観点をあげています。</a:t>
            </a:r>
            <a:endParaRPr lang="en-US" altLang="ja-JP" dirty="0"/>
          </a:p>
          <a:p>
            <a:endParaRPr kumimoji="1" lang="ja-JP" altLang="en-US" dirty="0"/>
          </a:p>
        </p:txBody>
      </p:sp>
    </p:spTree>
    <p:extLst>
      <p:ext uri="{BB962C8B-B14F-4D97-AF65-F5344CB8AC3E}">
        <p14:creationId xmlns:p14="http://schemas.microsoft.com/office/powerpoint/2010/main" val="835588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事故以前からの食品中セシウム137濃度の経時的推移"/>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51" y="254794"/>
            <a:ext cx="8574087" cy="6430566"/>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26988" y="6550223"/>
            <a:ext cx="6041858" cy="307777"/>
          </a:xfrm>
          <a:prstGeom prst="rect">
            <a:avLst/>
          </a:prstGeom>
        </p:spPr>
        <p:txBody>
          <a:bodyPr wrap="square">
            <a:spAutoFit/>
          </a:bodyPr>
          <a:lstStyle/>
          <a:p>
            <a:r>
              <a:rPr lang="ja-JP" altLang="en-US" sz="1400" dirty="0"/>
              <a:t>出典：放射線による健康影響等に関する統一的な基礎資料（令和５年度版）</a:t>
            </a:r>
          </a:p>
        </p:txBody>
      </p:sp>
    </p:spTree>
    <p:extLst>
      <p:ext uri="{BB962C8B-B14F-4D97-AF65-F5344CB8AC3E}">
        <p14:creationId xmlns:p14="http://schemas.microsoft.com/office/powerpoint/2010/main" val="2995161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99774" y="819220"/>
            <a:ext cx="9706225" cy="461665"/>
          </a:xfrm>
          <a:prstGeom prst="rect">
            <a:avLst/>
          </a:prstGeom>
        </p:spPr>
        <p:txBody>
          <a:bodyPr wrap="square">
            <a:spAutoFit/>
          </a:bodyPr>
          <a:lstStyle/>
          <a:p>
            <a:r>
              <a:rPr lang="ja-JP" altLang="en-US" sz="2400" dirty="0"/>
              <a:t>　</a:t>
            </a:r>
          </a:p>
        </p:txBody>
      </p:sp>
      <p:sp>
        <p:nvSpPr>
          <p:cNvPr id="5" name="タイトル 1"/>
          <p:cNvSpPr txBox="1">
            <a:spLocks/>
          </p:cNvSpPr>
          <p:nvPr/>
        </p:nvSpPr>
        <p:spPr>
          <a:xfrm>
            <a:off x="199775" y="148938"/>
            <a:ext cx="8735373" cy="440172"/>
          </a:xfrm>
          <a:prstGeom prst="rect">
            <a:avLst/>
          </a:prstGeom>
        </p:spPr>
        <p:txBody>
          <a:bodyPr>
            <a:normAutofit fontScale="8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smtClean="0"/>
              <a:t>１３．</a:t>
            </a:r>
            <a:r>
              <a:rPr lang="ja-JP" altLang="en-US" sz="3600" dirty="0"/>
              <a:t>核実験、核兵器の禁止へむけて</a:t>
            </a:r>
          </a:p>
        </p:txBody>
      </p:sp>
      <p:sp>
        <p:nvSpPr>
          <p:cNvPr id="6" name="正方形/長方形 5"/>
          <p:cNvSpPr/>
          <p:nvPr/>
        </p:nvSpPr>
        <p:spPr>
          <a:xfrm>
            <a:off x="596503" y="838758"/>
            <a:ext cx="9026468" cy="5262979"/>
          </a:xfrm>
          <a:prstGeom prst="rect">
            <a:avLst/>
          </a:prstGeom>
        </p:spPr>
        <p:txBody>
          <a:bodyPr wrap="square">
            <a:spAutoFit/>
          </a:bodyPr>
          <a:lstStyle/>
          <a:p>
            <a:r>
              <a:rPr lang="ja-JP" altLang="en-US" sz="2800" dirty="0"/>
              <a:t>①原爆投下から核の時代へ</a:t>
            </a:r>
            <a:endParaRPr lang="en-US" altLang="ja-JP" sz="2800" dirty="0"/>
          </a:p>
          <a:p>
            <a:endParaRPr lang="en-US" altLang="ja-JP" sz="2800" dirty="0"/>
          </a:p>
          <a:p>
            <a:r>
              <a:rPr lang="ja-JP" altLang="en-US" sz="2800" dirty="0"/>
              <a:t>　</a:t>
            </a:r>
            <a:r>
              <a:rPr lang="en-US" altLang="ja-JP" sz="2800" dirty="0"/>
              <a:t>1945</a:t>
            </a:r>
            <a:r>
              <a:rPr lang="ja-JP" altLang="en-US" sz="2800" dirty="0"/>
              <a:t>年</a:t>
            </a:r>
            <a:r>
              <a:rPr lang="en-US" altLang="ja-JP" sz="2800" dirty="0"/>
              <a:t>7</a:t>
            </a:r>
            <a:r>
              <a:rPr lang="ja-JP" altLang="en-US" sz="2800" dirty="0"/>
              <a:t>月に米国のニューメキシコ州で人類史上初の原子爆弾の試験が行われました。次いで、日本の広島（</a:t>
            </a:r>
            <a:r>
              <a:rPr lang="en-US" altLang="ja-JP" sz="2800" dirty="0"/>
              <a:t>1945</a:t>
            </a:r>
            <a:r>
              <a:rPr lang="ja-JP" altLang="en-US" sz="2800" dirty="0"/>
              <a:t>年</a:t>
            </a:r>
            <a:r>
              <a:rPr lang="en-US" altLang="ja-JP" sz="2800" dirty="0"/>
              <a:t>8</a:t>
            </a:r>
            <a:r>
              <a:rPr lang="ja-JP" altLang="en-US" sz="2800" dirty="0"/>
              <a:t>月</a:t>
            </a:r>
            <a:r>
              <a:rPr lang="en-US" altLang="ja-JP" sz="2800" dirty="0"/>
              <a:t>6</a:t>
            </a:r>
            <a:r>
              <a:rPr lang="ja-JP" altLang="en-US" sz="2800" dirty="0"/>
              <a:t>日：ウラン型）と長崎（</a:t>
            </a:r>
            <a:r>
              <a:rPr lang="en-US" altLang="ja-JP" sz="2800" dirty="0"/>
              <a:t>1945</a:t>
            </a:r>
            <a:r>
              <a:rPr lang="ja-JP" altLang="en-US" sz="2800" dirty="0"/>
              <a:t>年</a:t>
            </a:r>
            <a:r>
              <a:rPr lang="en-US" altLang="ja-JP" sz="2800" dirty="0"/>
              <a:t>8</a:t>
            </a:r>
            <a:r>
              <a:rPr lang="ja-JP" altLang="en-US" sz="2800" dirty="0"/>
              <a:t>月</a:t>
            </a:r>
            <a:r>
              <a:rPr lang="en-US" altLang="ja-JP" sz="2800" dirty="0"/>
              <a:t>9</a:t>
            </a:r>
            <a:r>
              <a:rPr lang="ja-JP" altLang="en-US" sz="2800" dirty="0"/>
              <a:t>日：プルトニウム型）に原爆が投下され、世界は核の時代に入りました。</a:t>
            </a:r>
            <a:endParaRPr lang="en-US" altLang="ja-JP" sz="2800" dirty="0"/>
          </a:p>
          <a:p>
            <a:r>
              <a:rPr lang="ja-JP" altLang="en-US" sz="2800" dirty="0"/>
              <a:t>　これ以降、今日までに核保有国である米国、旧ソ連、英国、フランス、中国、インド、パキスタンによって行われた核実験の数は</a:t>
            </a:r>
            <a:r>
              <a:rPr lang="en-US" altLang="ja-JP" sz="2800" dirty="0"/>
              <a:t>2000</a:t>
            </a:r>
            <a:r>
              <a:rPr lang="ja-JP" altLang="en-US" sz="2800" dirty="0"/>
              <a:t>回を超えています。各実験は、地表で行う大気圏内核実験と地下深くに設けた坑道の中で行う地下核実験とがありますが、大気中に大量の放射性物質が飛散する大気圏内核実験は</a:t>
            </a:r>
            <a:r>
              <a:rPr lang="en-US" altLang="ja-JP" sz="2800" dirty="0"/>
              <a:t>500</a:t>
            </a:r>
            <a:r>
              <a:rPr lang="ja-JP" altLang="en-US" sz="2800" dirty="0"/>
              <a:t>回以上行われています。</a:t>
            </a:r>
            <a:endParaRPr lang="en-US" altLang="ja-JP" sz="2800" dirty="0"/>
          </a:p>
        </p:txBody>
      </p:sp>
      <p:sp>
        <p:nvSpPr>
          <p:cNvPr id="7" name="正方形/長方形 6"/>
          <p:cNvSpPr/>
          <p:nvPr/>
        </p:nvSpPr>
        <p:spPr>
          <a:xfrm>
            <a:off x="0" y="6550223"/>
            <a:ext cx="9906000" cy="307777"/>
          </a:xfrm>
          <a:prstGeom prst="rect">
            <a:avLst/>
          </a:prstGeom>
        </p:spPr>
        <p:txBody>
          <a:bodyPr wrap="square">
            <a:spAutoFit/>
          </a:bodyPr>
          <a:lstStyle/>
          <a:p>
            <a:r>
              <a:rPr lang="ja-JP" altLang="en-US" sz="1400" dirty="0"/>
              <a:t>出典：原子力百科事典</a:t>
            </a:r>
            <a:r>
              <a:rPr lang="en-US" altLang="ja-JP" sz="1400" dirty="0"/>
              <a:t>ATOMICA, </a:t>
            </a:r>
            <a:r>
              <a:rPr lang="ja-JP" altLang="en-US" sz="1400" dirty="0"/>
              <a:t>核実験</a:t>
            </a:r>
            <a:r>
              <a:rPr lang="en-US" altLang="ja-JP" sz="1400" dirty="0"/>
              <a:t>,https://atomica.jaea.go.jp/data/detail/dat_detail_09-01-01-04.html(accessed 2025-03-25).</a:t>
            </a:r>
            <a:r>
              <a:rPr lang="ja-JP" altLang="en-US" sz="1400" dirty="0"/>
              <a:t>　</a:t>
            </a:r>
          </a:p>
        </p:txBody>
      </p:sp>
    </p:spTree>
    <p:extLst>
      <p:ext uri="{BB962C8B-B14F-4D97-AF65-F5344CB8AC3E}">
        <p14:creationId xmlns:p14="http://schemas.microsoft.com/office/powerpoint/2010/main" val="876259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99544" y="0"/>
            <a:ext cx="9366970" cy="6370975"/>
          </a:xfrm>
          <a:prstGeom prst="rect">
            <a:avLst/>
          </a:prstGeom>
        </p:spPr>
        <p:txBody>
          <a:bodyPr wrap="square">
            <a:spAutoFit/>
          </a:bodyPr>
          <a:lstStyle/>
          <a:p>
            <a:r>
              <a:rPr lang="ja-JP" altLang="en-US" sz="2200" dirty="0"/>
              <a:t>②核実験の禁止</a:t>
            </a:r>
            <a:endParaRPr lang="en-US" altLang="ja-JP" sz="2200" dirty="0"/>
          </a:p>
          <a:p>
            <a:endParaRPr lang="en-US" altLang="ja-JP" sz="2200" dirty="0"/>
          </a:p>
          <a:p>
            <a:r>
              <a:rPr lang="ja-JP" altLang="en-US" sz="2200" dirty="0"/>
              <a:t>　米英ソ</a:t>
            </a:r>
            <a:r>
              <a:rPr lang="en-US" altLang="ja-JP" sz="2200" dirty="0"/>
              <a:t>3</a:t>
            </a:r>
            <a:r>
              <a:rPr lang="ja-JP" altLang="en-US" sz="2200" dirty="0"/>
              <a:t>国は</a:t>
            </a:r>
            <a:r>
              <a:rPr lang="en-US" altLang="ja-JP" sz="2200" dirty="0"/>
              <a:t>1963</a:t>
            </a:r>
            <a:r>
              <a:rPr lang="ja-JP" altLang="en-US" sz="2200" dirty="0"/>
              <a:t>年に締結された部分的核実験停止条約（略称</a:t>
            </a:r>
            <a:r>
              <a:rPr lang="en-US" altLang="ja-JP" sz="2200" dirty="0"/>
              <a:t> PTBT</a:t>
            </a:r>
            <a:r>
              <a:rPr lang="ja-JP" altLang="en-US" sz="2200" dirty="0"/>
              <a:t>　大気圏内、宇宙、水中での核実験の禁止）に基づいて、それ以降は地下核実験のみしか行っていません。その他の国々でも国際世論に押されて、</a:t>
            </a:r>
            <a:r>
              <a:rPr lang="en-US" altLang="ja-JP" sz="2200" dirty="0"/>
              <a:t>1980</a:t>
            </a:r>
            <a:r>
              <a:rPr lang="ja-JP" altLang="en-US" sz="2200" dirty="0"/>
              <a:t>年の中国の大気圏内核実験以後はすべて地下核実験となっています。</a:t>
            </a:r>
            <a:endParaRPr lang="en-US" altLang="ja-JP" sz="2200" dirty="0"/>
          </a:p>
          <a:p>
            <a:r>
              <a:rPr lang="ja-JP" altLang="en-US" sz="2200" dirty="0"/>
              <a:t>　</a:t>
            </a:r>
            <a:r>
              <a:rPr lang="en-US" altLang="ja-JP" sz="2200" dirty="0"/>
              <a:t> 1996</a:t>
            </a:r>
            <a:r>
              <a:rPr lang="ja-JP" altLang="en-US" sz="2200" dirty="0"/>
              <a:t>年（平成</a:t>
            </a:r>
            <a:r>
              <a:rPr lang="en-US" altLang="ja-JP" sz="2200" dirty="0"/>
              <a:t>8</a:t>
            </a:r>
            <a:r>
              <a:rPr lang="ja-JP" altLang="en-US" sz="2200" dirty="0"/>
              <a:t>年）</a:t>
            </a:r>
            <a:r>
              <a:rPr lang="en-US" altLang="ja-JP" sz="2200" dirty="0"/>
              <a:t>9</a:t>
            </a:r>
            <a:r>
              <a:rPr lang="ja-JP" altLang="en-US" sz="2200" dirty="0"/>
              <a:t>月</a:t>
            </a:r>
            <a:r>
              <a:rPr lang="en-US" altLang="ja-JP" sz="2200" dirty="0"/>
              <a:t>10</a:t>
            </a:r>
            <a:r>
              <a:rPr lang="ja-JP" altLang="en-US" sz="2200" dirty="0"/>
              <a:t>日の国連総会ですべての核実験を禁止する包括的核実験禁止条約（</a:t>
            </a:r>
            <a:r>
              <a:rPr lang="en-US" altLang="ja-JP" sz="2200" dirty="0"/>
              <a:t>CTBT</a:t>
            </a:r>
            <a:r>
              <a:rPr lang="ja-JP" altLang="en-US" sz="2200" dirty="0"/>
              <a:t>）が圧倒的多数の賛成で採択されました。日本は核兵器を保有する５か国に続き、同日、署名を行い、また、</a:t>
            </a:r>
            <a:r>
              <a:rPr lang="en-US" altLang="ja-JP" sz="2200" dirty="0"/>
              <a:t>1997</a:t>
            </a:r>
            <a:r>
              <a:rPr lang="ja-JP" altLang="en-US" sz="2200" dirty="0"/>
              <a:t>年に条約の批准国となっています。</a:t>
            </a:r>
            <a:endParaRPr lang="en-US" altLang="ja-JP" sz="2200" dirty="0"/>
          </a:p>
          <a:p>
            <a:r>
              <a:rPr lang="ja-JP" altLang="en-US" sz="2200" dirty="0"/>
              <a:t>　 </a:t>
            </a:r>
            <a:r>
              <a:rPr lang="en-US" altLang="ja-JP" sz="2200" dirty="0"/>
              <a:t>CTBT</a:t>
            </a:r>
            <a:r>
              <a:rPr lang="ja-JP" altLang="en-US" sz="2200" dirty="0"/>
              <a:t>が発効するためには、特定の</a:t>
            </a:r>
            <a:r>
              <a:rPr lang="en-US" altLang="ja-JP" sz="2200" dirty="0"/>
              <a:t>44</a:t>
            </a:r>
            <a:r>
              <a:rPr lang="ja-JP" altLang="en-US" sz="2200" dirty="0"/>
              <a:t>か国（発効要件国）すべての批准が必要とされています（第</a:t>
            </a:r>
            <a:r>
              <a:rPr lang="en-US" altLang="ja-JP" sz="2200" dirty="0"/>
              <a:t>14</a:t>
            </a:r>
            <a:r>
              <a:rPr lang="ja-JP" altLang="en-US" sz="2200" dirty="0"/>
              <a:t>条）。しかし、現在のところ、米、印、パキスタン等、一部の発効要件国の批准の見通しはたっておらず、条約は未発効です。</a:t>
            </a:r>
          </a:p>
          <a:p>
            <a:r>
              <a:rPr lang="ja-JP" altLang="en-US" sz="2200" dirty="0"/>
              <a:t>（</a:t>
            </a:r>
            <a:r>
              <a:rPr lang="en-US" altLang="ja-JP" sz="2200" dirty="0"/>
              <a:t>1</a:t>
            </a:r>
            <a:r>
              <a:rPr lang="ja-JP" altLang="en-US" sz="2200" dirty="0"/>
              <a:t>）署名国</a:t>
            </a:r>
            <a:r>
              <a:rPr lang="en-US" altLang="ja-JP" sz="2200" dirty="0"/>
              <a:t>187</a:t>
            </a:r>
            <a:r>
              <a:rPr lang="ja-JP" altLang="en-US" sz="2200" dirty="0"/>
              <a:t>か国、批准</a:t>
            </a:r>
            <a:r>
              <a:rPr lang="en-US" altLang="ja-JP" sz="2200" dirty="0"/>
              <a:t>177</a:t>
            </a:r>
            <a:r>
              <a:rPr lang="ja-JP" altLang="en-US" sz="2200" dirty="0"/>
              <a:t>か国＊</a:t>
            </a:r>
          </a:p>
          <a:p>
            <a:r>
              <a:rPr lang="ja-JP" altLang="en-US" sz="2200" dirty="0"/>
              <a:t>（</a:t>
            </a:r>
            <a:r>
              <a:rPr lang="en-US" altLang="ja-JP" sz="2200" dirty="0"/>
              <a:t>2</a:t>
            </a:r>
            <a:r>
              <a:rPr lang="ja-JP" altLang="en-US" sz="2200" dirty="0"/>
              <a:t>）発効要件国</a:t>
            </a:r>
            <a:r>
              <a:rPr lang="en-US" altLang="ja-JP" sz="2200" dirty="0"/>
              <a:t>44</a:t>
            </a:r>
            <a:r>
              <a:rPr lang="ja-JP" altLang="en-US" sz="2200" dirty="0"/>
              <a:t>か国のうち、署名国</a:t>
            </a:r>
            <a:r>
              <a:rPr lang="en-US" altLang="ja-JP" sz="2200" dirty="0"/>
              <a:t>41</a:t>
            </a:r>
            <a:r>
              <a:rPr lang="ja-JP" altLang="en-US" sz="2200" dirty="0"/>
              <a:t>か国、批准国</a:t>
            </a:r>
            <a:r>
              <a:rPr lang="en-US" altLang="ja-JP" sz="2200" dirty="0"/>
              <a:t>36</a:t>
            </a:r>
            <a:r>
              <a:rPr lang="ja-JP" altLang="en-US" sz="2200" dirty="0"/>
              <a:t>か国＊</a:t>
            </a:r>
            <a:br>
              <a:rPr lang="ja-JP" altLang="en-US" sz="2200" dirty="0"/>
            </a:br>
            <a:r>
              <a:rPr lang="ja-JP" altLang="en-US" sz="2200" dirty="0"/>
              <a:t>発効要件国のうち、</a:t>
            </a:r>
            <a:br>
              <a:rPr lang="ja-JP" altLang="en-US" sz="2200" dirty="0"/>
            </a:br>
            <a:r>
              <a:rPr lang="ja-JP" altLang="en-US" sz="2200" dirty="0"/>
              <a:t>署名済・未批准国（</a:t>
            </a:r>
            <a:r>
              <a:rPr lang="en-US" altLang="ja-JP" sz="2200" dirty="0"/>
              <a:t>5</a:t>
            </a:r>
            <a:r>
              <a:rPr lang="ja-JP" altLang="en-US" sz="2200" dirty="0"/>
              <a:t>か国）：米国、中国、エジプト、イラン、イスラエル</a:t>
            </a:r>
            <a:br>
              <a:rPr lang="ja-JP" altLang="en-US" sz="2200" dirty="0"/>
            </a:br>
            <a:r>
              <a:rPr lang="ja-JP" altLang="en-US" sz="2200" dirty="0"/>
              <a:t>未署名・未批准国（</a:t>
            </a:r>
            <a:r>
              <a:rPr lang="en-US" altLang="ja-JP" sz="2200" dirty="0"/>
              <a:t>3</a:t>
            </a:r>
            <a:r>
              <a:rPr lang="ja-JP" altLang="en-US" sz="2200" dirty="0"/>
              <a:t>か国）：北朝鮮、インド、パキスタン</a:t>
            </a:r>
            <a:endParaRPr lang="en-US" altLang="ja-JP" sz="2200" dirty="0"/>
          </a:p>
          <a:p>
            <a:r>
              <a:rPr lang="ja-JP" altLang="en-US" sz="1200" dirty="0"/>
              <a:t>＊</a:t>
            </a:r>
            <a:r>
              <a:rPr lang="en-US" altLang="ja-JP" sz="1200" dirty="0"/>
              <a:t>2024</a:t>
            </a:r>
            <a:r>
              <a:rPr lang="ja-JP" altLang="en-US" sz="1200" dirty="0"/>
              <a:t>年</a:t>
            </a:r>
            <a:r>
              <a:rPr lang="en-US" altLang="ja-JP" sz="1200" dirty="0"/>
              <a:t>1</a:t>
            </a:r>
            <a:r>
              <a:rPr lang="ja-JP" altLang="en-US" sz="1200" dirty="0"/>
              <a:t>月現在　批准国にロシア（</a:t>
            </a:r>
            <a:r>
              <a:rPr lang="en-US" altLang="ja-JP" sz="1200" dirty="0"/>
              <a:t>2023</a:t>
            </a:r>
            <a:r>
              <a:rPr lang="ja-JP" altLang="en-US" sz="1200" dirty="0"/>
              <a:t>年</a:t>
            </a:r>
            <a:r>
              <a:rPr lang="en-US" altLang="ja-JP" sz="1200" dirty="0"/>
              <a:t>11</a:t>
            </a:r>
            <a:r>
              <a:rPr lang="ja-JP" altLang="en-US" sz="1200" dirty="0"/>
              <a:t>月に批准撤回に関する法律が公布され、発効）を含む</a:t>
            </a:r>
          </a:p>
        </p:txBody>
      </p:sp>
      <p:sp>
        <p:nvSpPr>
          <p:cNvPr id="4" name="正方形/長方形 3"/>
          <p:cNvSpPr/>
          <p:nvPr/>
        </p:nvSpPr>
        <p:spPr>
          <a:xfrm>
            <a:off x="310134" y="6550223"/>
            <a:ext cx="9356380" cy="307777"/>
          </a:xfrm>
          <a:prstGeom prst="rect">
            <a:avLst/>
          </a:prstGeom>
        </p:spPr>
        <p:txBody>
          <a:bodyPr wrap="square">
            <a:spAutoFit/>
          </a:bodyPr>
          <a:lstStyle/>
          <a:p>
            <a:r>
              <a:rPr lang="ja-JP" altLang="en-US" sz="1400" dirty="0"/>
              <a:t>出典：外務省ホームページ　</a:t>
            </a:r>
          </a:p>
        </p:txBody>
      </p:sp>
    </p:spTree>
    <p:extLst>
      <p:ext uri="{BB962C8B-B14F-4D97-AF65-F5344CB8AC3E}">
        <p14:creationId xmlns:p14="http://schemas.microsoft.com/office/powerpoint/2010/main" val="39674431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99544" y="0"/>
            <a:ext cx="9366970" cy="3477875"/>
          </a:xfrm>
          <a:prstGeom prst="rect">
            <a:avLst/>
          </a:prstGeom>
        </p:spPr>
        <p:txBody>
          <a:bodyPr wrap="square">
            <a:spAutoFit/>
          </a:bodyPr>
          <a:lstStyle/>
          <a:p>
            <a:r>
              <a:rPr lang="ja-JP" altLang="en-US" sz="2000" dirty="0"/>
              <a:t>③核兵器の禁止にむけて</a:t>
            </a:r>
            <a:endParaRPr lang="en-US" altLang="ja-JP" sz="2000" dirty="0"/>
          </a:p>
          <a:p>
            <a:endParaRPr lang="en-US" altLang="ja-JP" sz="2000" dirty="0"/>
          </a:p>
          <a:p>
            <a:r>
              <a:rPr lang="ja-JP" altLang="en-US" sz="2000" dirty="0"/>
              <a:t>　将来的な核兵器の全廃へ向けた、核兵器を包括的に法的禁止とする初めての国際条約である</a:t>
            </a:r>
            <a:r>
              <a:rPr lang="ja-JP" altLang="en-US" sz="2000" dirty="0">
                <a:solidFill>
                  <a:srgbClr val="202122"/>
                </a:solidFill>
                <a:latin typeface="Arial" panose="020B0604020202020204" pitchFamily="34" charset="0"/>
              </a:rPr>
              <a:t>核兵器禁止条約は</a:t>
            </a:r>
            <a:r>
              <a:rPr lang="en-US" altLang="ja-JP" sz="2000" dirty="0"/>
              <a:t>1996</a:t>
            </a:r>
            <a:r>
              <a:rPr lang="ja-JP" altLang="en-US" sz="2000" dirty="0"/>
              <a:t>年</a:t>
            </a:r>
            <a:r>
              <a:rPr lang="en-US" altLang="ja-JP" sz="2000" dirty="0"/>
              <a:t>4</a:t>
            </a:r>
            <a:r>
              <a:rPr lang="ja-JP" altLang="en-US" sz="2000" dirty="0"/>
              <a:t>月に起草され、</a:t>
            </a:r>
            <a:r>
              <a:rPr lang="en-US" altLang="ja-JP" sz="2000" dirty="0"/>
              <a:t>2017</a:t>
            </a:r>
            <a:r>
              <a:rPr lang="ja-JP" altLang="en-US" sz="2000" dirty="0"/>
              <a:t>年</a:t>
            </a:r>
            <a:r>
              <a:rPr lang="en-US" altLang="ja-JP" sz="2000" dirty="0"/>
              <a:t>7</a:t>
            </a:r>
            <a:r>
              <a:rPr lang="ja-JP" altLang="en-US" sz="2000" dirty="0"/>
              <a:t>月に国連総会で賛成多数で採択、</a:t>
            </a:r>
            <a:r>
              <a:rPr lang="en-US" altLang="ja-JP" sz="2000" dirty="0"/>
              <a:t>2020</a:t>
            </a:r>
            <a:r>
              <a:rPr lang="ja-JP" altLang="en-US" sz="2000" dirty="0"/>
              <a:t>年</a:t>
            </a:r>
            <a:r>
              <a:rPr lang="en-US" altLang="ja-JP" sz="2000" dirty="0"/>
              <a:t>10</a:t>
            </a:r>
            <a:r>
              <a:rPr lang="ja-JP" altLang="en-US" sz="2000" dirty="0"/>
              <a:t>月に発効に必要な</a:t>
            </a:r>
            <a:r>
              <a:rPr lang="en-US" altLang="ja-JP" sz="2000" dirty="0"/>
              <a:t>50</a:t>
            </a:r>
            <a:r>
              <a:rPr lang="ja-JP" altLang="en-US" sz="2000" dirty="0"/>
              <a:t>か国の批准に達したため、</a:t>
            </a:r>
            <a:r>
              <a:rPr lang="en-US" altLang="ja-JP" sz="2000" dirty="0"/>
              <a:t>2021</a:t>
            </a:r>
            <a:r>
              <a:rPr lang="ja-JP" altLang="en-US" sz="2000" dirty="0"/>
              <a:t>年</a:t>
            </a:r>
            <a:r>
              <a:rPr lang="en-US" altLang="ja-JP" sz="2000" dirty="0"/>
              <a:t>1</a:t>
            </a:r>
            <a:r>
              <a:rPr lang="ja-JP" altLang="en-US" sz="2000" dirty="0"/>
              <a:t>月</a:t>
            </a:r>
            <a:r>
              <a:rPr lang="en-US" altLang="ja-JP" sz="2000" dirty="0"/>
              <a:t>22</a:t>
            </a:r>
            <a:r>
              <a:rPr lang="ja-JP" altLang="en-US" sz="2000" dirty="0"/>
              <a:t>日に発効しました。なお、批准国には核兵器保有国は含まれていません。</a:t>
            </a:r>
            <a:endParaRPr lang="en-US" altLang="ja-JP" sz="2000" dirty="0"/>
          </a:p>
          <a:p>
            <a:r>
              <a:rPr lang="ja-JP" altLang="en-US" sz="2000" dirty="0">
                <a:solidFill>
                  <a:srgbClr val="202122"/>
                </a:solidFill>
                <a:latin typeface="Arial" panose="020B0604020202020204" pitchFamily="34" charset="0"/>
              </a:rPr>
              <a:t>　この条約に関して貢献があった次の団体はノーベル平和賞を受賞しています。</a:t>
            </a:r>
            <a:endParaRPr lang="en-US" altLang="ja-JP" sz="2000" dirty="0">
              <a:solidFill>
                <a:srgbClr val="202122"/>
              </a:solidFill>
              <a:latin typeface="Arial" panose="020B0604020202020204" pitchFamily="34" charset="0"/>
            </a:endParaRPr>
          </a:p>
          <a:p>
            <a:endParaRPr lang="en-US" altLang="ja-JP" sz="2000" dirty="0">
              <a:solidFill>
                <a:srgbClr val="202122"/>
              </a:solidFill>
              <a:latin typeface="Arial" panose="020B0604020202020204" pitchFamily="34" charset="0"/>
            </a:endParaRPr>
          </a:p>
          <a:p>
            <a:r>
              <a:rPr lang="ja-JP" altLang="en-US" sz="2000" dirty="0">
                <a:solidFill>
                  <a:srgbClr val="202122"/>
                </a:solidFill>
                <a:latin typeface="Arial" panose="020B0604020202020204" pitchFamily="34" charset="0"/>
              </a:rPr>
              <a:t>核戦争防止国際医師会議：</a:t>
            </a:r>
            <a:r>
              <a:rPr lang="en-US" altLang="ja-JP" sz="2000" dirty="0">
                <a:solidFill>
                  <a:srgbClr val="202122"/>
                </a:solidFill>
                <a:latin typeface="Arial" panose="020B0604020202020204" pitchFamily="34" charset="0"/>
              </a:rPr>
              <a:t>1985</a:t>
            </a:r>
            <a:r>
              <a:rPr lang="ja-JP" altLang="en-US" sz="2000" dirty="0">
                <a:solidFill>
                  <a:srgbClr val="202122"/>
                </a:solidFill>
                <a:latin typeface="Arial" panose="020B0604020202020204" pitchFamily="34" charset="0"/>
              </a:rPr>
              <a:t>年</a:t>
            </a:r>
            <a:endParaRPr lang="en-US" altLang="ja-JP" sz="2000" dirty="0">
              <a:solidFill>
                <a:srgbClr val="202122"/>
              </a:solidFill>
              <a:latin typeface="Arial" panose="020B0604020202020204" pitchFamily="34" charset="0"/>
            </a:endParaRPr>
          </a:p>
          <a:p>
            <a:r>
              <a:rPr lang="ja-JP" altLang="en-US" sz="2000" dirty="0">
                <a:solidFill>
                  <a:srgbClr val="202122"/>
                </a:solidFill>
                <a:latin typeface="Arial" panose="020B0604020202020204" pitchFamily="34" charset="0"/>
              </a:rPr>
              <a:t>核兵器廃絶国際キャンペーン（</a:t>
            </a:r>
            <a:r>
              <a:rPr lang="en-US" altLang="ja-JP" sz="2000" dirty="0">
                <a:solidFill>
                  <a:srgbClr val="202122"/>
                </a:solidFill>
                <a:latin typeface="Arial" panose="020B0604020202020204" pitchFamily="34" charset="0"/>
              </a:rPr>
              <a:t>ICAN</a:t>
            </a:r>
            <a:r>
              <a:rPr lang="ja-JP" altLang="en-US" sz="2000" dirty="0">
                <a:solidFill>
                  <a:srgbClr val="202122"/>
                </a:solidFill>
                <a:latin typeface="Arial" panose="020B0604020202020204" pitchFamily="34" charset="0"/>
              </a:rPr>
              <a:t>）：</a:t>
            </a:r>
            <a:r>
              <a:rPr lang="en-US" altLang="ja-JP" sz="2000" dirty="0">
                <a:solidFill>
                  <a:srgbClr val="202122"/>
                </a:solidFill>
                <a:latin typeface="Arial" panose="020B0604020202020204" pitchFamily="34" charset="0"/>
              </a:rPr>
              <a:t>2017</a:t>
            </a:r>
            <a:r>
              <a:rPr lang="ja-JP" altLang="en-US" sz="2000" dirty="0">
                <a:solidFill>
                  <a:srgbClr val="202122"/>
                </a:solidFill>
                <a:latin typeface="Arial" panose="020B0604020202020204" pitchFamily="34" charset="0"/>
              </a:rPr>
              <a:t>年</a:t>
            </a:r>
            <a:endParaRPr lang="en-US" altLang="ja-JP" sz="2000" dirty="0">
              <a:solidFill>
                <a:srgbClr val="202122"/>
              </a:solidFill>
              <a:latin typeface="Arial" panose="020B0604020202020204" pitchFamily="34" charset="0"/>
            </a:endParaRPr>
          </a:p>
          <a:p>
            <a:r>
              <a:rPr lang="ja-JP" altLang="en-US" sz="2000" dirty="0">
                <a:solidFill>
                  <a:srgbClr val="202122"/>
                </a:solidFill>
                <a:latin typeface="Arial" panose="020B0604020202020204" pitchFamily="34" charset="0"/>
              </a:rPr>
              <a:t>日本原水爆被害者団体協議会：</a:t>
            </a:r>
            <a:r>
              <a:rPr lang="en-US" altLang="ja-JP" sz="2000" dirty="0">
                <a:solidFill>
                  <a:srgbClr val="202122"/>
                </a:solidFill>
                <a:latin typeface="Arial" panose="020B0604020202020204" pitchFamily="34" charset="0"/>
              </a:rPr>
              <a:t>2024</a:t>
            </a:r>
            <a:r>
              <a:rPr lang="ja-JP" altLang="en-US" sz="2000" dirty="0">
                <a:solidFill>
                  <a:srgbClr val="202122"/>
                </a:solidFill>
                <a:latin typeface="Arial" panose="020B0604020202020204" pitchFamily="34" charset="0"/>
              </a:rPr>
              <a:t>年</a:t>
            </a:r>
            <a:endParaRPr lang="ja-JP" altLang="en-US" sz="2000" dirty="0"/>
          </a:p>
        </p:txBody>
      </p:sp>
      <p:pic>
        <p:nvPicPr>
          <p:cNvPr id="3" name="図 2"/>
          <p:cNvPicPr>
            <a:picLocks noChangeAspect="1"/>
          </p:cNvPicPr>
          <p:nvPr/>
        </p:nvPicPr>
        <p:blipFill>
          <a:blip r:embed="rId2"/>
          <a:stretch>
            <a:fillRect/>
          </a:stretch>
        </p:blipFill>
        <p:spPr>
          <a:xfrm>
            <a:off x="4252686" y="3575153"/>
            <a:ext cx="5413828" cy="2630393"/>
          </a:xfrm>
          <a:prstGeom prst="rect">
            <a:avLst/>
          </a:prstGeom>
        </p:spPr>
      </p:pic>
      <p:sp>
        <p:nvSpPr>
          <p:cNvPr id="4" name="正方形/長方形 3"/>
          <p:cNvSpPr/>
          <p:nvPr/>
        </p:nvSpPr>
        <p:spPr>
          <a:xfrm>
            <a:off x="4252686" y="6509646"/>
            <a:ext cx="5482591" cy="276999"/>
          </a:xfrm>
          <a:prstGeom prst="rect">
            <a:avLst/>
          </a:prstGeom>
        </p:spPr>
        <p:txBody>
          <a:bodyPr wrap="none">
            <a:spAutoFit/>
          </a:bodyPr>
          <a:lstStyle/>
          <a:p>
            <a:r>
              <a:rPr lang="ja-JP" altLang="en-US" sz="1200" dirty="0"/>
              <a:t>出典：世界の核弾頭データポスター</a:t>
            </a:r>
            <a:r>
              <a:rPr lang="en-US" altLang="ja-JP" sz="1200" dirty="0"/>
              <a:t>2023.6</a:t>
            </a:r>
            <a:r>
              <a:rPr lang="ja-JP" altLang="en-US" sz="1200" dirty="0"/>
              <a:t>　核兵器廃絶長崎連絡協議会（PCU-NC）</a:t>
            </a:r>
          </a:p>
        </p:txBody>
      </p:sp>
      <p:sp>
        <p:nvSpPr>
          <p:cNvPr id="5" name="正方形/長方形 4"/>
          <p:cNvSpPr/>
          <p:nvPr/>
        </p:nvSpPr>
        <p:spPr>
          <a:xfrm>
            <a:off x="299544" y="3670321"/>
            <a:ext cx="3408856" cy="1323439"/>
          </a:xfrm>
          <a:prstGeom prst="rect">
            <a:avLst/>
          </a:prstGeom>
        </p:spPr>
        <p:txBody>
          <a:bodyPr wrap="square">
            <a:spAutoFit/>
          </a:bodyPr>
          <a:lstStyle/>
          <a:p>
            <a:r>
              <a:rPr lang="en-US" altLang="ja-JP" sz="2000" dirty="0"/>
              <a:t>2023</a:t>
            </a:r>
            <a:r>
              <a:rPr lang="ja-JP" altLang="en-US" sz="2000" dirty="0"/>
              <a:t>年時点で世界各国が保有する核弾頭の数は</a:t>
            </a:r>
            <a:r>
              <a:rPr lang="en-US" altLang="ja-JP" sz="2000" dirty="0"/>
              <a:t>9587</a:t>
            </a:r>
            <a:r>
              <a:rPr lang="ja-JP" altLang="en-US" sz="2000" dirty="0"/>
              <a:t>発で、</a:t>
            </a:r>
            <a:r>
              <a:rPr lang="en-US" altLang="ja-JP" sz="2000" dirty="0"/>
              <a:t>2018</a:t>
            </a:r>
            <a:r>
              <a:rPr lang="ja-JP" altLang="en-US" sz="2000" dirty="0"/>
              <a:t>年に比較して</a:t>
            </a:r>
            <a:r>
              <a:rPr lang="en-US" altLang="ja-JP" sz="2000" dirty="0"/>
              <a:t>336</a:t>
            </a:r>
            <a:r>
              <a:rPr lang="ja-JP" altLang="en-US" sz="2000" dirty="0"/>
              <a:t>発増加しています。</a:t>
            </a:r>
          </a:p>
        </p:txBody>
      </p:sp>
    </p:spTree>
    <p:extLst>
      <p:ext uri="{BB962C8B-B14F-4D97-AF65-F5344CB8AC3E}">
        <p14:creationId xmlns:p14="http://schemas.microsoft.com/office/powerpoint/2010/main" val="1309363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調べ学習の手がかり</a:t>
            </a:r>
            <a:r>
              <a:rPr kumimoji="1" lang="en-US" altLang="ja-JP" dirty="0"/>
              <a:t/>
            </a:r>
            <a:br>
              <a:rPr kumimoji="1" lang="en-US" altLang="ja-JP" dirty="0"/>
            </a:br>
            <a:r>
              <a:rPr kumimoji="1" lang="ja-JP" altLang="en-US" dirty="0"/>
              <a:t>～次のような観点から調べてみよう～</a:t>
            </a:r>
          </a:p>
        </p:txBody>
      </p:sp>
      <p:sp>
        <p:nvSpPr>
          <p:cNvPr id="3" name="コンテンツ プレースホルダー 2"/>
          <p:cNvSpPr>
            <a:spLocks noGrp="1"/>
          </p:cNvSpPr>
          <p:nvPr>
            <p:ph idx="1"/>
          </p:nvPr>
        </p:nvSpPr>
        <p:spPr>
          <a:xfrm>
            <a:off x="522012" y="1785867"/>
            <a:ext cx="9112319" cy="4879975"/>
          </a:xfrm>
        </p:spPr>
        <p:txBody>
          <a:bodyPr>
            <a:normAutofit fontScale="77500" lnSpcReduction="20000"/>
          </a:bodyPr>
          <a:lstStyle/>
          <a:p>
            <a:pPr marL="0" indent="0">
              <a:buNone/>
            </a:pPr>
            <a:r>
              <a:rPr lang="ja-JP" altLang="en-US" dirty="0"/>
              <a:t>１．放射線とはなにか？</a:t>
            </a:r>
            <a:endParaRPr lang="en-US" altLang="ja-JP" dirty="0"/>
          </a:p>
          <a:p>
            <a:pPr marL="0" indent="0">
              <a:buNone/>
            </a:pPr>
            <a:r>
              <a:rPr lang="ja-JP" altLang="en-US" dirty="0"/>
              <a:t>２．原子炉のなかではどんな反応が起こっている</a:t>
            </a:r>
            <a:r>
              <a:rPr lang="ja-JP" altLang="en-US" dirty="0" smtClean="0"/>
              <a:t>？</a:t>
            </a:r>
            <a:endParaRPr lang="en-US" altLang="ja-JP" dirty="0" smtClean="0"/>
          </a:p>
          <a:p>
            <a:pPr marL="0" indent="0">
              <a:buNone/>
            </a:pPr>
            <a:r>
              <a:rPr lang="ja-JP" altLang="en-US" dirty="0"/>
              <a:t>３．原子力発電のメリット・</a:t>
            </a:r>
            <a:r>
              <a:rPr lang="ja-JP" altLang="en-US" dirty="0" smtClean="0"/>
              <a:t>デメリット</a:t>
            </a:r>
            <a:endParaRPr lang="ja-JP" altLang="en-US" dirty="0"/>
          </a:p>
          <a:p>
            <a:pPr marL="0" indent="0">
              <a:buNone/>
            </a:pPr>
            <a:r>
              <a:rPr lang="ja-JP" altLang="en-US" dirty="0"/>
              <a:t>４</a:t>
            </a:r>
            <a:r>
              <a:rPr lang="ja-JP" altLang="en-US" dirty="0" smtClean="0"/>
              <a:t>．</a:t>
            </a:r>
            <a:r>
              <a:rPr lang="ja-JP" altLang="en-US" dirty="0"/>
              <a:t>原子炉で事故が起こったら？</a:t>
            </a:r>
          </a:p>
          <a:p>
            <a:pPr marL="0" indent="0">
              <a:buNone/>
            </a:pPr>
            <a:r>
              <a:rPr lang="ja-JP" altLang="en-US" dirty="0"/>
              <a:t>５</a:t>
            </a:r>
            <a:r>
              <a:rPr lang="ja-JP" altLang="en-US" dirty="0" smtClean="0"/>
              <a:t>．</a:t>
            </a:r>
            <a:r>
              <a:rPr lang="ja-JP" altLang="en-US" dirty="0"/>
              <a:t>世界の原子力発電の状況は？</a:t>
            </a:r>
          </a:p>
          <a:p>
            <a:pPr marL="0" indent="0">
              <a:buNone/>
            </a:pPr>
            <a:r>
              <a:rPr lang="ja-JP" altLang="en-US" dirty="0"/>
              <a:t>６</a:t>
            </a:r>
            <a:r>
              <a:rPr lang="ja-JP" altLang="en-US" dirty="0" smtClean="0"/>
              <a:t>．</a:t>
            </a:r>
            <a:r>
              <a:rPr lang="ja-JP" altLang="en-US" dirty="0"/>
              <a:t>原子力発電所での事故は？</a:t>
            </a:r>
            <a:endParaRPr lang="en-US" altLang="ja-JP" dirty="0"/>
          </a:p>
          <a:p>
            <a:pPr marL="0" indent="0">
              <a:buNone/>
            </a:pPr>
            <a:r>
              <a:rPr lang="ja-JP" altLang="en-US" dirty="0"/>
              <a:t>７</a:t>
            </a:r>
            <a:r>
              <a:rPr lang="ja-JP" altLang="en-US" dirty="0" smtClean="0"/>
              <a:t>．</a:t>
            </a:r>
            <a:r>
              <a:rPr lang="ja-JP" altLang="en-US" dirty="0"/>
              <a:t>福島第一原子力発電所事故とは？</a:t>
            </a:r>
            <a:endParaRPr lang="en-US" altLang="ja-JP" dirty="0"/>
          </a:p>
          <a:p>
            <a:pPr marL="0" indent="0">
              <a:buNone/>
            </a:pPr>
            <a:r>
              <a:rPr lang="ja-JP" altLang="en-US" dirty="0"/>
              <a:t>８</a:t>
            </a:r>
            <a:r>
              <a:rPr lang="ja-JP" altLang="en-US" dirty="0" smtClean="0"/>
              <a:t>．</a:t>
            </a:r>
            <a:r>
              <a:rPr lang="ja-JP" altLang="en-US" dirty="0"/>
              <a:t>事故後の避難の状況は？</a:t>
            </a:r>
          </a:p>
          <a:p>
            <a:pPr marL="0" indent="0">
              <a:buNone/>
            </a:pPr>
            <a:r>
              <a:rPr lang="ja-JP" altLang="en-US" dirty="0"/>
              <a:t>９</a:t>
            </a:r>
            <a:r>
              <a:rPr lang="ja-JP" altLang="en-US" dirty="0" smtClean="0"/>
              <a:t>．</a:t>
            </a:r>
            <a:r>
              <a:rPr lang="ja-JP" altLang="en-US" dirty="0"/>
              <a:t>除染はどのように行われた？</a:t>
            </a:r>
          </a:p>
          <a:p>
            <a:pPr marL="0" indent="0">
              <a:buNone/>
            </a:pPr>
            <a:r>
              <a:rPr lang="ja-JP" altLang="en-US" dirty="0" smtClean="0"/>
              <a:t>１０．</a:t>
            </a:r>
            <a:r>
              <a:rPr lang="ja-JP" altLang="en-US" dirty="0"/>
              <a:t>福島第一原子力発電所の現況は？</a:t>
            </a:r>
          </a:p>
          <a:p>
            <a:pPr marL="0" indent="0">
              <a:buNone/>
            </a:pPr>
            <a:r>
              <a:rPr lang="ja-JP" altLang="en-US" dirty="0" smtClean="0"/>
              <a:t>１１．</a:t>
            </a:r>
            <a:r>
              <a:rPr lang="ja-JP" altLang="en-US" dirty="0"/>
              <a:t>食品中の放射性物質対策</a:t>
            </a:r>
            <a:endParaRPr lang="en-US" altLang="ja-JP" dirty="0"/>
          </a:p>
          <a:p>
            <a:pPr marL="0" indent="0">
              <a:buNone/>
            </a:pPr>
            <a:r>
              <a:rPr lang="ja-JP" altLang="en-US" dirty="0" smtClean="0"/>
              <a:t>１２．</a:t>
            </a:r>
            <a:r>
              <a:rPr lang="en-US" altLang="ja-JP" dirty="0"/>
              <a:t>1960</a:t>
            </a:r>
            <a:r>
              <a:rPr lang="ja-JP" altLang="en-US" dirty="0"/>
              <a:t>年代からの食品中のセシウム</a:t>
            </a:r>
            <a:r>
              <a:rPr lang="en-US" altLang="ja-JP" dirty="0"/>
              <a:t>137</a:t>
            </a:r>
            <a:r>
              <a:rPr lang="ja-JP" altLang="en-US" dirty="0"/>
              <a:t>濃度</a:t>
            </a:r>
          </a:p>
          <a:p>
            <a:pPr marL="0" indent="0">
              <a:buNone/>
            </a:pPr>
            <a:r>
              <a:rPr lang="ja-JP" altLang="en-US" dirty="0" smtClean="0"/>
              <a:t>１３．</a:t>
            </a:r>
            <a:r>
              <a:rPr lang="ja-JP" altLang="en-US" dirty="0"/>
              <a:t>核実験、核兵器の禁止へむけて</a:t>
            </a:r>
          </a:p>
          <a:p>
            <a:endParaRPr kumimoji="1" lang="en-US" altLang="ja-JP" dirty="0"/>
          </a:p>
        </p:txBody>
      </p:sp>
    </p:spTree>
    <p:extLst>
      <p:ext uri="{BB962C8B-B14F-4D97-AF65-F5344CB8AC3E}">
        <p14:creationId xmlns:p14="http://schemas.microsoft.com/office/powerpoint/2010/main" val="2815589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579" y="885712"/>
            <a:ext cx="6249151" cy="501147"/>
          </a:xfrm>
        </p:spPr>
        <p:txBody>
          <a:bodyPr>
            <a:normAutofit fontScale="90000"/>
          </a:bodyPr>
          <a:lstStyle/>
          <a:p>
            <a:r>
              <a:rPr lang="ja-JP" altLang="en-US" sz="3600" dirty="0"/>
              <a:t>①原子の構造</a:t>
            </a:r>
            <a:endParaRPr kumimoji="1" lang="ja-JP" altLang="en-US" sz="3600" dirty="0"/>
          </a:p>
        </p:txBody>
      </p:sp>
      <p:pic>
        <p:nvPicPr>
          <p:cNvPr id="8" name="図 7"/>
          <p:cNvPicPr>
            <a:picLocks noChangeAspect="1"/>
          </p:cNvPicPr>
          <p:nvPr/>
        </p:nvPicPr>
        <p:blipFill>
          <a:blip r:embed="rId2"/>
          <a:stretch>
            <a:fillRect/>
          </a:stretch>
        </p:blipFill>
        <p:spPr>
          <a:xfrm>
            <a:off x="386291" y="4736459"/>
            <a:ext cx="1397192" cy="1389386"/>
          </a:xfrm>
          <a:prstGeom prst="rect">
            <a:avLst/>
          </a:prstGeom>
        </p:spPr>
      </p:pic>
      <p:sp>
        <p:nvSpPr>
          <p:cNvPr id="27" name="円/楕円 26"/>
          <p:cNvSpPr/>
          <p:nvPr/>
        </p:nvSpPr>
        <p:spPr>
          <a:xfrm>
            <a:off x="2930893" y="5293792"/>
            <a:ext cx="200025" cy="180975"/>
          </a:xfrm>
          <a:prstGeom prst="ellipse">
            <a:avLst/>
          </a:prstGeom>
          <a:solidFill>
            <a:srgbClr val="FFFF00"/>
          </a:solidFill>
          <a:ln>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10" name="円/楕円 9"/>
          <p:cNvSpPr/>
          <p:nvPr/>
        </p:nvSpPr>
        <p:spPr>
          <a:xfrm>
            <a:off x="2604662" y="4908143"/>
            <a:ext cx="1052512" cy="9953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円/楕円 10"/>
          <p:cNvSpPr/>
          <p:nvPr/>
        </p:nvSpPr>
        <p:spPr>
          <a:xfrm>
            <a:off x="2457023" y="4755744"/>
            <a:ext cx="1365433" cy="13120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円/楕円 16"/>
          <p:cNvSpPr/>
          <p:nvPr/>
        </p:nvSpPr>
        <p:spPr>
          <a:xfrm>
            <a:off x="3105914" y="5160153"/>
            <a:ext cx="200025" cy="180975"/>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400" dirty="0"/>
              <a:t>＋</a:t>
            </a:r>
          </a:p>
        </p:txBody>
      </p:sp>
      <p:sp>
        <p:nvSpPr>
          <p:cNvPr id="18" name="円/楕円 17"/>
          <p:cNvSpPr/>
          <p:nvPr/>
        </p:nvSpPr>
        <p:spPr>
          <a:xfrm>
            <a:off x="3218042" y="5255235"/>
            <a:ext cx="200025" cy="180975"/>
          </a:xfrm>
          <a:prstGeom prst="ellipse">
            <a:avLst/>
          </a:prstGeom>
          <a:solidFill>
            <a:srgbClr val="FFFF00"/>
          </a:solidFill>
          <a:ln>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19" name="円/楕円 18"/>
          <p:cNvSpPr/>
          <p:nvPr/>
        </p:nvSpPr>
        <p:spPr>
          <a:xfrm>
            <a:off x="3175648" y="5483610"/>
            <a:ext cx="200025" cy="180975"/>
          </a:xfrm>
          <a:prstGeom prst="ellipse">
            <a:avLst/>
          </a:prstGeom>
          <a:solidFill>
            <a:srgbClr val="FFFF00"/>
          </a:solidFill>
          <a:ln>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20" name="円/楕円 19"/>
          <p:cNvSpPr/>
          <p:nvPr/>
        </p:nvSpPr>
        <p:spPr>
          <a:xfrm>
            <a:off x="2874826" y="5296844"/>
            <a:ext cx="200025" cy="180975"/>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400" dirty="0"/>
              <a:t>＋</a:t>
            </a:r>
          </a:p>
        </p:txBody>
      </p:sp>
      <p:sp>
        <p:nvSpPr>
          <p:cNvPr id="21" name="円/楕円 20"/>
          <p:cNvSpPr/>
          <p:nvPr/>
        </p:nvSpPr>
        <p:spPr>
          <a:xfrm>
            <a:off x="3001032" y="5331381"/>
            <a:ext cx="200025" cy="180975"/>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400" dirty="0"/>
              <a:t>＋</a:t>
            </a:r>
          </a:p>
        </p:txBody>
      </p:sp>
      <p:sp>
        <p:nvSpPr>
          <p:cNvPr id="22" name="円/楕円 21"/>
          <p:cNvSpPr/>
          <p:nvPr/>
        </p:nvSpPr>
        <p:spPr>
          <a:xfrm>
            <a:off x="3123856" y="5357351"/>
            <a:ext cx="200025" cy="180975"/>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400" dirty="0"/>
              <a:t>＋</a:t>
            </a:r>
          </a:p>
        </p:txBody>
      </p:sp>
      <p:sp>
        <p:nvSpPr>
          <p:cNvPr id="23" name="円/楕円 22"/>
          <p:cNvSpPr/>
          <p:nvPr/>
        </p:nvSpPr>
        <p:spPr>
          <a:xfrm>
            <a:off x="3224290" y="5373574"/>
            <a:ext cx="200025" cy="180975"/>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400" dirty="0"/>
              <a:t>＋</a:t>
            </a:r>
          </a:p>
        </p:txBody>
      </p:sp>
      <p:sp>
        <p:nvSpPr>
          <p:cNvPr id="24" name="円/楕円 23"/>
          <p:cNvSpPr/>
          <p:nvPr/>
        </p:nvSpPr>
        <p:spPr>
          <a:xfrm>
            <a:off x="2991864" y="5485368"/>
            <a:ext cx="200025" cy="180975"/>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400" dirty="0"/>
              <a:t>＋</a:t>
            </a:r>
          </a:p>
        </p:txBody>
      </p:sp>
      <p:sp>
        <p:nvSpPr>
          <p:cNvPr id="25" name="円/楕円 24"/>
          <p:cNvSpPr/>
          <p:nvPr/>
        </p:nvSpPr>
        <p:spPr>
          <a:xfrm>
            <a:off x="2971583" y="5146631"/>
            <a:ext cx="200025" cy="180975"/>
          </a:xfrm>
          <a:prstGeom prst="ellipse">
            <a:avLst/>
          </a:prstGeom>
          <a:solidFill>
            <a:srgbClr val="FFFF00"/>
          </a:solidFill>
          <a:ln>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26" name="円/楕円 25"/>
          <p:cNvSpPr/>
          <p:nvPr/>
        </p:nvSpPr>
        <p:spPr>
          <a:xfrm>
            <a:off x="2896436" y="5405824"/>
            <a:ext cx="200025" cy="180975"/>
          </a:xfrm>
          <a:prstGeom prst="ellipse">
            <a:avLst/>
          </a:prstGeom>
          <a:solidFill>
            <a:srgbClr val="FFFF00"/>
          </a:solidFill>
          <a:ln>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28" name="円/楕円 27"/>
          <p:cNvSpPr/>
          <p:nvPr/>
        </p:nvSpPr>
        <p:spPr>
          <a:xfrm>
            <a:off x="3112153" y="5486395"/>
            <a:ext cx="200025" cy="180975"/>
          </a:xfrm>
          <a:prstGeom prst="ellipse">
            <a:avLst/>
          </a:prstGeom>
          <a:solidFill>
            <a:srgbClr val="FFFF00"/>
          </a:solidFill>
          <a:ln>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29" name="円/楕円 28"/>
          <p:cNvSpPr/>
          <p:nvPr/>
        </p:nvSpPr>
        <p:spPr>
          <a:xfrm>
            <a:off x="2557454" y="5344203"/>
            <a:ext cx="101078" cy="104721"/>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a:t>
            </a:r>
            <a:endParaRPr kumimoji="1" lang="ja-JP" altLang="en-US" dirty="0"/>
          </a:p>
        </p:txBody>
      </p:sp>
      <p:sp>
        <p:nvSpPr>
          <p:cNvPr id="30" name="円/楕円 29"/>
          <p:cNvSpPr/>
          <p:nvPr/>
        </p:nvSpPr>
        <p:spPr>
          <a:xfrm>
            <a:off x="3614652" y="5353463"/>
            <a:ext cx="101078" cy="104721"/>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a:t>
            </a:r>
            <a:endParaRPr kumimoji="1" lang="ja-JP" altLang="en-US" dirty="0"/>
          </a:p>
        </p:txBody>
      </p:sp>
      <p:sp>
        <p:nvSpPr>
          <p:cNvPr id="31" name="円/楕円 30"/>
          <p:cNvSpPr/>
          <p:nvPr/>
        </p:nvSpPr>
        <p:spPr>
          <a:xfrm>
            <a:off x="3067252" y="4708946"/>
            <a:ext cx="101078" cy="104721"/>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a:t>
            </a:r>
            <a:endParaRPr kumimoji="1" lang="ja-JP" altLang="en-US" dirty="0"/>
          </a:p>
        </p:txBody>
      </p:sp>
      <p:sp>
        <p:nvSpPr>
          <p:cNvPr id="32" name="円/楕円 31"/>
          <p:cNvSpPr/>
          <p:nvPr/>
        </p:nvSpPr>
        <p:spPr>
          <a:xfrm>
            <a:off x="3082176" y="6019228"/>
            <a:ext cx="101078" cy="104721"/>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a:t>
            </a:r>
            <a:endParaRPr kumimoji="1" lang="ja-JP" altLang="en-US" dirty="0"/>
          </a:p>
        </p:txBody>
      </p:sp>
      <p:sp>
        <p:nvSpPr>
          <p:cNvPr id="33" name="円/楕円 32"/>
          <p:cNvSpPr/>
          <p:nvPr/>
        </p:nvSpPr>
        <p:spPr>
          <a:xfrm>
            <a:off x="2391008" y="5337937"/>
            <a:ext cx="101078" cy="104721"/>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a:t>
            </a:r>
            <a:endParaRPr kumimoji="1" lang="ja-JP" altLang="en-US" dirty="0"/>
          </a:p>
        </p:txBody>
      </p:sp>
      <p:sp>
        <p:nvSpPr>
          <p:cNvPr id="34" name="円/楕円 33"/>
          <p:cNvSpPr/>
          <p:nvPr/>
        </p:nvSpPr>
        <p:spPr>
          <a:xfrm>
            <a:off x="3796420" y="5353463"/>
            <a:ext cx="101078" cy="104721"/>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a:t>
            </a:r>
            <a:endParaRPr kumimoji="1" lang="ja-JP" altLang="en-US" dirty="0"/>
          </a:p>
        </p:txBody>
      </p:sp>
      <p:sp>
        <p:nvSpPr>
          <p:cNvPr id="39" name="円/楕円 38"/>
          <p:cNvSpPr/>
          <p:nvPr/>
        </p:nvSpPr>
        <p:spPr>
          <a:xfrm>
            <a:off x="4480254" y="4940414"/>
            <a:ext cx="200025" cy="180975"/>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400" dirty="0"/>
              <a:t>＋</a:t>
            </a:r>
          </a:p>
        </p:txBody>
      </p:sp>
      <p:sp>
        <p:nvSpPr>
          <p:cNvPr id="40" name="円/楕円 39"/>
          <p:cNvSpPr/>
          <p:nvPr/>
        </p:nvSpPr>
        <p:spPr>
          <a:xfrm>
            <a:off x="4480254" y="5378619"/>
            <a:ext cx="200025" cy="180975"/>
          </a:xfrm>
          <a:prstGeom prst="ellipse">
            <a:avLst/>
          </a:prstGeom>
          <a:solidFill>
            <a:srgbClr val="FFFF00"/>
          </a:solidFill>
          <a:ln>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41" name="テキスト ボックス 40"/>
          <p:cNvSpPr txBox="1"/>
          <p:nvPr/>
        </p:nvSpPr>
        <p:spPr>
          <a:xfrm>
            <a:off x="736698" y="3967582"/>
            <a:ext cx="992579" cy="646331"/>
          </a:xfrm>
          <a:prstGeom prst="rect">
            <a:avLst/>
          </a:prstGeom>
          <a:noFill/>
        </p:spPr>
        <p:txBody>
          <a:bodyPr wrap="none" rtlCol="0">
            <a:spAutoFit/>
          </a:bodyPr>
          <a:lstStyle/>
          <a:p>
            <a:pPr algn="ctr"/>
            <a:r>
              <a:rPr kumimoji="1" lang="ja-JP" altLang="en-US" dirty="0"/>
              <a:t>物質</a:t>
            </a:r>
            <a:endParaRPr kumimoji="1" lang="en-US" altLang="ja-JP" dirty="0"/>
          </a:p>
          <a:p>
            <a:pPr algn="ctr"/>
            <a:r>
              <a:rPr lang="ja-JP" altLang="en-US" dirty="0"/>
              <a:t>（例：炭）</a:t>
            </a:r>
            <a:endParaRPr kumimoji="1" lang="ja-JP" altLang="en-US" dirty="0"/>
          </a:p>
        </p:txBody>
      </p:sp>
      <p:sp>
        <p:nvSpPr>
          <p:cNvPr id="42" name="テキスト ボックス 41"/>
          <p:cNvSpPr txBox="1"/>
          <p:nvPr/>
        </p:nvSpPr>
        <p:spPr>
          <a:xfrm>
            <a:off x="2480171" y="3967582"/>
            <a:ext cx="1223412" cy="646331"/>
          </a:xfrm>
          <a:prstGeom prst="rect">
            <a:avLst/>
          </a:prstGeom>
          <a:noFill/>
        </p:spPr>
        <p:txBody>
          <a:bodyPr wrap="none" rtlCol="0">
            <a:spAutoFit/>
          </a:bodyPr>
          <a:lstStyle/>
          <a:p>
            <a:pPr algn="ctr"/>
            <a:r>
              <a:rPr lang="ja-JP" altLang="en-US" dirty="0"/>
              <a:t>原子</a:t>
            </a:r>
            <a:endParaRPr kumimoji="1" lang="en-US" altLang="ja-JP" dirty="0"/>
          </a:p>
          <a:p>
            <a:pPr algn="ctr"/>
            <a:r>
              <a:rPr lang="ja-JP" altLang="en-US" dirty="0"/>
              <a:t>（例：炭素）</a:t>
            </a:r>
            <a:endParaRPr kumimoji="1" lang="ja-JP" altLang="en-US" dirty="0"/>
          </a:p>
        </p:txBody>
      </p:sp>
      <p:sp>
        <p:nvSpPr>
          <p:cNvPr id="43" name="テキスト ボックス 42"/>
          <p:cNvSpPr txBox="1"/>
          <p:nvPr/>
        </p:nvSpPr>
        <p:spPr>
          <a:xfrm>
            <a:off x="4169423" y="4044475"/>
            <a:ext cx="1800493" cy="369332"/>
          </a:xfrm>
          <a:prstGeom prst="rect">
            <a:avLst/>
          </a:prstGeom>
          <a:noFill/>
        </p:spPr>
        <p:txBody>
          <a:bodyPr wrap="none" rtlCol="0">
            <a:spAutoFit/>
          </a:bodyPr>
          <a:lstStyle/>
          <a:p>
            <a:pPr algn="ctr"/>
            <a:r>
              <a:rPr lang="ja-JP" altLang="en-US" dirty="0"/>
              <a:t>炭素原子の構造</a:t>
            </a:r>
            <a:endParaRPr kumimoji="1" lang="en-US" altLang="ja-JP" dirty="0"/>
          </a:p>
        </p:txBody>
      </p:sp>
      <p:sp>
        <p:nvSpPr>
          <p:cNvPr id="44" name="テキスト ボックス 43"/>
          <p:cNvSpPr txBox="1"/>
          <p:nvPr/>
        </p:nvSpPr>
        <p:spPr>
          <a:xfrm>
            <a:off x="4749991" y="4861624"/>
            <a:ext cx="1008609" cy="338554"/>
          </a:xfrm>
          <a:prstGeom prst="rect">
            <a:avLst/>
          </a:prstGeom>
          <a:noFill/>
        </p:spPr>
        <p:txBody>
          <a:bodyPr wrap="none" rtlCol="0">
            <a:spAutoFit/>
          </a:bodyPr>
          <a:lstStyle/>
          <a:p>
            <a:pPr algn="ctr"/>
            <a:r>
              <a:rPr lang="ja-JP" altLang="en-US" sz="1600" dirty="0"/>
              <a:t>陽子　　６</a:t>
            </a:r>
            <a:endParaRPr kumimoji="1" lang="en-US" altLang="ja-JP" sz="1600" dirty="0"/>
          </a:p>
        </p:txBody>
      </p:sp>
      <p:sp>
        <p:nvSpPr>
          <p:cNvPr id="46" name="テキスト ボックス 45"/>
          <p:cNvSpPr txBox="1"/>
          <p:nvPr/>
        </p:nvSpPr>
        <p:spPr>
          <a:xfrm>
            <a:off x="4763048" y="5309441"/>
            <a:ext cx="987771" cy="338554"/>
          </a:xfrm>
          <a:prstGeom prst="rect">
            <a:avLst/>
          </a:prstGeom>
          <a:noFill/>
        </p:spPr>
        <p:txBody>
          <a:bodyPr wrap="none" rtlCol="0">
            <a:spAutoFit/>
          </a:bodyPr>
          <a:lstStyle/>
          <a:p>
            <a:pPr algn="ctr"/>
            <a:r>
              <a:rPr lang="ja-JP" altLang="en-US" sz="1600" dirty="0"/>
              <a:t>中性子 ６</a:t>
            </a:r>
            <a:endParaRPr kumimoji="1" lang="en-US" altLang="ja-JP" sz="1600" dirty="0"/>
          </a:p>
        </p:txBody>
      </p:sp>
      <p:sp>
        <p:nvSpPr>
          <p:cNvPr id="47" name="テキスト ボックス 46"/>
          <p:cNvSpPr txBox="1"/>
          <p:nvPr/>
        </p:nvSpPr>
        <p:spPr>
          <a:xfrm>
            <a:off x="7234226" y="4000963"/>
            <a:ext cx="1976823" cy="369332"/>
          </a:xfrm>
          <a:prstGeom prst="rect">
            <a:avLst/>
          </a:prstGeom>
          <a:noFill/>
        </p:spPr>
        <p:txBody>
          <a:bodyPr wrap="none" rtlCol="0">
            <a:spAutoFit/>
          </a:bodyPr>
          <a:lstStyle/>
          <a:p>
            <a:pPr algn="ctr"/>
            <a:r>
              <a:rPr lang="ja-JP" altLang="en-US" dirty="0"/>
              <a:t>炭素原子の表し方</a:t>
            </a:r>
            <a:endParaRPr kumimoji="1" lang="en-US" altLang="ja-JP" dirty="0"/>
          </a:p>
        </p:txBody>
      </p:sp>
      <p:sp>
        <p:nvSpPr>
          <p:cNvPr id="48" name="テキスト ボックス 47"/>
          <p:cNvSpPr txBox="1"/>
          <p:nvPr/>
        </p:nvSpPr>
        <p:spPr>
          <a:xfrm>
            <a:off x="7587272" y="4715479"/>
            <a:ext cx="699230" cy="923330"/>
          </a:xfrm>
          <a:prstGeom prst="rect">
            <a:avLst/>
          </a:prstGeom>
          <a:noFill/>
        </p:spPr>
        <p:txBody>
          <a:bodyPr wrap="none" rtlCol="0">
            <a:spAutoFit/>
          </a:bodyPr>
          <a:lstStyle/>
          <a:p>
            <a:pPr algn="ctr"/>
            <a:r>
              <a:rPr lang="ja-JP" altLang="en-US" sz="5400" dirty="0"/>
              <a:t>Ｃ</a:t>
            </a:r>
            <a:endParaRPr kumimoji="1" lang="en-US" altLang="ja-JP" sz="5400" dirty="0"/>
          </a:p>
        </p:txBody>
      </p:sp>
      <p:sp>
        <p:nvSpPr>
          <p:cNvPr id="49" name="テキスト ボックス 48"/>
          <p:cNvSpPr txBox="1"/>
          <p:nvPr/>
        </p:nvSpPr>
        <p:spPr>
          <a:xfrm>
            <a:off x="8110276" y="4991672"/>
            <a:ext cx="1210589" cy="338554"/>
          </a:xfrm>
          <a:prstGeom prst="rect">
            <a:avLst/>
          </a:prstGeom>
          <a:noFill/>
        </p:spPr>
        <p:txBody>
          <a:bodyPr wrap="none" rtlCol="0">
            <a:spAutoFit/>
          </a:bodyPr>
          <a:lstStyle/>
          <a:p>
            <a:pPr algn="ctr"/>
            <a:r>
              <a:rPr lang="ja-JP" altLang="en-US" sz="1600" dirty="0"/>
              <a:t>←元素記号</a:t>
            </a:r>
            <a:endParaRPr kumimoji="1" lang="en-US" altLang="ja-JP" sz="1600" dirty="0"/>
          </a:p>
        </p:txBody>
      </p:sp>
      <p:sp>
        <p:nvSpPr>
          <p:cNvPr id="50" name="テキスト ボックス 49"/>
          <p:cNvSpPr txBox="1"/>
          <p:nvPr/>
        </p:nvSpPr>
        <p:spPr>
          <a:xfrm>
            <a:off x="7399151" y="5176535"/>
            <a:ext cx="325730" cy="338554"/>
          </a:xfrm>
          <a:prstGeom prst="rect">
            <a:avLst/>
          </a:prstGeom>
          <a:noFill/>
        </p:spPr>
        <p:txBody>
          <a:bodyPr wrap="none" rtlCol="0">
            <a:spAutoFit/>
          </a:bodyPr>
          <a:lstStyle/>
          <a:p>
            <a:pPr algn="ctr"/>
            <a:r>
              <a:rPr lang="ja-JP" altLang="en-US" sz="1600" dirty="0"/>
              <a:t>６</a:t>
            </a:r>
            <a:endParaRPr kumimoji="1" lang="en-US" altLang="ja-JP" sz="1600" dirty="0"/>
          </a:p>
        </p:txBody>
      </p:sp>
      <p:sp>
        <p:nvSpPr>
          <p:cNvPr id="51" name="テキスト ボックス 50"/>
          <p:cNvSpPr txBox="1"/>
          <p:nvPr/>
        </p:nvSpPr>
        <p:spPr>
          <a:xfrm>
            <a:off x="7365488" y="4874013"/>
            <a:ext cx="393056" cy="338554"/>
          </a:xfrm>
          <a:prstGeom prst="rect">
            <a:avLst/>
          </a:prstGeom>
          <a:noFill/>
        </p:spPr>
        <p:txBody>
          <a:bodyPr wrap="none" rtlCol="0">
            <a:spAutoFit/>
          </a:bodyPr>
          <a:lstStyle/>
          <a:p>
            <a:pPr algn="ctr"/>
            <a:r>
              <a:rPr lang="en-US" altLang="ja-JP" sz="1600" dirty="0"/>
              <a:t>12</a:t>
            </a:r>
            <a:endParaRPr kumimoji="1" lang="en-US" altLang="ja-JP" sz="1600" dirty="0"/>
          </a:p>
        </p:txBody>
      </p:sp>
      <p:sp>
        <p:nvSpPr>
          <p:cNvPr id="53" name="線吹き出し 1 (枠付き) 52"/>
          <p:cNvSpPr/>
          <p:nvPr/>
        </p:nvSpPr>
        <p:spPr>
          <a:xfrm>
            <a:off x="8163068" y="4470175"/>
            <a:ext cx="1257707" cy="403838"/>
          </a:xfrm>
          <a:prstGeom prst="borderCallout1">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t>質量数＝陽子＋中性子の数</a:t>
            </a:r>
          </a:p>
        </p:txBody>
      </p:sp>
      <p:sp>
        <p:nvSpPr>
          <p:cNvPr id="54" name="線吹き出し 1 (枠付き) 53"/>
          <p:cNvSpPr/>
          <p:nvPr/>
        </p:nvSpPr>
        <p:spPr>
          <a:xfrm>
            <a:off x="7963450" y="5554549"/>
            <a:ext cx="1486551" cy="403838"/>
          </a:xfrm>
          <a:prstGeom prst="borderCallout1">
            <a:avLst>
              <a:gd name="adj1" fmla="val 18750"/>
              <a:gd name="adj2" fmla="val -8333"/>
              <a:gd name="adj3" fmla="val -19582"/>
              <a:gd name="adj4" fmla="val -22198"/>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t>原子番号＝陽子の数＝電子の数</a:t>
            </a:r>
          </a:p>
        </p:txBody>
      </p:sp>
      <p:cxnSp>
        <p:nvCxnSpPr>
          <p:cNvPr id="56" name="直線コネクタ 55"/>
          <p:cNvCxnSpPr>
            <a:stCxn id="8" idx="3"/>
          </p:cNvCxnSpPr>
          <p:nvPr/>
        </p:nvCxnSpPr>
        <p:spPr>
          <a:xfrm flipV="1">
            <a:off x="1783483" y="4776535"/>
            <a:ext cx="1069067" cy="654617"/>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a:stCxn id="8" idx="3"/>
          </p:cNvCxnSpPr>
          <p:nvPr/>
        </p:nvCxnSpPr>
        <p:spPr>
          <a:xfrm>
            <a:off x="1783483" y="5431152"/>
            <a:ext cx="1055872" cy="58544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65" name="円/楕円 64"/>
          <p:cNvSpPr/>
          <p:nvPr/>
        </p:nvSpPr>
        <p:spPr>
          <a:xfrm>
            <a:off x="4529727" y="5816823"/>
            <a:ext cx="101078" cy="104721"/>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a:t>
            </a:r>
            <a:endParaRPr kumimoji="1" lang="ja-JP" altLang="en-US" dirty="0"/>
          </a:p>
        </p:txBody>
      </p:sp>
      <p:sp>
        <p:nvSpPr>
          <p:cNvPr id="66" name="テキスト ボックス 65"/>
          <p:cNvSpPr txBox="1"/>
          <p:nvPr/>
        </p:nvSpPr>
        <p:spPr>
          <a:xfrm>
            <a:off x="4749991" y="5701916"/>
            <a:ext cx="1008609" cy="338554"/>
          </a:xfrm>
          <a:prstGeom prst="rect">
            <a:avLst/>
          </a:prstGeom>
          <a:noFill/>
        </p:spPr>
        <p:txBody>
          <a:bodyPr wrap="none" rtlCol="0">
            <a:spAutoFit/>
          </a:bodyPr>
          <a:lstStyle/>
          <a:p>
            <a:pPr algn="ctr"/>
            <a:r>
              <a:rPr lang="ja-JP" altLang="en-US" sz="1600" dirty="0"/>
              <a:t>電子　　６</a:t>
            </a:r>
            <a:endParaRPr kumimoji="1" lang="en-US" altLang="ja-JP" sz="1600" dirty="0"/>
          </a:p>
        </p:txBody>
      </p:sp>
      <p:sp>
        <p:nvSpPr>
          <p:cNvPr id="71" name="右中かっこ 70"/>
          <p:cNvSpPr/>
          <p:nvPr/>
        </p:nvSpPr>
        <p:spPr>
          <a:xfrm>
            <a:off x="5758600" y="4908143"/>
            <a:ext cx="211316" cy="73066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72" name="テキスト ボックス 71"/>
          <p:cNvSpPr txBox="1"/>
          <p:nvPr/>
        </p:nvSpPr>
        <p:spPr>
          <a:xfrm>
            <a:off x="6035920" y="5119630"/>
            <a:ext cx="800219" cy="338554"/>
          </a:xfrm>
          <a:prstGeom prst="rect">
            <a:avLst/>
          </a:prstGeom>
          <a:noFill/>
        </p:spPr>
        <p:txBody>
          <a:bodyPr wrap="none" rtlCol="0">
            <a:spAutoFit/>
          </a:bodyPr>
          <a:lstStyle/>
          <a:p>
            <a:pPr algn="ctr"/>
            <a:r>
              <a:rPr lang="ja-JP" altLang="en-US" sz="1600" dirty="0"/>
              <a:t>原子核</a:t>
            </a:r>
            <a:endParaRPr kumimoji="1" lang="en-US" altLang="ja-JP" sz="1600" dirty="0"/>
          </a:p>
        </p:txBody>
      </p:sp>
      <p:sp>
        <p:nvSpPr>
          <p:cNvPr id="73" name="正方形/長方形 72"/>
          <p:cNvSpPr/>
          <p:nvPr/>
        </p:nvSpPr>
        <p:spPr>
          <a:xfrm>
            <a:off x="590752" y="1481892"/>
            <a:ext cx="8859249" cy="2246769"/>
          </a:xfrm>
          <a:prstGeom prst="rect">
            <a:avLst/>
          </a:prstGeom>
        </p:spPr>
        <p:txBody>
          <a:bodyPr wrap="square">
            <a:spAutoFit/>
          </a:bodyPr>
          <a:lstStyle/>
          <a:p>
            <a:r>
              <a:rPr lang="ja-JP" altLang="en-US" sz="2800" dirty="0"/>
              <a:t>私たちの体や食べ物、空気、水、洋服、机など、身の回りのすべての物質は、「原子」の結びつき（組み合わせ）によって作られています。</a:t>
            </a:r>
            <a:endParaRPr lang="en-US" altLang="ja-JP" sz="2800" dirty="0"/>
          </a:p>
          <a:p>
            <a:r>
              <a:rPr lang="ja-JP" altLang="en-US" sz="2800" dirty="0"/>
              <a:t>原子は、「原子核」とその周りを動く「電子」から、さらに原子核は、「陽子」と「中性子」からできています。</a:t>
            </a:r>
          </a:p>
        </p:txBody>
      </p:sp>
      <p:sp>
        <p:nvSpPr>
          <p:cNvPr id="75" name="タイトル 1"/>
          <p:cNvSpPr txBox="1">
            <a:spLocks/>
          </p:cNvSpPr>
          <p:nvPr/>
        </p:nvSpPr>
        <p:spPr>
          <a:xfrm>
            <a:off x="76481" y="196507"/>
            <a:ext cx="6249151" cy="501147"/>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t>１．放射線とはなにか？</a:t>
            </a:r>
          </a:p>
        </p:txBody>
      </p:sp>
    </p:spTree>
    <p:extLst>
      <p:ext uri="{BB962C8B-B14F-4D97-AF65-F5344CB8AC3E}">
        <p14:creationId xmlns:p14="http://schemas.microsoft.com/office/powerpoint/2010/main" val="1368720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9775" y="220748"/>
            <a:ext cx="6249151" cy="501147"/>
          </a:xfrm>
        </p:spPr>
        <p:txBody>
          <a:bodyPr>
            <a:normAutofit fontScale="90000"/>
          </a:bodyPr>
          <a:lstStyle/>
          <a:p>
            <a:r>
              <a:rPr lang="ja-JP" altLang="en-US" sz="3600" dirty="0"/>
              <a:t>②　同位体</a:t>
            </a:r>
            <a:endParaRPr kumimoji="1" lang="ja-JP" altLang="en-US" sz="3600" dirty="0"/>
          </a:p>
        </p:txBody>
      </p:sp>
      <p:sp>
        <p:nvSpPr>
          <p:cNvPr id="73" name="正方形/長方形 72"/>
          <p:cNvSpPr/>
          <p:nvPr/>
        </p:nvSpPr>
        <p:spPr>
          <a:xfrm>
            <a:off x="343189" y="687102"/>
            <a:ext cx="9001766" cy="2492990"/>
          </a:xfrm>
          <a:prstGeom prst="rect">
            <a:avLst/>
          </a:prstGeom>
        </p:spPr>
        <p:txBody>
          <a:bodyPr wrap="square">
            <a:spAutoFit/>
          </a:bodyPr>
          <a:lstStyle/>
          <a:p>
            <a:r>
              <a:rPr lang="ja-JP" altLang="en-US" sz="2600" dirty="0"/>
              <a:t>原子の化学的性質は、陽子の数（原子番号）によって決定されます。原子には、陽子の数が同じでも中性子の数が異なるものが存在する場合があり、これらを互いに</a:t>
            </a:r>
            <a:r>
              <a:rPr lang="ja-JP" altLang="en-US" sz="2600" b="1" dirty="0"/>
              <a:t>同位体（アイソトープ）</a:t>
            </a:r>
            <a:r>
              <a:rPr lang="ja-JP" altLang="en-US" sz="2600" dirty="0"/>
              <a:t>といいます。</a:t>
            </a:r>
            <a:endParaRPr lang="en-US" altLang="ja-JP" sz="2600" dirty="0"/>
          </a:p>
          <a:p>
            <a:r>
              <a:rPr lang="ja-JP" altLang="en-US" sz="2600" dirty="0"/>
              <a:t>性質が不安定で放射線を出してより安定な原子に代わるものを</a:t>
            </a:r>
            <a:r>
              <a:rPr lang="ja-JP" altLang="en-US" sz="2600" b="1" dirty="0"/>
              <a:t>放射性同位体（ラジオアイソトープ）</a:t>
            </a:r>
            <a:r>
              <a:rPr lang="ja-JP" altLang="en-US" sz="2600" dirty="0"/>
              <a:t>といいます。</a:t>
            </a:r>
          </a:p>
        </p:txBody>
      </p:sp>
      <p:graphicFrame>
        <p:nvGraphicFramePr>
          <p:cNvPr id="3" name="表 2"/>
          <p:cNvGraphicFramePr>
            <a:graphicFrameLocks noGrp="1"/>
          </p:cNvGraphicFramePr>
          <p:nvPr>
            <p:extLst>
              <p:ext uri="{D42A27DB-BD31-4B8C-83A1-F6EECF244321}">
                <p14:modId xmlns:p14="http://schemas.microsoft.com/office/powerpoint/2010/main" val="424929017"/>
              </p:ext>
            </p:extLst>
          </p:nvPr>
        </p:nvGraphicFramePr>
        <p:xfrm>
          <a:off x="1788166" y="3516375"/>
          <a:ext cx="6604000" cy="3290400"/>
        </p:xfrm>
        <a:graphic>
          <a:graphicData uri="http://schemas.openxmlformats.org/drawingml/2006/table">
            <a:tbl>
              <a:tblPr firstRow="1" bandRow="1">
                <a:tableStyleId>{5940675A-B579-460E-94D1-54222C63F5DA}</a:tableStyleId>
              </a:tblPr>
              <a:tblGrid>
                <a:gridCol w="1651000">
                  <a:extLst>
                    <a:ext uri="{9D8B030D-6E8A-4147-A177-3AD203B41FA5}">
                      <a16:colId xmlns:a16="http://schemas.microsoft.com/office/drawing/2014/main" xmlns="" val="20000"/>
                    </a:ext>
                  </a:extLst>
                </a:gridCol>
                <a:gridCol w="1651000">
                  <a:extLst>
                    <a:ext uri="{9D8B030D-6E8A-4147-A177-3AD203B41FA5}">
                      <a16:colId xmlns:a16="http://schemas.microsoft.com/office/drawing/2014/main" xmlns="" val="20001"/>
                    </a:ext>
                  </a:extLst>
                </a:gridCol>
                <a:gridCol w="1651000">
                  <a:extLst>
                    <a:ext uri="{9D8B030D-6E8A-4147-A177-3AD203B41FA5}">
                      <a16:colId xmlns:a16="http://schemas.microsoft.com/office/drawing/2014/main" xmlns="" val="20002"/>
                    </a:ext>
                  </a:extLst>
                </a:gridCol>
                <a:gridCol w="1651000">
                  <a:extLst>
                    <a:ext uri="{9D8B030D-6E8A-4147-A177-3AD203B41FA5}">
                      <a16:colId xmlns:a16="http://schemas.microsoft.com/office/drawing/2014/main" xmlns="" val="20003"/>
                    </a:ext>
                  </a:extLst>
                </a:gridCol>
              </a:tblGrid>
              <a:tr h="438286">
                <a:tc>
                  <a:txBody>
                    <a:bodyPr/>
                    <a:lstStyle/>
                    <a:p>
                      <a:endParaRPr kumimoji="1" lang="ja-JP" altLang="en-US" dirty="0"/>
                    </a:p>
                  </a:txBody>
                  <a:tcPr/>
                </a:tc>
                <a:tc>
                  <a:txBody>
                    <a:bodyPr/>
                    <a:lstStyle/>
                    <a:p>
                      <a:endParaRPr kumimoji="1" lang="ja-JP" altLang="en-US" dirty="0"/>
                    </a:p>
                  </a:txBody>
                  <a:tcPr/>
                </a:tc>
                <a:tc>
                  <a:txBody>
                    <a:bodyPr/>
                    <a:lstStyle/>
                    <a:p>
                      <a:endParaRPr kumimoji="1" lang="en-US" altLang="ja-JP" dirty="0"/>
                    </a:p>
                    <a:p>
                      <a:endParaRPr kumimoji="1" lang="en-US" altLang="ja-JP" dirty="0"/>
                    </a:p>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xmlns="" val="10000"/>
                  </a:ext>
                </a:extLst>
              </a:tr>
              <a:tr h="396000">
                <a:tc>
                  <a:txBody>
                    <a:bodyPr/>
                    <a:lstStyle/>
                    <a:p>
                      <a:r>
                        <a:rPr kumimoji="1" lang="ja-JP" altLang="en-US" dirty="0"/>
                        <a:t>陽子の数</a:t>
                      </a:r>
                    </a:p>
                  </a:txBody>
                  <a:tcPr/>
                </a:tc>
                <a:tc>
                  <a:txBody>
                    <a:bodyPr/>
                    <a:lstStyle/>
                    <a:p>
                      <a:pPr algn="ctr"/>
                      <a:r>
                        <a:rPr kumimoji="1" lang="ja-JP" altLang="en-US" dirty="0"/>
                        <a:t>６</a:t>
                      </a:r>
                    </a:p>
                  </a:txBody>
                  <a:tcPr/>
                </a:tc>
                <a:tc>
                  <a:txBody>
                    <a:bodyPr/>
                    <a:lstStyle/>
                    <a:p>
                      <a:pPr algn="ctr"/>
                      <a:r>
                        <a:rPr kumimoji="1" lang="ja-JP" altLang="en-US" dirty="0"/>
                        <a:t>６</a:t>
                      </a:r>
                    </a:p>
                  </a:txBody>
                  <a:tcPr/>
                </a:tc>
                <a:tc>
                  <a:txBody>
                    <a:bodyPr/>
                    <a:lstStyle/>
                    <a:p>
                      <a:pPr algn="ctr"/>
                      <a:r>
                        <a:rPr kumimoji="1" lang="ja-JP" altLang="en-US" dirty="0"/>
                        <a:t>６</a:t>
                      </a:r>
                    </a:p>
                  </a:txBody>
                  <a:tcPr/>
                </a:tc>
                <a:extLst>
                  <a:ext uri="{0D108BD9-81ED-4DB2-BD59-A6C34878D82A}">
                    <a16:rowId xmlns:a16="http://schemas.microsoft.com/office/drawing/2014/main" xmlns="" val="10001"/>
                  </a:ext>
                </a:extLst>
              </a:tr>
              <a:tr h="396000">
                <a:tc>
                  <a:txBody>
                    <a:bodyPr/>
                    <a:lstStyle/>
                    <a:p>
                      <a:r>
                        <a:rPr kumimoji="1" lang="ja-JP" altLang="en-US" dirty="0"/>
                        <a:t>中性子の数</a:t>
                      </a:r>
                    </a:p>
                  </a:txBody>
                  <a:tcPr/>
                </a:tc>
                <a:tc>
                  <a:txBody>
                    <a:bodyPr/>
                    <a:lstStyle/>
                    <a:p>
                      <a:pPr algn="ctr"/>
                      <a:r>
                        <a:rPr kumimoji="1" lang="ja-JP" altLang="en-US" dirty="0"/>
                        <a:t>６</a:t>
                      </a:r>
                    </a:p>
                  </a:txBody>
                  <a:tcPr/>
                </a:tc>
                <a:tc>
                  <a:txBody>
                    <a:bodyPr/>
                    <a:lstStyle/>
                    <a:p>
                      <a:pPr algn="ctr"/>
                      <a:r>
                        <a:rPr kumimoji="1" lang="ja-JP" altLang="en-US" dirty="0"/>
                        <a:t>７</a:t>
                      </a:r>
                    </a:p>
                  </a:txBody>
                  <a:tcPr/>
                </a:tc>
                <a:tc>
                  <a:txBody>
                    <a:bodyPr/>
                    <a:lstStyle/>
                    <a:p>
                      <a:pPr algn="ctr"/>
                      <a:r>
                        <a:rPr kumimoji="1" lang="ja-JP" altLang="en-US" dirty="0"/>
                        <a:t>８</a:t>
                      </a:r>
                    </a:p>
                  </a:txBody>
                  <a:tcPr/>
                </a:tc>
                <a:extLst>
                  <a:ext uri="{0D108BD9-81ED-4DB2-BD59-A6C34878D82A}">
                    <a16:rowId xmlns:a16="http://schemas.microsoft.com/office/drawing/2014/main" xmlns="" val="10002"/>
                  </a:ext>
                </a:extLst>
              </a:tr>
              <a:tr h="396000">
                <a:tc>
                  <a:txBody>
                    <a:bodyPr/>
                    <a:lstStyle/>
                    <a:p>
                      <a:r>
                        <a:rPr kumimoji="1" lang="ja-JP" altLang="en-US" dirty="0"/>
                        <a:t>質量数</a:t>
                      </a:r>
                    </a:p>
                  </a:txBody>
                  <a:tcPr/>
                </a:tc>
                <a:tc>
                  <a:txBody>
                    <a:bodyPr/>
                    <a:lstStyle/>
                    <a:p>
                      <a:pPr algn="ctr"/>
                      <a:r>
                        <a:rPr kumimoji="1" lang="ja-JP" altLang="en-US" dirty="0"/>
                        <a:t>１２</a:t>
                      </a:r>
                    </a:p>
                  </a:txBody>
                  <a:tcPr/>
                </a:tc>
                <a:tc>
                  <a:txBody>
                    <a:bodyPr/>
                    <a:lstStyle/>
                    <a:p>
                      <a:pPr algn="ctr"/>
                      <a:r>
                        <a:rPr kumimoji="1" lang="ja-JP" altLang="en-US" dirty="0"/>
                        <a:t>１３</a:t>
                      </a:r>
                    </a:p>
                  </a:txBody>
                  <a:tcPr/>
                </a:tc>
                <a:tc>
                  <a:txBody>
                    <a:bodyPr/>
                    <a:lstStyle/>
                    <a:p>
                      <a:pPr algn="ctr"/>
                      <a:r>
                        <a:rPr kumimoji="1" lang="ja-JP" altLang="en-US" dirty="0"/>
                        <a:t>１４</a:t>
                      </a:r>
                    </a:p>
                  </a:txBody>
                  <a:tcPr/>
                </a:tc>
                <a:extLst>
                  <a:ext uri="{0D108BD9-81ED-4DB2-BD59-A6C34878D82A}">
                    <a16:rowId xmlns:a16="http://schemas.microsoft.com/office/drawing/2014/main" xmlns="" val="10003"/>
                  </a:ext>
                </a:extLst>
              </a:tr>
              <a:tr h="396000">
                <a:tc>
                  <a:txBody>
                    <a:bodyPr/>
                    <a:lstStyle/>
                    <a:p>
                      <a:r>
                        <a:rPr kumimoji="1" lang="ja-JP" altLang="en-US" dirty="0"/>
                        <a:t>電子の数</a:t>
                      </a:r>
                    </a:p>
                  </a:txBody>
                  <a:tcPr/>
                </a:tc>
                <a:tc>
                  <a:txBody>
                    <a:bodyPr/>
                    <a:lstStyle/>
                    <a:p>
                      <a:pPr algn="ctr"/>
                      <a:r>
                        <a:rPr kumimoji="1" lang="ja-JP" altLang="en-US" dirty="0"/>
                        <a:t>６</a:t>
                      </a:r>
                    </a:p>
                  </a:txBody>
                  <a:tcPr/>
                </a:tc>
                <a:tc>
                  <a:txBody>
                    <a:bodyPr/>
                    <a:lstStyle/>
                    <a:p>
                      <a:pPr algn="ctr"/>
                      <a:r>
                        <a:rPr kumimoji="1" lang="ja-JP" altLang="en-US" dirty="0"/>
                        <a:t>６</a:t>
                      </a:r>
                    </a:p>
                  </a:txBody>
                  <a:tcPr/>
                </a:tc>
                <a:tc>
                  <a:txBody>
                    <a:bodyPr/>
                    <a:lstStyle/>
                    <a:p>
                      <a:pPr algn="ctr"/>
                      <a:r>
                        <a:rPr kumimoji="1" lang="ja-JP" altLang="en-US" dirty="0"/>
                        <a:t>６</a:t>
                      </a:r>
                    </a:p>
                  </a:txBody>
                  <a:tcPr/>
                </a:tc>
                <a:extLst>
                  <a:ext uri="{0D108BD9-81ED-4DB2-BD59-A6C34878D82A}">
                    <a16:rowId xmlns:a16="http://schemas.microsoft.com/office/drawing/2014/main" xmlns="" val="10004"/>
                  </a:ext>
                </a:extLst>
              </a:tr>
              <a:tr h="396000">
                <a:tc>
                  <a:txBody>
                    <a:bodyPr/>
                    <a:lstStyle/>
                    <a:p>
                      <a:r>
                        <a:rPr kumimoji="1" lang="ja-JP" altLang="en-US" dirty="0"/>
                        <a:t>存在比</a:t>
                      </a:r>
                    </a:p>
                  </a:txBody>
                  <a:tcPr/>
                </a:tc>
                <a:tc>
                  <a:txBody>
                    <a:bodyPr/>
                    <a:lstStyle/>
                    <a:p>
                      <a:pPr algn="ctr"/>
                      <a:r>
                        <a:rPr kumimoji="1" lang="en-US" altLang="ja-JP" sz="1600" dirty="0"/>
                        <a:t>98.84</a:t>
                      </a:r>
                      <a:r>
                        <a:rPr kumimoji="1" lang="ja-JP" altLang="en-US" sz="1600" dirty="0"/>
                        <a:t>～</a:t>
                      </a:r>
                      <a:r>
                        <a:rPr kumimoji="1" lang="en-US" altLang="ja-JP" sz="1600" dirty="0"/>
                        <a:t>99.04</a:t>
                      </a:r>
                      <a:r>
                        <a:rPr kumimoji="1" lang="ja-JP" altLang="en-US" sz="1600" dirty="0"/>
                        <a:t>％</a:t>
                      </a:r>
                    </a:p>
                  </a:txBody>
                  <a:tcPr/>
                </a:tc>
                <a:tc>
                  <a:txBody>
                    <a:bodyPr/>
                    <a:lstStyle/>
                    <a:p>
                      <a:pPr algn="ctr"/>
                      <a:r>
                        <a:rPr kumimoji="1" lang="en-US" altLang="ja-JP" dirty="0"/>
                        <a:t>0.96</a:t>
                      </a:r>
                      <a:r>
                        <a:rPr kumimoji="1" lang="ja-JP" altLang="en-US" dirty="0"/>
                        <a:t>～</a:t>
                      </a:r>
                      <a:r>
                        <a:rPr kumimoji="1" lang="en-US" altLang="ja-JP" dirty="0"/>
                        <a:t>1.16</a:t>
                      </a:r>
                      <a:r>
                        <a:rPr kumimoji="1" lang="ja-JP" altLang="en-US" dirty="0"/>
                        <a:t>％</a:t>
                      </a:r>
                    </a:p>
                  </a:txBody>
                  <a:tcPr/>
                </a:tc>
                <a:tc>
                  <a:txBody>
                    <a:bodyPr/>
                    <a:lstStyle/>
                    <a:p>
                      <a:pPr algn="ctr"/>
                      <a:r>
                        <a:rPr kumimoji="1" lang="ja-JP" altLang="en-US" dirty="0"/>
                        <a:t>ごく微量</a:t>
                      </a:r>
                    </a:p>
                  </a:txBody>
                  <a:tcPr/>
                </a:tc>
                <a:extLst>
                  <a:ext uri="{0D108BD9-81ED-4DB2-BD59-A6C34878D82A}">
                    <a16:rowId xmlns:a16="http://schemas.microsoft.com/office/drawing/2014/main" xmlns="" val="10005"/>
                  </a:ext>
                </a:extLst>
              </a:tr>
              <a:tr h="396000">
                <a:tc>
                  <a:txBody>
                    <a:bodyPr/>
                    <a:lstStyle/>
                    <a:p>
                      <a:r>
                        <a:rPr kumimoji="1" lang="ja-JP" altLang="en-US" dirty="0"/>
                        <a:t>性質</a:t>
                      </a:r>
                    </a:p>
                  </a:txBody>
                  <a:tcPr/>
                </a:tc>
                <a:tc>
                  <a:txBody>
                    <a:bodyPr/>
                    <a:lstStyle/>
                    <a:p>
                      <a:pPr algn="ctr"/>
                      <a:r>
                        <a:rPr kumimoji="1" lang="ja-JP" altLang="en-US" dirty="0"/>
                        <a:t>安定</a:t>
                      </a:r>
                    </a:p>
                  </a:txBody>
                  <a:tcPr/>
                </a:tc>
                <a:tc>
                  <a:txBody>
                    <a:bodyPr/>
                    <a:lstStyle/>
                    <a:p>
                      <a:pPr algn="ctr"/>
                      <a:r>
                        <a:rPr kumimoji="1" lang="ja-JP" altLang="en-US" dirty="0"/>
                        <a:t>安定</a:t>
                      </a:r>
                    </a:p>
                  </a:txBody>
                  <a:tcPr/>
                </a:tc>
                <a:tc>
                  <a:txBody>
                    <a:bodyPr/>
                    <a:lstStyle/>
                    <a:p>
                      <a:r>
                        <a:rPr kumimoji="1" lang="ja-JP" altLang="en-US" dirty="0"/>
                        <a:t>放射性同位体</a:t>
                      </a:r>
                    </a:p>
                  </a:txBody>
                  <a:tcPr/>
                </a:tc>
                <a:extLst>
                  <a:ext uri="{0D108BD9-81ED-4DB2-BD59-A6C34878D82A}">
                    <a16:rowId xmlns:a16="http://schemas.microsoft.com/office/drawing/2014/main" xmlns="" val="10006"/>
                  </a:ext>
                </a:extLst>
              </a:tr>
            </a:tbl>
          </a:graphicData>
        </a:graphic>
      </p:graphicFrame>
      <p:sp>
        <p:nvSpPr>
          <p:cNvPr id="52" name="テキスト ボックス 51"/>
          <p:cNvSpPr txBox="1"/>
          <p:nvPr/>
        </p:nvSpPr>
        <p:spPr>
          <a:xfrm>
            <a:off x="3929128" y="3505203"/>
            <a:ext cx="699230" cy="923330"/>
          </a:xfrm>
          <a:prstGeom prst="rect">
            <a:avLst/>
          </a:prstGeom>
          <a:noFill/>
        </p:spPr>
        <p:txBody>
          <a:bodyPr wrap="none" rtlCol="0">
            <a:spAutoFit/>
          </a:bodyPr>
          <a:lstStyle/>
          <a:p>
            <a:pPr algn="ctr"/>
            <a:r>
              <a:rPr lang="ja-JP" altLang="en-US" sz="5400" dirty="0"/>
              <a:t>Ｃ</a:t>
            </a:r>
            <a:endParaRPr kumimoji="1" lang="en-US" altLang="ja-JP" sz="5400" dirty="0"/>
          </a:p>
        </p:txBody>
      </p:sp>
      <p:sp>
        <p:nvSpPr>
          <p:cNvPr id="58" name="テキスト ボックス 57"/>
          <p:cNvSpPr txBox="1"/>
          <p:nvPr/>
        </p:nvSpPr>
        <p:spPr>
          <a:xfrm>
            <a:off x="2084872" y="3966868"/>
            <a:ext cx="325730" cy="338554"/>
          </a:xfrm>
          <a:prstGeom prst="rect">
            <a:avLst/>
          </a:prstGeom>
          <a:noFill/>
        </p:spPr>
        <p:txBody>
          <a:bodyPr wrap="none" rtlCol="0">
            <a:spAutoFit/>
          </a:bodyPr>
          <a:lstStyle/>
          <a:p>
            <a:pPr algn="ctr"/>
            <a:r>
              <a:rPr lang="ja-JP" altLang="en-US" sz="1600" dirty="0"/>
              <a:t>６</a:t>
            </a:r>
            <a:endParaRPr kumimoji="1" lang="en-US" altLang="ja-JP" sz="1600" dirty="0"/>
          </a:p>
        </p:txBody>
      </p:sp>
      <p:sp>
        <p:nvSpPr>
          <p:cNvPr id="59" name="テキスト ボックス 58"/>
          <p:cNvSpPr txBox="1"/>
          <p:nvPr/>
        </p:nvSpPr>
        <p:spPr>
          <a:xfrm>
            <a:off x="3577718" y="3671644"/>
            <a:ext cx="393056" cy="338554"/>
          </a:xfrm>
          <a:prstGeom prst="rect">
            <a:avLst/>
          </a:prstGeom>
          <a:noFill/>
        </p:spPr>
        <p:txBody>
          <a:bodyPr wrap="none" rtlCol="0">
            <a:spAutoFit/>
          </a:bodyPr>
          <a:lstStyle/>
          <a:p>
            <a:pPr algn="ctr"/>
            <a:r>
              <a:rPr lang="en-US" altLang="ja-JP" sz="1600" dirty="0"/>
              <a:t>12</a:t>
            </a:r>
            <a:endParaRPr kumimoji="1" lang="en-US" altLang="ja-JP" sz="1600" dirty="0"/>
          </a:p>
        </p:txBody>
      </p:sp>
      <p:sp>
        <p:nvSpPr>
          <p:cNvPr id="61" name="テキスト ボックス 60"/>
          <p:cNvSpPr txBox="1"/>
          <p:nvPr/>
        </p:nvSpPr>
        <p:spPr>
          <a:xfrm>
            <a:off x="2247737" y="3505203"/>
            <a:ext cx="699230" cy="923330"/>
          </a:xfrm>
          <a:prstGeom prst="rect">
            <a:avLst/>
          </a:prstGeom>
          <a:noFill/>
        </p:spPr>
        <p:txBody>
          <a:bodyPr wrap="none" rtlCol="0">
            <a:spAutoFit/>
          </a:bodyPr>
          <a:lstStyle/>
          <a:p>
            <a:pPr algn="ctr"/>
            <a:r>
              <a:rPr lang="ja-JP" altLang="en-US" sz="5400" dirty="0"/>
              <a:t>Ｃ</a:t>
            </a:r>
            <a:endParaRPr kumimoji="1" lang="en-US" altLang="ja-JP" sz="5400" dirty="0"/>
          </a:p>
        </p:txBody>
      </p:sp>
      <p:sp>
        <p:nvSpPr>
          <p:cNvPr id="62" name="正方形/長方形 61"/>
          <p:cNvSpPr/>
          <p:nvPr/>
        </p:nvSpPr>
        <p:spPr>
          <a:xfrm>
            <a:off x="1710239" y="3133079"/>
            <a:ext cx="1774225" cy="405695"/>
          </a:xfrm>
          <a:prstGeom prst="rect">
            <a:avLst/>
          </a:prstGeom>
        </p:spPr>
        <p:txBody>
          <a:bodyPr wrap="square">
            <a:spAutoFit/>
          </a:bodyPr>
          <a:lstStyle/>
          <a:p>
            <a:r>
              <a:rPr lang="ja-JP" altLang="en-US" sz="2000" dirty="0"/>
              <a:t>炭素の同位体</a:t>
            </a:r>
          </a:p>
        </p:txBody>
      </p:sp>
      <p:sp>
        <p:nvSpPr>
          <p:cNvPr id="63" name="テキスト ボックス 62"/>
          <p:cNvSpPr txBox="1"/>
          <p:nvPr/>
        </p:nvSpPr>
        <p:spPr>
          <a:xfrm>
            <a:off x="5563079" y="3516375"/>
            <a:ext cx="699230" cy="923330"/>
          </a:xfrm>
          <a:prstGeom prst="rect">
            <a:avLst/>
          </a:prstGeom>
          <a:noFill/>
        </p:spPr>
        <p:txBody>
          <a:bodyPr wrap="none" rtlCol="0">
            <a:spAutoFit/>
          </a:bodyPr>
          <a:lstStyle/>
          <a:p>
            <a:pPr algn="ctr"/>
            <a:r>
              <a:rPr lang="ja-JP" altLang="en-US" sz="5400" dirty="0"/>
              <a:t>Ｃ</a:t>
            </a:r>
            <a:endParaRPr kumimoji="1" lang="en-US" altLang="ja-JP" sz="5400" dirty="0"/>
          </a:p>
        </p:txBody>
      </p:sp>
      <p:sp>
        <p:nvSpPr>
          <p:cNvPr id="64" name="テキスト ボックス 63"/>
          <p:cNvSpPr txBox="1"/>
          <p:nvPr/>
        </p:nvSpPr>
        <p:spPr>
          <a:xfrm>
            <a:off x="7155384" y="3505203"/>
            <a:ext cx="699230" cy="923330"/>
          </a:xfrm>
          <a:prstGeom prst="rect">
            <a:avLst/>
          </a:prstGeom>
          <a:noFill/>
        </p:spPr>
        <p:txBody>
          <a:bodyPr wrap="none" rtlCol="0">
            <a:spAutoFit/>
          </a:bodyPr>
          <a:lstStyle/>
          <a:p>
            <a:pPr algn="ctr"/>
            <a:r>
              <a:rPr lang="ja-JP" altLang="en-US" sz="5400" dirty="0"/>
              <a:t>Ｃ</a:t>
            </a:r>
            <a:endParaRPr kumimoji="1" lang="en-US" altLang="ja-JP" sz="5400" dirty="0"/>
          </a:p>
        </p:txBody>
      </p:sp>
      <p:sp>
        <p:nvSpPr>
          <p:cNvPr id="67" name="テキスト ボックス 66"/>
          <p:cNvSpPr txBox="1"/>
          <p:nvPr/>
        </p:nvSpPr>
        <p:spPr>
          <a:xfrm>
            <a:off x="5327588" y="3659013"/>
            <a:ext cx="393056" cy="338554"/>
          </a:xfrm>
          <a:prstGeom prst="rect">
            <a:avLst/>
          </a:prstGeom>
          <a:noFill/>
        </p:spPr>
        <p:txBody>
          <a:bodyPr wrap="none" rtlCol="0">
            <a:spAutoFit/>
          </a:bodyPr>
          <a:lstStyle/>
          <a:p>
            <a:pPr algn="ctr"/>
            <a:r>
              <a:rPr lang="en-US" altLang="ja-JP" sz="1600" dirty="0"/>
              <a:t>13</a:t>
            </a:r>
            <a:endParaRPr kumimoji="1" lang="en-US" altLang="ja-JP" sz="1600" dirty="0"/>
          </a:p>
        </p:txBody>
      </p:sp>
      <p:sp>
        <p:nvSpPr>
          <p:cNvPr id="68" name="テキスト ボックス 67"/>
          <p:cNvSpPr txBox="1"/>
          <p:nvPr/>
        </p:nvSpPr>
        <p:spPr>
          <a:xfrm>
            <a:off x="6919893" y="3649488"/>
            <a:ext cx="393056" cy="338554"/>
          </a:xfrm>
          <a:prstGeom prst="rect">
            <a:avLst/>
          </a:prstGeom>
          <a:noFill/>
        </p:spPr>
        <p:txBody>
          <a:bodyPr wrap="none" rtlCol="0">
            <a:spAutoFit/>
          </a:bodyPr>
          <a:lstStyle/>
          <a:p>
            <a:pPr algn="ctr"/>
            <a:r>
              <a:rPr lang="en-US" altLang="ja-JP" sz="1600" dirty="0"/>
              <a:t>14</a:t>
            </a:r>
            <a:endParaRPr kumimoji="1" lang="en-US" altLang="ja-JP" sz="1600" dirty="0"/>
          </a:p>
        </p:txBody>
      </p:sp>
    </p:spTree>
    <p:extLst>
      <p:ext uri="{BB962C8B-B14F-4D97-AF65-F5344CB8AC3E}">
        <p14:creationId xmlns:p14="http://schemas.microsoft.com/office/powerpoint/2010/main" val="2559625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9775" y="220748"/>
            <a:ext cx="6249151" cy="501147"/>
          </a:xfrm>
        </p:spPr>
        <p:txBody>
          <a:bodyPr>
            <a:normAutofit fontScale="90000"/>
          </a:bodyPr>
          <a:lstStyle/>
          <a:p>
            <a:r>
              <a:rPr lang="ja-JP" altLang="en-US" sz="3600" dirty="0"/>
              <a:t>③　炭素１４の壊変</a:t>
            </a:r>
            <a:endParaRPr kumimoji="1" lang="ja-JP" altLang="en-US" sz="3600" dirty="0"/>
          </a:p>
        </p:txBody>
      </p:sp>
      <p:sp>
        <p:nvSpPr>
          <p:cNvPr id="73" name="正方形/長方形 72"/>
          <p:cNvSpPr/>
          <p:nvPr/>
        </p:nvSpPr>
        <p:spPr>
          <a:xfrm>
            <a:off x="343189" y="687102"/>
            <a:ext cx="9001766" cy="2492990"/>
          </a:xfrm>
          <a:prstGeom prst="rect">
            <a:avLst/>
          </a:prstGeom>
        </p:spPr>
        <p:txBody>
          <a:bodyPr wrap="square">
            <a:spAutoFit/>
          </a:bodyPr>
          <a:lstStyle/>
          <a:p>
            <a:r>
              <a:rPr lang="ja-JP" altLang="en-US" sz="2600" dirty="0"/>
              <a:t>炭素の放射性同位体である炭素</a:t>
            </a:r>
            <a:r>
              <a:rPr lang="en-US" altLang="ja-JP" sz="2600" dirty="0"/>
              <a:t>14</a:t>
            </a:r>
            <a:r>
              <a:rPr lang="ja-JP" altLang="en-US" sz="2600" dirty="0"/>
              <a:t>は原子核に陽子</a:t>
            </a:r>
            <a:r>
              <a:rPr lang="en-US" altLang="ja-JP" sz="2600" dirty="0"/>
              <a:t>6</a:t>
            </a:r>
            <a:r>
              <a:rPr lang="ja-JP" altLang="en-US" sz="2600" dirty="0"/>
              <a:t>と中性子</a:t>
            </a:r>
            <a:r>
              <a:rPr lang="en-US" altLang="ja-JP" sz="2600" dirty="0"/>
              <a:t>8</a:t>
            </a:r>
            <a:r>
              <a:rPr lang="ja-JP" altLang="en-US" sz="2600" dirty="0"/>
              <a:t>を持っており、長い時間をかけて</a:t>
            </a:r>
            <a:r>
              <a:rPr lang="en-US" altLang="ja-JP" sz="2600" dirty="0"/>
              <a:t>β</a:t>
            </a:r>
            <a:r>
              <a:rPr lang="ja-JP" altLang="en-US" sz="2600" dirty="0"/>
              <a:t>線という</a:t>
            </a:r>
            <a:r>
              <a:rPr lang="ja-JP" altLang="en-US" sz="2600" b="1" dirty="0"/>
              <a:t>放射線</a:t>
            </a:r>
            <a:r>
              <a:rPr lang="ja-JP" altLang="en-US" sz="2600" dirty="0"/>
              <a:t>を出しながら安定な窒素に壊変していきます。放射性同位体が元の量の半分になる時間を</a:t>
            </a:r>
            <a:r>
              <a:rPr lang="ja-JP" altLang="en-US" sz="2600" b="1" dirty="0"/>
              <a:t>半減期</a:t>
            </a:r>
            <a:r>
              <a:rPr lang="ja-JP" altLang="en-US" sz="2600" dirty="0"/>
              <a:t>と呼び、炭素</a:t>
            </a:r>
            <a:r>
              <a:rPr lang="en-US" altLang="ja-JP" sz="2600" dirty="0"/>
              <a:t>14</a:t>
            </a:r>
            <a:r>
              <a:rPr lang="ja-JP" altLang="en-US" sz="2600" dirty="0"/>
              <a:t>の半減期は</a:t>
            </a:r>
            <a:r>
              <a:rPr lang="en-US" altLang="ja-JP" sz="2600" dirty="0"/>
              <a:t>5730</a:t>
            </a:r>
            <a:r>
              <a:rPr lang="ja-JP" altLang="en-US" sz="2600" dirty="0"/>
              <a:t>年です。</a:t>
            </a:r>
            <a:endParaRPr lang="en-US" altLang="ja-JP" sz="2600" dirty="0"/>
          </a:p>
          <a:p>
            <a:r>
              <a:rPr lang="ja-JP" altLang="en-US" sz="2600" dirty="0"/>
              <a:t>この性質を利用して、遺跡から発掘される遺物の年代測定に用いられています。</a:t>
            </a:r>
            <a:endParaRPr lang="en-US" altLang="ja-JP" sz="2600" dirty="0"/>
          </a:p>
        </p:txBody>
      </p:sp>
      <p:sp>
        <p:nvSpPr>
          <p:cNvPr id="14" name="円/楕円 13"/>
          <p:cNvSpPr/>
          <p:nvPr/>
        </p:nvSpPr>
        <p:spPr>
          <a:xfrm>
            <a:off x="1203693" y="4711097"/>
            <a:ext cx="200025" cy="180975"/>
          </a:xfrm>
          <a:prstGeom prst="ellipse">
            <a:avLst/>
          </a:prstGeom>
          <a:solidFill>
            <a:srgbClr val="FFFF00"/>
          </a:solidFill>
          <a:ln>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15" name="円/楕円 14"/>
          <p:cNvSpPr/>
          <p:nvPr/>
        </p:nvSpPr>
        <p:spPr>
          <a:xfrm>
            <a:off x="877462" y="4325448"/>
            <a:ext cx="1052512" cy="9953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円/楕円 15"/>
          <p:cNvSpPr/>
          <p:nvPr/>
        </p:nvSpPr>
        <p:spPr>
          <a:xfrm>
            <a:off x="729823" y="4173049"/>
            <a:ext cx="1365433" cy="13120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円/楕円 16"/>
          <p:cNvSpPr/>
          <p:nvPr/>
        </p:nvSpPr>
        <p:spPr>
          <a:xfrm>
            <a:off x="1378714" y="4577458"/>
            <a:ext cx="200025" cy="180975"/>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400" dirty="0"/>
              <a:t>＋</a:t>
            </a:r>
          </a:p>
        </p:txBody>
      </p:sp>
      <p:sp>
        <p:nvSpPr>
          <p:cNvPr id="18" name="円/楕円 17"/>
          <p:cNvSpPr/>
          <p:nvPr/>
        </p:nvSpPr>
        <p:spPr>
          <a:xfrm>
            <a:off x="1490842" y="4672540"/>
            <a:ext cx="200025" cy="180975"/>
          </a:xfrm>
          <a:prstGeom prst="ellipse">
            <a:avLst/>
          </a:prstGeom>
          <a:solidFill>
            <a:srgbClr val="FFFF00"/>
          </a:solidFill>
          <a:ln>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19" name="円/楕円 18"/>
          <p:cNvSpPr/>
          <p:nvPr/>
        </p:nvSpPr>
        <p:spPr>
          <a:xfrm>
            <a:off x="1448448" y="4900915"/>
            <a:ext cx="200025" cy="180975"/>
          </a:xfrm>
          <a:prstGeom prst="ellipse">
            <a:avLst/>
          </a:prstGeom>
          <a:solidFill>
            <a:srgbClr val="FFFF00"/>
          </a:solidFill>
          <a:ln>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20" name="円/楕円 19"/>
          <p:cNvSpPr/>
          <p:nvPr/>
        </p:nvSpPr>
        <p:spPr>
          <a:xfrm>
            <a:off x="1147626" y="4714149"/>
            <a:ext cx="200025" cy="180975"/>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400" dirty="0"/>
              <a:t>＋</a:t>
            </a:r>
          </a:p>
        </p:txBody>
      </p:sp>
      <p:sp>
        <p:nvSpPr>
          <p:cNvPr id="21" name="円/楕円 20"/>
          <p:cNvSpPr/>
          <p:nvPr/>
        </p:nvSpPr>
        <p:spPr>
          <a:xfrm>
            <a:off x="1273832" y="4748686"/>
            <a:ext cx="200025" cy="180975"/>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400" dirty="0"/>
              <a:t>＋</a:t>
            </a:r>
          </a:p>
        </p:txBody>
      </p:sp>
      <p:sp>
        <p:nvSpPr>
          <p:cNvPr id="22" name="円/楕円 21"/>
          <p:cNvSpPr/>
          <p:nvPr/>
        </p:nvSpPr>
        <p:spPr>
          <a:xfrm>
            <a:off x="1396656" y="4774656"/>
            <a:ext cx="200025" cy="180975"/>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400" dirty="0"/>
              <a:t>＋</a:t>
            </a:r>
          </a:p>
        </p:txBody>
      </p:sp>
      <p:sp>
        <p:nvSpPr>
          <p:cNvPr id="23" name="円/楕円 22"/>
          <p:cNvSpPr/>
          <p:nvPr/>
        </p:nvSpPr>
        <p:spPr>
          <a:xfrm>
            <a:off x="1497090" y="4790879"/>
            <a:ext cx="200025" cy="180975"/>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400" dirty="0"/>
              <a:t>＋</a:t>
            </a:r>
          </a:p>
        </p:txBody>
      </p:sp>
      <p:sp>
        <p:nvSpPr>
          <p:cNvPr id="24" name="円/楕円 23"/>
          <p:cNvSpPr/>
          <p:nvPr/>
        </p:nvSpPr>
        <p:spPr>
          <a:xfrm>
            <a:off x="1264664" y="4902673"/>
            <a:ext cx="200025" cy="180975"/>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400" dirty="0"/>
              <a:t>＋</a:t>
            </a:r>
          </a:p>
        </p:txBody>
      </p:sp>
      <p:sp>
        <p:nvSpPr>
          <p:cNvPr id="25" name="円/楕円 24"/>
          <p:cNvSpPr/>
          <p:nvPr/>
        </p:nvSpPr>
        <p:spPr>
          <a:xfrm>
            <a:off x="1244383" y="4563936"/>
            <a:ext cx="200025" cy="180975"/>
          </a:xfrm>
          <a:prstGeom prst="ellipse">
            <a:avLst/>
          </a:prstGeom>
          <a:solidFill>
            <a:srgbClr val="FFFF00"/>
          </a:solidFill>
          <a:ln>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26" name="円/楕円 25"/>
          <p:cNvSpPr/>
          <p:nvPr/>
        </p:nvSpPr>
        <p:spPr>
          <a:xfrm>
            <a:off x="1169236" y="4823129"/>
            <a:ext cx="200025" cy="180975"/>
          </a:xfrm>
          <a:prstGeom prst="ellipse">
            <a:avLst/>
          </a:prstGeom>
          <a:solidFill>
            <a:srgbClr val="FFFF00"/>
          </a:solidFill>
          <a:ln>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27" name="円/楕円 26"/>
          <p:cNvSpPr/>
          <p:nvPr/>
        </p:nvSpPr>
        <p:spPr>
          <a:xfrm>
            <a:off x="1384953" y="4903700"/>
            <a:ext cx="200025" cy="180975"/>
          </a:xfrm>
          <a:prstGeom prst="ellipse">
            <a:avLst/>
          </a:prstGeom>
          <a:solidFill>
            <a:srgbClr val="FFFF00"/>
          </a:solidFill>
          <a:ln>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28" name="円/楕円 27"/>
          <p:cNvSpPr/>
          <p:nvPr/>
        </p:nvSpPr>
        <p:spPr>
          <a:xfrm>
            <a:off x="830254" y="4761508"/>
            <a:ext cx="101078" cy="104721"/>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a:t>
            </a:r>
            <a:endParaRPr kumimoji="1" lang="ja-JP" altLang="en-US" dirty="0"/>
          </a:p>
        </p:txBody>
      </p:sp>
      <p:sp>
        <p:nvSpPr>
          <p:cNvPr id="29" name="円/楕円 28"/>
          <p:cNvSpPr/>
          <p:nvPr/>
        </p:nvSpPr>
        <p:spPr>
          <a:xfrm>
            <a:off x="1887452" y="4770768"/>
            <a:ext cx="101078" cy="104721"/>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a:t>
            </a:r>
            <a:endParaRPr kumimoji="1" lang="ja-JP" altLang="en-US" dirty="0"/>
          </a:p>
        </p:txBody>
      </p:sp>
      <p:sp>
        <p:nvSpPr>
          <p:cNvPr id="30" name="円/楕円 29"/>
          <p:cNvSpPr/>
          <p:nvPr/>
        </p:nvSpPr>
        <p:spPr>
          <a:xfrm>
            <a:off x="1340052" y="4126251"/>
            <a:ext cx="101078" cy="104721"/>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a:t>
            </a:r>
            <a:endParaRPr kumimoji="1" lang="ja-JP" altLang="en-US" dirty="0"/>
          </a:p>
        </p:txBody>
      </p:sp>
      <p:sp>
        <p:nvSpPr>
          <p:cNvPr id="31" name="円/楕円 30"/>
          <p:cNvSpPr/>
          <p:nvPr/>
        </p:nvSpPr>
        <p:spPr>
          <a:xfrm>
            <a:off x="1354976" y="5436533"/>
            <a:ext cx="101078" cy="104721"/>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a:t>
            </a:r>
            <a:endParaRPr kumimoji="1" lang="ja-JP" altLang="en-US" dirty="0"/>
          </a:p>
        </p:txBody>
      </p:sp>
      <p:sp>
        <p:nvSpPr>
          <p:cNvPr id="32" name="円/楕円 31"/>
          <p:cNvSpPr/>
          <p:nvPr/>
        </p:nvSpPr>
        <p:spPr>
          <a:xfrm>
            <a:off x="663808" y="4755242"/>
            <a:ext cx="101078" cy="104721"/>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a:t>
            </a:r>
            <a:endParaRPr kumimoji="1" lang="ja-JP" altLang="en-US" dirty="0"/>
          </a:p>
        </p:txBody>
      </p:sp>
      <p:sp>
        <p:nvSpPr>
          <p:cNvPr id="33" name="円/楕円 32"/>
          <p:cNvSpPr/>
          <p:nvPr/>
        </p:nvSpPr>
        <p:spPr>
          <a:xfrm>
            <a:off x="2069220" y="4770768"/>
            <a:ext cx="101078" cy="104721"/>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a:t>
            </a:r>
            <a:endParaRPr kumimoji="1" lang="ja-JP" altLang="en-US" dirty="0"/>
          </a:p>
        </p:txBody>
      </p:sp>
      <p:sp>
        <p:nvSpPr>
          <p:cNvPr id="34" name="円/楕円 33"/>
          <p:cNvSpPr/>
          <p:nvPr/>
        </p:nvSpPr>
        <p:spPr>
          <a:xfrm>
            <a:off x="2482458" y="4304172"/>
            <a:ext cx="200025" cy="180975"/>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400" dirty="0"/>
              <a:t>＋</a:t>
            </a:r>
          </a:p>
        </p:txBody>
      </p:sp>
      <p:sp>
        <p:nvSpPr>
          <p:cNvPr id="35" name="円/楕円 34"/>
          <p:cNvSpPr/>
          <p:nvPr/>
        </p:nvSpPr>
        <p:spPr>
          <a:xfrm>
            <a:off x="2482458" y="4742377"/>
            <a:ext cx="200025" cy="180975"/>
          </a:xfrm>
          <a:prstGeom prst="ellipse">
            <a:avLst/>
          </a:prstGeom>
          <a:solidFill>
            <a:srgbClr val="FFFF00"/>
          </a:solidFill>
          <a:ln>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38" name="テキスト ボックス 37"/>
          <p:cNvSpPr txBox="1"/>
          <p:nvPr/>
        </p:nvSpPr>
        <p:spPr>
          <a:xfrm>
            <a:off x="2752195" y="4225382"/>
            <a:ext cx="1008609" cy="338554"/>
          </a:xfrm>
          <a:prstGeom prst="rect">
            <a:avLst/>
          </a:prstGeom>
          <a:noFill/>
        </p:spPr>
        <p:txBody>
          <a:bodyPr wrap="none" rtlCol="0">
            <a:spAutoFit/>
          </a:bodyPr>
          <a:lstStyle/>
          <a:p>
            <a:pPr algn="ctr"/>
            <a:r>
              <a:rPr lang="ja-JP" altLang="en-US" sz="1600" dirty="0"/>
              <a:t>陽子　　６</a:t>
            </a:r>
            <a:endParaRPr kumimoji="1" lang="en-US" altLang="ja-JP" sz="1600" dirty="0"/>
          </a:p>
        </p:txBody>
      </p:sp>
      <p:sp>
        <p:nvSpPr>
          <p:cNvPr id="39" name="テキスト ボックス 38"/>
          <p:cNvSpPr txBox="1"/>
          <p:nvPr/>
        </p:nvSpPr>
        <p:spPr>
          <a:xfrm>
            <a:off x="2695827" y="4628751"/>
            <a:ext cx="1034259" cy="338554"/>
          </a:xfrm>
          <a:prstGeom prst="rect">
            <a:avLst/>
          </a:prstGeom>
          <a:noFill/>
        </p:spPr>
        <p:txBody>
          <a:bodyPr wrap="none" rtlCol="0">
            <a:spAutoFit/>
          </a:bodyPr>
          <a:lstStyle/>
          <a:p>
            <a:pPr algn="ctr"/>
            <a:r>
              <a:rPr lang="ja-JP" altLang="en-US" sz="1600" dirty="0"/>
              <a:t>中性子  ８</a:t>
            </a:r>
            <a:endParaRPr kumimoji="1" lang="en-US" altLang="ja-JP" sz="1600" dirty="0"/>
          </a:p>
        </p:txBody>
      </p:sp>
      <p:sp>
        <p:nvSpPr>
          <p:cNvPr id="40" name="円/楕円 39"/>
          <p:cNvSpPr/>
          <p:nvPr/>
        </p:nvSpPr>
        <p:spPr>
          <a:xfrm>
            <a:off x="2531931" y="5180581"/>
            <a:ext cx="101078" cy="104721"/>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a:t>
            </a:r>
            <a:endParaRPr kumimoji="1" lang="ja-JP" altLang="en-US" dirty="0"/>
          </a:p>
        </p:txBody>
      </p:sp>
      <p:sp>
        <p:nvSpPr>
          <p:cNvPr id="41" name="テキスト ボックス 40"/>
          <p:cNvSpPr txBox="1"/>
          <p:nvPr/>
        </p:nvSpPr>
        <p:spPr>
          <a:xfrm>
            <a:off x="2752195" y="5065674"/>
            <a:ext cx="1008609" cy="338554"/>
          </a:xfrm>
          <a:prstGeom prst="rect">
            <a:avLst/>
          </a:prstGeom>
          <a:noFill/>
        </p:spPr>
        <p:txBody>
          <a:bodyPr wrap="none" rtlCol="0">
            <a:spAutoFit/>
          </a:bodyPr>
          <a:lstStyle/>
          <a:p>
            <a:pPr algn="ctr"/>
            <a:r>
              <a:rPr lang="ja-JP" altLang="en-US" sz="1600" dirty="0"/>
              <a:t>電子　　６</a:t>
            </a:r>
            <a:endParaRPr kumimoji="1" lang="en-US" altLang="ja-JP" sz="1600" dirty="0"/>
          </a:p>
        </p:txBody>
      </p:sp>
      <p:sp>
        <p:nvSpPr>
          <p:cNvPr id="43" name="テキスト ボックス 42"/>
          <p:cNvSpPr txBox="1"/>
          <p:nvPr/>
        </p:nvSpPr>
        <p:spPr>
          <a:xfrm>
            <a:off x="1091515" y="3259283"/>
            <a:ext cx="699230" cy="923330"/>
          </a:xfrm>
          <a:prstGeom prst="rect">
            <a:avLst/>
          </a:prstGeom>
          <a:noFill/>
        </p:spPr>
        <p:txBody>
          <a:bodyPr wrap="none" rtlCol="0">
            <a:spAutoFit/>
          </a:bodyPr>
          <a:lstStyle/>
          <a:p>
            <a:pPr algn="ctr"/>
            <a:r>
              <a:rPr lang="ja-JP" altLang="en-US" sz="5400" dirty="0"/>
              <a:t>Ｃ</a:t>
            </a:r>
            <a:endParaRPr kumimoji="1" lang="en-US" altLang="ja-JP" sz="5400" dirty="0"/>
          </a:p>
        </p:txBody>
      </p:sp>
      <p:sp>
        <p:nvSpPr>
          <p:cNvPr id="44" name="テキスト ボックス 43"/>
          <p:cNvSpPr txBox="1"/>
          <p:nvPr/>
        </p:nvSpPr>
        <p:spPr>
          <a:xfrm>
            <a:off x="856024" y="3403568"/>
            <a:ext cx="393056" cy="338554"/>
          </a:xfrm>
          <a:prstGeom prst="rect">
            <a:avLst/>
          </a:prstGeom>
          <a:noFill/>
        </p:spPr>
        <p:txBody>
          <a:bodyPr wrap="none" rtlCol="0">
            <a:spAutoFit/>
          </a:bodyPr>
          <a:lstStyle/>
          <a:p>
            <a:pPr algn="ctr"/>
            <a:r>
              <a:rPr lang="en-US" altLang="ja-JP" sz="1600" dirty="0"/>
              <a:t>14</a:t>
            </a:r>
            <a:endParaRPr kumimoji="1" lang="en-US" altLang="ja-JP" sz="1600" dirty="0"/>
          </a:p>
        </p:txBody>
      </p:sp>
      <p:sp>
        <p:nvSpPr>
          <p:cNvPr id="45" name="円/楕円 44"/>
          <p:cNvSpPr/>
          <p:nvPr/>
        </p:nvSpPr>
        <p:spPr>
          <a:xfrm>
            <a:off x="6378036" y="4689788"/>
            <a:ext cx="200025" cy="172757"/>
          </a:xfrm>
          <a:prstGeom prst="ellipse">
            <a:avLst/>
          </a:prstGeom>
          <a:solidFill>
            <a:srgbClr val="FFFF00"/>
          </a:solidFill>
          <a:ln>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46" name="円/楕円 45"/>
          <p:cNvSpPr/>
          <p:nvPr/>
        </p:nvSpPr>
        <p:spPr>
          <a:xfrm>
            <a:off x="6051805" y="4304139"/>
            <a:ext cx="1052512" cy="9501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円/楕円 46"/>
          <p:cNvSpPr/>
          <p:nvPr/>
        </p:nvSpPr>
        <p:spPr>
          <a:xfrm>
            <a:off x="5904166" y="4151740"/>
            <a:ext cx="1365433" cy="12524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円/楕円 47"/>
          <p:cNvSpPr/>
          <p:nvPr/>
        </p:nvSpPr>
        <p:spPr>
          <a:xfrm>
            <a:off x="6553057" y="4556149"/>
            <a:ext cx="200025" cy="172757"/>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400" dirty="0"/>
              <a:t>＋</a:t>
            </a:r>
          </a:p>
        </p:txBody>
      </p:sp>
      <p:sp>
        <p:nvSpPr>
          <p:cNvPr id="49" name="円/楕円 48"/>
          <p:cNvSpPr/>
          <p:nvPr/>
        </p:nvSpPr>
        <p:spPr>
          <a:xfrm>
            <a:off x="6665185" y="4651231"/>
            <a:ext cx="200025" cy="172757"/>
          </a:xfrm>
          <a:prstGeom prst="ellipse">
            <a:avLst/>
          </a:prstGeom>
          <a:solidFill>
            <a:srgbClr val="FFFF00"/>
          </a:solidFill>
          <a:ln>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50" name="円/楕円 49"/>
          <p:cNvSpPr/>
          <p:nvPr/>
        </p:nvSpPr>
        <p:spPr>
          <a:xfrm>
            <a:off x="6622791" y="4879606"/>
            <a:ext cx="200025" cy="172757"/>
          </a:xfrm>
          <a:prstGeom prst="ellipse">
            <a:avLst/>
          </a:prstGeom>
          <a:solidFill>
            <a:srgbClr val="FFFF00"/>
          </a:solidFill>
          <a:ln>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51" name="円/楕円 50"/>
          <p:cNvSpPr/>
          <p:nvPr/>
        </p:nvSpPr>
        <p:spPr>
          <a:xfrm>
            <a:off x="6321969" y="4692840"/>
            <a:ext cx="200025" cy="172757"/>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400" dirty="0"/>
              <a:t>＋</a:t>
            </a:r>
          </a:p>
        </p:txBody>
      </p:sp>
      <p:sp>
        <p:nvSpPr>
          <p:cNvPr id="53" name="円/楕円 52"/>
          <p:cNvSpPr/>
          <p:nvPr/>
        </p:nvSpPr>
        <p:spPr>
          <a:xfrm>
            <a:off x="6448175" y="4727377"/>
            <a:ext cx="200025" cy="172757"/>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400" dirty="0"/>
              <a:t>＋</a:t>
            </a:r>
          </a:p>
        </p:txBody>
      </p:sp>
      <p:sp>
        <p:nvSpPr>
          <p:cNvPr id="54" name="円/楕円 53"/>
          <p:cNvSpPr/>
          <p:nvPr/>
        </p:nvSpPr>
        <p:spPr>
          <a:xfrm>
            <a:off x="6570999" y="4753347"/>
            <a:ext cx="200025" cy="172757"/>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400" dirty="0"/>
              <a:t>＋</a:t>
            </a:r>
          </a:p>
        </p:txBody>
      </p:sp>
      <p:sp>
        <p:nvSpPr>
          <p:cNvPr id="55" name="円/楕円 54"/>
          <p:cNvSpPr/>
          <p:nvPr/>
        </p:nvSpPr>
        <p:spPr>
          <a:xfrm>
            <a:off x="6671433" y="4769570"/>
            <a:ext cx="200025" cy="172757"/>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400" dirty="0"/>
              <a:t>＋</a:t>
            </a:r>
          </a:p>
        </p:txBody>
      </p:sp>
      <p:sp>
        <p:nvSpPr>
          <p:cNvPr id="56" name="円/楕円 55"/>
          <p:cNvSpPr/>
          <p:nvPr/>
        </p:nvSpPr>
        <p:spPr>
          <a:xfrm>
            <a:off x="6439007" y="4881364"/>
            <a:ext cx="200025" cy="172757"/>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400" dirty="0"/>
              <a:t>＋</a:t>
            </a:r>
          </a:p>
        </p:txBody>
      </p:sp>
      <p:sp>
        <p:nvSpPr>
          <p:cNvPr id="57" name="円/楕円 56"/>
          <p:cNvSpPr/>
          <p:nvPr/>
        </p:nvSpPr>
        <p:spPr>
          <a:xfrm>
            <a:off x="6418726" y="4542627"/>
            <a:ext cx="200025" cy="172757"/>
          </a:xfrm>
          <a:prstGeom prst="ellipse">
            <a:avLst/>
          </a:prstGeom>
          <a:solidFill>
            <a:srgbClr val="FFFF00"/>
          </a:solidFill>
          <a:ln>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60" name="円/楕円 59"/>
          <p:cNvSpPr/>
          <p:nvPr/>
        </p:nvSpPr>
        <p:spPr>
          <a:xfrm>
            <a:off x="6343579" y="4801820"/>
            <a:ext cx="200025" cy="172757"/>
          </a:xfrm>
          <a:prstGeom prst="ellipse">
            <a:avLst/>
          </a:prstGeom>
          <a:solidFill>
            <a:srgbClr val="FFFF00"/>
          </a:solidFill>
          <a:ln>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65" name="円/楕円 64"/>
          <p:cNvSpPr/>
          <p:nvPr/>
        </p:nvSpPr>
        <p:spPr>
          <a:xfrm>
            <a:off x="6559296" y="4882391"/>
            <a:ext cx="200025" cy="172757"/>
          </a:xfrm>
          <a:prstGeom prst="ellipse">
            <a:avLst/>
          </a:prstGeom>
          <a:solidFill>
            <a:srgbClr val="FFFF00"/>
          </a:solidFill>
          <a:ln>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66" name="円/楕円 65"/>
          <p:cNvSpPr/>
          <p:nvPr/>
        </p:nvSpPr>
        <p:spPr>
          <a:xfrm>
            <a:off x="6004597" y="4740200"/>
            <a:ext cx="101078" cy="99966"/>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a:t>
            </a:r>
            <a:endParaRPr kumimoji="1" lang="ja-JP" altLang="en-US" dirty="0"/>
          </a:p>
        </p:txBody>
      </p:sp>
      <p:sp>
        <p:nvSpPr>
          <p:cNvPr id="69" name="円/楕円 68"/>
          <p:cNvSpPr/>
          <p:nvPr/>
        </p:nvSpPr>
        <p:spPr>
          <a:xfrm>
            <a:off x="7061795" y="4749460"/>
            <a:ext cx="101078" cy="99966"/>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a:t>
            </a:r>
            <a:endParaRPr kumimoji="1" lang="ja-JP" altLang="en-US" dirty="0"/>
          </a:p>
        </p:txBody>
      </p:sp>
      <p:sp>
        <p:nvSpPr>
          <p:cNvPr id="70" name="円/楕円 69"/>
          <p:cNvSpPr/>
          <p:nvPr/>
        </p:nvSpPr>
        <p:spPr>
          <a:xfrm>
            <a:off x="6514395" y="4104943"/>
            <a:ext cx="101078" cy="99966"/>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a:t>
            </a:r>
            <a:endParaRPr kumimoji="1" lang="ja-JP" altLang="en-US" dirty="0"/>
          </a:p>
        </p:txBody>
      </p:sp>
      <p:sp>
        <p:nvSpPr>
          <p:cNvPr id="71" name="円/楕円 70"/>
          <p:cNvSpPr/>
          <p:nvPr/>
        </p:nvSpPr>
        <p:spPr>
          <a:xfrm>
            <a:off x="6529319" y="5386197"/>
            <a:ext cx="101078" cy="99966"/>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a:t>
            </a:r>
            <a:endParaRPr kumimoji="1" lang="ja-JP" altLang="en-US" dirty="0"/>
          </a:p>
        </p:txBody>
      </p:sp>
      <p:sp>
        <p:nvSpPr>
          <p:cNvPr id="72" name="円/楕円 71"/>
          <p:cNvSpPr/>
          <p:nvPr/>
        </p:nvSpPr>
        <p:spPr>
          <a:xfrm>
            <a:off x="5838151" y="4733934"/>
            <a:ext cx="101078" cy="99966"/>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a:t>
            </a:r>
            <a:endParaRPr kumimoji="1" lang="ja-JP" altLang="en-US" dirty="0"/>
          </a:p>
        </p:txBody>
      </p:sp>
      <p:sp>
        <p:nvSpPr>
          <p:cNvPr id="74" name="円/楕円 73"/>
          <p:cNvSpPr/>
          <p:nvPr/>
        </p:nvSpPr>
        <p:spPr>
          <a:xfrm>
            <a:off x="7243563" y="4749460"/>
            <a:ext cx="101078" cy="99966"/>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a:t>
            </a:r>
            <a:endParaRPr kumimoji="1" lang="ja-JP" altLang="en-US" dirty="0"/>
          </a:p>
        </p:txBody>
      </p:sp>
      <p:sp>
        <p:nvSpPr>
          <p:cNvPr id="75" name="円/楕円 74"/>
          <p:cNvSpPr/>
          <p:nvPr/>
        </p:nvSpPr>
        <p:spPr>
          <a:xfrm>
            <a:off x="7656801" y="4282863"/>
            <a:ext cx="200025" cy="172757"/>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400" dirty="0"/>
              <a:t>＋</a:t>
            </a:r>
          </a:p>
        </p:txBody>
      </p:sp>
      <p:sp>
        <p:nvSpPr>
          <p:cNvPr id="76" name="円/楕円 75"/>
          <p:cNvSpPr/>
          <p:nvPr/>
        </p:nvSpPr>
        <p:spPr>
          <a:xfrm>
            <a:off x="7656801" y="4721068"/>
            <a:ext cx="200025" cy="172757"/>
          </a:xfrm>
          <a:prstGeom prst="ellipse">
            <a:avLst/>
          </a:prstGeom>
          <a:solidFill>
            <a:srgbClr val="FFFF00"/>
          </a:solidFill>
          <a:ln>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77" name="テキスト ボックス 76"/>
          <p:cNvSpPr txBox="1"/>
          <p:nvPr/>
        </p:nvSpPr>
        <p:spPr>
          <a:xfrm>
            <a:off x="7994666" y="4204073"/>
            <a:ext cx="872354" cy="338554"/>
          </a:xfrm>
          <a:prstGeom prst="rect">
            <a:avLst/>
          </a:prstGeom>
          <a:noFill/>
        </p:spPr>
        <p:txBody>
          <a:bodyPr wrap="none" rtlCol="0">
            <a:spAutoFit/>
          </a:bodyPr>
          <a:lstStyle/>
          <a:p>
            <a:pPr algn="ctr"/>
            <a:r>
              <a:rPr lang="ja-JP" altLang="en-US" sz="1600" dirty="0"/>
              <a:t>陽子　７</a:t>
            </a:r>
            <a:endParaRPr kumimoji="1" lang="en-US" altLang="ja-JP" sz="1600" dirty="0"/>
          </a:p>
        </p:txBody>
      </p:sp>
      <p:sp>
        <p:nvSpPr>
          <p:cNvPr id="78" name="テキスト ボックス 77"/>
          <p:cNvSpPr txBox="1"/>
          <p:nvPr/>
        </p:nvSpPr>
        <p:spPr>
          <a:xfrm>
            <a:off x="7870170" y="4607442"/>
            <a:ext cx="1034259" cy="338554"/>
          </a:xfrm>
          <a:prstGeom prst="rect">
            <a:avLst/>
          </a:prstGeom>
          <a:noFill/>
        </p:spPr>
        <p:txBody>
          <a:bodyPr wrap="none" rtlCol="0">
            <a:spAutoFit/>
          </a:bodyPr>
          <a:lstStyle/>
          <a:p>
            <a:pPr algn="ctr"/>
            <a:r>
              <a:rPr lang="ja-JP" altLang="en-US" sz="1600" dirty="0"/>
              <a:t>中性子  ７</a:t>
            </a:r>
            <a:endParaRPr kumimoji="1" lang="en-US" altLang="ja-JP" sz="1600" dirty="0"/>
          </a:p>
        </p:txBody>
      </p:sp>
      <p:sp>
        <p:nvSpPr>
          <p:cNvPr id="79" name="円/楕円 78"/>
          <p:cNvSpPr/>
          <p:nvPr/>
        </p:nvSpPr>
        <p:spPr>
          <a:xfrm>
            <a:off x="7706274" y="5159273"/>
            <a:ext cx="101078" cy="99966"/>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a:t>
            </a:r>
            <a:endParaRPr kumimoji="1" lang="ja-JP" altLang="en-US" dirty="0"/>
          </a:p>
        </p:txBody>
      </p:sp>
      <p:sp>
        <p:nvSpPr>
          <p:cNvPr id="80" name="テキスト ボックス 79"/>
          <p:cNvSpPr txBox="1"/>
          <p:nvPr/>
        </p:nvSpPr>
        <p:spPr>
          <a:xfrm>
            <a:off x="7926538" y="5044365"/>
            <a:ext cx="1008610" cy="338554"/>
          </a:xfrm>
          <a:prstGeom prst="rect">
            <a:avLst/>
          </a:prstGeom>
          <a:noFill/>
        </p:spPr>
        <p:txBody>
          <a:bodyPr wrap="none" rtlCol="0">
            <a:spAutoFit/>
          </a:bodyPr>
          <a:lstStyle/>
          <a:p>
            <a:pPr algn="ctr"/>
            <a:r>
              <a:rPr lang="ja-JP" altLang="en-US" sz="1600" dirty="0"/>
              <a:t>電子　　７</a:t>
            </a:r>
            <a:endParaRPr kumimoji="1" lang="en-US" altLang="ja-JP" sz="1600" dirty="0"/>
          </a:p>
        </p:txBody>
      </p:sp>
      <p:sp>
        <p:nvSpPr>
          <p:cNvPr id="81" name="テキスト ボックス 80"/>
          <p:cNvSpPr txBox="1"/>
          <p:nvPr/>
        </p:nvSpPr>
        <p:spPr>
          <a:xfrm>
            <a:off x="6030367" y="3382259"/>
            <a:ext cx="393056" cy="338554"/>
          </a:xfrm>
          <a:prstGeom prst="rect">
            <a:avLst/>
          </a:prstGeom>
          <a:noFill/>
        </p:spPr>
        <p:txBody>
          <a:bodyPr wrap="none" rtlCol="0">
            <a:spAutoFit/>
          </a:bodyPr>
          <a:lstStyle/>
          <a:p>
            <a:pPr algn="ctr"/>
            <a:r>
              <a:rPr lang="en-US" altLang="ja-JP" sz="1600" dirty="0"/>
              <a:t>14</a:t>
            </a:r>
            <a:endParaRPr kumimoji="1" lang="en-US" altLang="ja-JP" sz="1600" dirty="0"/>
          </a:p>
        </p:txBody>
      </p:sp>
      <p:sp>
        <p:nvSpPr>
          <p:cNvPr id="82" name="円/楕円 81"/>
          <p:cNvSpPr/>
          <p:nvPr/>
        </p:nvSpPr>
        <p:spPr>
          <a:xfrm>
            <a:off x="5888690" y="5340470"/>
            <a:ext cx="101078" cy="99966"/>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a:t>
            </a:r>
            <a:endParaRPr kumimoji="1" lang="ja-JP" altLang="en-US" dirty="0"/>
          </a:p>
        </p:txBody>
      </p:sp>
      <p:sp>
        <p:nvSpPr>
          <p:cNvPr id="4" name="稲妻 3"/>
          <p:cNvSpPr/>
          <p:nvPr/>
        </p:nvSpPr>
        <p:spPr>
          <a:xfrm>
            <a:off x="4597510" y="5004446"/>
            <a:ext cx="994079" cy="381981"/>
          </a:xfrm>
          <a:prstGeom prst="lightningBol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右矢印 4"/>
          <p:cNvSpPr/>
          <p:nvPr/>
        </p:nvSpPr>
        <p:spPr>
          <a:xfrm>
            <a:off x="4259107" y="4570943"/>
            <a:ext cx="1133475" cy="399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p:nvSpPr>
        <p:spPr>
          <a:xfrm>
            <a:off x="3570751" y="5790052"/>
            <a:ext cx="3860352" cy="1200329"/>
          </a:xfrm>
          <a:prstGeom prst="rect">
            <a:avLst/>
          </a:prstGeom>
          <a:noFill/>
        </p:spPr>
        <p:txBody>
          <a:bodyPr wrap="none" rtlCol="0">
            <a:spAutoFit/>
          </a:bodyPr>
          <a:lstStyle/>
          <a:p>
            <a:r>
              <a:rPr lang="ja-JP" altLang="en-US" b="1" dirty="0"/>
              <a:t>中性子が陽子にかわり</a:t>
            </a:r>
            <a:endParaRPr lang="en-US" altLang="ja-JP" b="1" dirty="0"/>
          </a:p>
          <a:p>
            <a:r>
              <a:rPr kumimoji="1" lang="ja-JP" altLang="en-US" b="1" dirty="0"/>
              <a:t>そのとき</a:t>
            </a:r>
            <a:r>
              <a:rPr kumimoji="1" lang="en-US" altLang="ja-JP" b="1" dirty="0"/>
              <a:t>β</a:t>
            </a:r>
            <a:r>
              <a:rPr kumimoji="1" lang="ja-JP" altLang="en-US" b="1" dirty="0"/>
              <a:t>線（電子）を放出する</a:t>
            </a:r>
            <a:endParaRPr kumimoji="1" lang="en-US" altLang="ja-JP" b="1" dirty="0"/>
          </a:p>
          <a:p>
            <a:r>
              <a:rPr lang="ja-JP" altLang="en-US" b="1" dirty="0"/>
              <a:t>原子番号は１増加して窒素に変わる。</a:t>
            </a:r>
            <a:endParaRPr kumimoji="1" lang="en-US" altLang="ja-JP" dirty="0"/>
          </a:p>
          <a:p>
            <a:endParaRPr kumimoji="1" lang="ja-JP" altLang="en-US" dirty="0"/>
          </a:p>
        </p:txBody>
      </p:sp>
      <p:sp>
        <p:nvSpPr>
          <p:cNvPr id="83" name="テキスト ボックス 82"/>
          <p:cNvSpPr txBox="1"/>
          <p:nvPr/>
        </p:nvSpPr>
        <p:spPr>
          <a:xfrm>
            <a:off x="889686" y="3738659"/>
            <a:ext cx="325731" cy="338554"/>
          </a:xfrm>
          <a:prstGeom prst="rect">
            <a:avLst/>
          </a:prstGeom>
          <a:noFill/>
        </p:spPr>
        <p:txBody>
          <a:bodyPr wrap="none" rtlCol="0">
            <a:spAutoFit/>
          </a:bodyPr>
          <a:lstStyle/>
          <a:p>
            <a:pPr algn="ctr"/>
            <a:r>
              <a:rPr lang="ja-JP" altLang="en-US" sz="1600" dirty="0"/>
              <a:t>６</a:t>
            </a:r>
            <a:endParaRPr kumimoji="1" lang="en-US" altLang="ja-JP" sz="1600" dirty="0"/>
          </a:p>
        </p:txBody>
      </p:sp>
      <p:sp>
        <p:nvSpPr>
          <p:cNvPr id="84" name="テキスト ボックス 83"/>
          <p:cNvSpPr txBox="1"/>
          <p:nvPr/>
        </p:nvSpPr>
        <p:spPr>
          <a:xfrm>
            <a:off x="199775" y="5760215"/>
            <a:ext cx="3329758" cy="646331"/>
          </a:xfrm>
          <a:prstGeom prst="rect">
            <a:avLst/>
          </a:prstGeom>
          <a:noFill/>
        </p:spPr>
        <p:txBody>
          <a:bodyPr wrap="none" rtlCol="0">
            <a:spAutoFit/>
          </a:bodyPr>
          <a:lstStyle/>
          <a:p>
            <a:r>
              <a:rPr lang="ja-JP" altLang="en-US" dirty="0"/>
              <a:t>陽子に比べ中性子が多く不安定</a:t>
            </a:r>
            <a:endParaRPr kumimoji="1" lang="en-US" altLang="ja-JP" dirty="0"/>
          </a:p>
          <a:p>
            <a:endParaRPr kumimoji="1" lang="ja-JP" altLang="en-US" dirty="0"/>
          </a:p>
        </p:txBody>
      </p:sp>
      <p:sp>
        <p:nvSpPr>
          <p:cNvPr id="85" name="テキスト ボックス 84"/>
          <p:cNvSpPr txBox="1"/>
          <p:nvPr/>
        </p:nvSpPr>
        <p:spPr>
          <a:xfrm>
            <a:off x="6143575" y="5711086"/>
            <a:ext cx="3453189" cy="646331"/>
          </a:xfrm>
          <a:prstGeom prst="rect">
            <a:avLst/>
          </a:prstGeom>
          <a:noFill/>
        </p:spPr>
        <p:txBody>
          <a:bodyPr wrap="none" rtlCol="0">
            <a:spAutoFit/>
          </a:bodyPr>
          <a:lstStyle/>
          <a:p>
            <a:r>
              <a:rPr lang="ja-JP" altLang="en-US" dirty="0"/>
              <a:t>陽子と中性子、電子の数が揃った</a:t>
            </a:r>
            <a:endParaRPr kumimoji="1" lang="en-US" altLang="ja-JP" dirty="0"/>
          </a:p>
          <a:p>
            <a:endParaRPr kumimoji="1" lang="ja-JP" altLang="en-US" dirty="0"/>
          </a:p>
        </p:txBody>
      </p:sp>
      <p:sp>
        <p:nvSpPr>
          <p:cNvPr id="86" name="テキスト ボックス 85"/>
          <p:cNvSpPr txBox="1"/>
          <p:nvPr/>
        </p:nvSpPr>
        <p:spPr>
          <a:xfrm>
            <a:off x="6377242" y="3202228"/>
            <a:ext cx="631904" cy="923330"/>
          </a:xfrm>
          <a:prstGeom prst="rect">
            <a:avLst/>
          </a:prstGeom>
          <a:noFill/>
        </p:spPr>
        <p:txBody>
          <a:bodyPr wrap="none" rtlCol="0">
            <a:spAutoFit/>
          </a:bodyPr>
          <a:lstStyle/>
          <a:p>
            <a:pPr algn="ctr"/>
            <a:r>
              <a:rPr lang="en-US" altLang="ja-JP" sz="5400" dirty="0"/>
              <a:t>N</a:t>
            </a:r>
            <a:endParaRPr kumimoji="1" lang="en-US" altLang="ja-JP" sz="5400" dirty="0"/>
          </a:p>
        </p:txBody>
      </p:sp>
      <p:sp>
        <p:nvSpPr>
          <p:cNvPr id="87" name="テキスト ボックス 86"/>
          <p:cNvSpPr txBox="1"/>
          <p:nvPr/>
        </p:nvSpPr>
        <p:spPr>
          <a:xfrm>
            <a:off x="6090293" y="3683182"/>
            <a:ext cx="325731" cy="338554"/>
          </a:xfrm>
          <a:prstGeom prst="rect">
            <a:avLst/>
          </a:prstGeom>
          <a:noFill/>
        </p:spPr>
        <p:txBody>
          <a:bodyPr wrap="none" rtlCol="0">
            <a:spAutoFit/>
          </a:bodyPr>
          <a:lstStyle/>
          <a:p>
            <a:pPr algn="ctr"/>
            <a:r>
              <a:rPr lang="ja-JP" altLang="en-US" sz="1600" dirty="0"/>
              <a:t>７</a:t>
            </a:r>
            <a:endParaRPr kumimoji="1" lang="en-US" altLang="ja-JP" sz="1600" dirty="0"/>
          </a:p>
        </p:txBody>
      </p:sp>
    </p:spTree>
    <p:extLst>
      <p:ext uri="{BB962C8B-B14F-4D97-AF65-F5344CB8AC3E}">
        <p14:creationId xmlns:p14="http://schemas.microsoft.com/office/powerpoint/2010/main" val="3281220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52117" y="472789"/>
            <a:ext cx="9001766" cy="1569660"/>
          </a:xfrm>
          <a:prstGeom prst="rect">
            <a:avLst/>
          </a:prstGeom>
        </p:spPr>
        <p:txBody>
          <a:bodyPr wrap="square">
            <a:spAutoFit/>
          </a:bodyPr>
          <a:lstStyle/>
          <a:p>
            <a:r>
              <a:rPr lang="ja-JP" altLang="en-US" sz="2400" dirty="0"/>
              <a:t>「半減期」は放射性同位体の種類ごとに決まっています。数日の物から</a:t>
            </a:r>
            <a:r>
              <a:rPr lang="en-US" altLang="ja-JP" sz="2400" dirty="0"/>
              <a:t>100</a:t>
            </a:r>
            <a:r>
              <a:rPr lang="ja-JP" altLang="en-US" sz="2400" dirty="0"/>
              <a:t>億年を超えるものまでさまざまです。</a:t>
            </a:r>
            <a:endParaRPr lang="en-US" altLang="ja-JP" sz="2400" dirty="0"/>
          </a:p>
          <a:p>
            <a:r>
              <a:rPr lang="ja-JP" altLang="en-US" sz="2400" dirty="0"/>
              <a:t>下の表の赤字は人工放射性物質で、原子力発電や核爆発によって発生します。</a:t>
            </a:r>
            <a:endParaRPr lang="en-US" altLang="ja-JP" sz="2400" dirty="0"/>
          </a:p>
        </p:txBody>
      </p:sp>
      <p:pic>
        <p:nvPicPr>
          <p:cNvPr id="3" name="図 2"/>
          <p:cNvPicPr>
            <a:picLocks noChangeAspect="1"/>
          </p:cNvPicPr>
          <p:nvPr/>
        </p:nvPicPr>
        <p:blipFill>
          <a:blip r:embed="rId2"/>
          <a:stretch>
            <a:fillRect/>
          </a:stretch>
        </p:blipFill>
        <p:spPr>
          <a:xfrm>
            <a:off x="0" y="3302527"/>
            <a:ext cx="9906000" cy="3555473"/>
          </a:xfrm>
          <a:prstGeom prst="rect">
            <a:avLst/>
          </a:prstGeom>
        </p:spPr>
      </p:pic>
    </p:spTree>
    <p:extLst>
      <p:ext uri="{BB962C8B-B14F-4D97-AF65-F5344CB8AC3E}">
        <p14:creationId xmlns:p14="http://schemas.microsoft.com/office/powerpoint/2010/main" val="3163105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9775" y="148938"/>
            <a:ext cx="8735373" cy="440172"/>
          </a:xfrm>
        </p:spPr>
        <p:txBody>
          <a:bodyPr>
            <a:normAutofit fontScale="90000"/>
          </a:bodyPr>
          <a:lstStyle/>
          <a:p>
            <a:r>
              <a:rPr lang="ja-JP" altLang="en-US" sz="3600" dirty="0"/>
              <a:t>④元素の壊変と放射線の種類</a:t>
            </a:r>
          </a:p>
        </p:txBody>
      </p:sp>
      <p:pic>
        <p:nvPicPr>
          <p:cNvPr id="3" name="図 2"/>
          <p:cNvPicPr>
            <a:picLocks noChangeAspect="1"/>
          </p:cNvPicPr>
          <p:nvPr/>
        </p:nvPicPr>
        <p:blipFill>
          <a:blip r:embed="rId2"/>
          <a:stretch>
            <a:fillRect/>
          </a:stretch>
        </p:blipFill>
        <p:spPr>
          <a:xfrm>
            <a:off x="499728" y="4001069"/>
            <a:ext cx="5956469" cy="2352162"/>
          </a:xfrm>
          <a:prstGeom prst="rect">
            <a:avLst/>
          </a:prstGeom>
        </p:spPr>
      </p:pic>
      <p:graphicFrame>
        <p:nvGraphicFramePr>
          <p:cNvPr id="7" name="表 6"/>
          <p:cNvGraphicFramePr>
            <a:graphicFrameLocks noGrp="1"/>
          </p:cNvGraphicFramePr>
          <p:nvPr>
            <p:extLst>
              <p:ext uri="{D42A27DB-BD31-4B8C-83A1-F6EECF244321}">
                <p14:modId xmlns:p14="http://schemas.microsoft.com/office/powerpoint/2010/main" val="1044834902"/>
              </p:ext>
            </p:extLst>
          </p:nvPr>
        </p:nvGraphicFramePr>
        <p:xfrm>
          <a:off x="199775" y="1046311"/>
          <a:ext cx="9428319" cy="2712720"/>
        </p:xfrm>
        <a:graphic>
          <a:graphicData uri="http://schemas.openxmlformats.org/drawingml/2006/table">
            <a:tbl>
              <a:tblPr firstRow="1" bandRow="1">
                <a:tableStyleId>{5940675A-B579-460E-94D1-54222C63F5DA}</a:tableStyleId>
              </a:tblPr>
              <a:tblGrid>
                <a:gridCol w="929779">
                  <a:extLst>
                    <a:ext uri="{9D8B030D-6E8A-4147-A177-3AD203B41FA5}">
                      <a16:colId xmlns:a16="http://schemas.microsoft.com/office/drawing/2014/main" xmlns="" val="20000"/>
                    </a:ext>
                  </a:extLst>
                </a:gridCol>
                <a:gridCol w="8498540">
                  <a:extLst>
                    <a:ext uri="{9D8B030D-6E8A-4147-A177-3AD203B41FA5}">
                      <a16:colId xmlns:a16="http://schemas.microsoft.com/office/drawing/2014/main" xmlns="" val="20001"/>
                    </a:ext>
                  </a:extLst>
                </a:gridCol>
              </a:tblGrid>
              <a:tr h="370840">
                <a:tc>
                  <a:txBody>
                    <a:bodyPr/>
                    <a:lstStyle/>
                    <a:p>
                      <a:r>
                        <a:rPr kumimoji="1" lang="en-US" altLang="ja-JP" sz="2000" dirty="0"/>
                        <a:t>α</a:t>
                      </a:r>
                      <a:r>
                        <a:rPr kumimoji="1" lang="ja-JP" altLang="en-US" sz="2000" dirty="0"/>
                        <a:t>壊変</a:t>
                      </a:r>
                    </a:p>
                  </a:txBody>
                  <a:tcPr/>
                </a:tc>
                <a:tc>
                  <a:txBody>
                    <a:bodyPr/>
                    <a:lstStyle/>
                    <a:p>
                      <a:r>
                        <a:rPr kumimoji="1" lang="en-US" altLang="ja-JP" sz="2000" dirty="0"/>
                        <a:t>α</a:t>
                      </a:r>
                      <a:r>
                        <a:rPr kumimoji="1" lang="ja-JP" altLang="en-US" sz="2000" dirty="0"/>
                        <a:t>線（陽子２個、中性子２個＝</a:t>
                      </a:r>
                      <a:r>
                        <a:rPr kumimoji="1" lang="ja-JP" altLang="en-US" sz="2000" baseline="30000" dirty="0"/>
                        <a:t>４</a:t>
                      </a:r>
                      <a:r>
                        <a:rPr kumimoji="1" lang="en-US" altLang="ja-JP" sz="2000" dirty="0"/>
                        <a:t>He</a:t>
                      </a:r>
                      <a:r>
                        <a:rPr kumimoji="1" lang="ja-JP" altLang="en-US" sz="2000" dirty="0"/>
                        <a:t>の原子核）を放出する。質量数は</a:t>
                      </a:r>
                      <a:r>
                        <a:rPr kumimoji="1" lang="en-US" altLang="ja-JP" sz="2000" dirty="0"/>
                        <a:t>4</a:t>
                      </a:r>
                      <a:r>
                        <a:rPr kumimoji="1" lang="ja-JP" altLang="en-US" sz="2000" dirty="0"/>
                        <a:t>減少、原子番号は２減少してほかの原子に変わる。</a:t>
                      </a:r>
                      <a:r>
                        <a:rPr kumimoji="1" lang="en-US" altLang="ja-JP" sz="2000" dirty="0"/>
                        <a:t>α</a:t>
                      </a:r>
                      <a:r>
                        <a:rPr kumimoji="1" lang="ja-JP" altLang="en-US" sz="2000" dirty="0"/>
                        <a:t>線は紙などで止められる。</a:t>
                      </a:r>
                    </a:p>
                  </a:txBody>
                  <a:tcPr/>
                </a:tc>
                <a:extLst>
                  <a:ext uri="{0D108BD9-81ED-4DB2-BD59-A6C34878D82A}">
                    <a16:rowId xmlns:a16="http://schemas.microsoft.com/office/drawing/2014/main" xmlns="" val="10000"/>
                  </a:ext>
                </a:extLst>
              </a:tr>
              <a:tr h="370840">
                <a:tc>
                  <a:txBody>
                    <a:bodyPr/>
                    <a:lstStyle/>
                    <a:p>
                      <a:r>
                        <a:rPr kumimoji="1" lang="en-US" altLang="ja-JP" sz="2000" dirty="0"/>
                        <a:t>β</a:t>
                      </a:r>
                      <a:r>
                        <a:rPr kumimoji="1" lang="ja-JP" altLang="en-US" sz="2000" dirty="0"/>
                        <a:t>壊変</a:t>
                      </a:r>
                    </a:p>
                  </a:txBody>
                  <a:tcPr/>
                </a:tc>
                <a:tc>
                  <a:txBody>
                    <a:bodyPr/>
                    <a:lstStyle/>
                    <a:p>
                      <a:r>
                        <a:rPr kumimoji="1" lang="ja-JP" altLang="en-US" sz="2000" dirty="0"/>
                        <a:t>原子核の中で中性子が陽子にかわるときに</a:t>
                      </a:r>
                      <a:r>
                        <a:rPr kumimoji="1" lang="en-US" altLang="ja-JP" sz="2000" dirty="0"/>
                        <a:t>β</a:t>
                      </a:r>
                      <a:r>
                        <a:rPr kumimoji="1" lang="ja-JP" altLang="en-US" sz="2000" dirty="0"/>
                        <a:t>線（電子）を放出する。質量数は変化せず、原子番号は</a:t>
                      </a:r>
                      <a:r>
                        <a:rPr kumimoji="1" lang="en-US" altLang="ja-JP" sz="2000" dirty="0"/>
                        <a:t>1</a:t>
                      </a:r>
                      <a:r>
                        <a:rPr kumimoji="1" lang="ja-JP" altLang="en-US" sz="2000" dirty="0"/>
                        <a:t>増加。</a:t>
                      </a:r>
                      <a:r>
                        <a:rPr kumimoji="1" lang="en-US" altLang="ja-JP" sz="2000" dirty="0"/>
                        <a:t>β</a:t>
                      </a:r>
                      <a:r>
                        <a:rPr kumimoji="1" lang="ja-JP" altLang="en-US" sz="2000" dirty="0"/>
                        <a:t>線はアルミニウムなどの薄い金属板で止められる。</a:t>
                      </a:r>
                    </a:p>
                  </a:txBody>
                  <a:tcPr/>
                </a:tc>
                <a:extLst>
                  <a:ext uri="{0D108BD9-81ED-4DB2-BD59-A6C34878D82A}">
                    <a16:rowId xmlns:a16="http://schemas.microsoft.com/office/drawing/2014/main" xmlns="" val="10001"/>
                  </a:ext>
                </a:extLst>
              </a:tr>
              <a:tr h="370840">
                <a:tc>
                  <a:txBody>
                    <a:bodyPr/>
                    <a:lstStyle/>
                    <a:p>
                      <a:r>
                        <a:rPr kumimoji="1" lang="en-US" altLang="ja-JP" sz="2000" dirty="0"/>
                        <a:t>γ</a:t>
                      </a:r>
                      <a:r>
                        <a:rPr kumimoji="1" lang="ja-JP" altLang="en-US" sz="2000" dirty="0"/>
                        <a:t>壊変</a:t>
                      </a:r>
                    </a:p>
                  </a:txBody>
                  <a:tcPr/>
                </a:tc>
                <a:tc>
                  <a:txBody>
                    <a:bodyPr/>
                    <a:lstStyle/>
                    <a:p>
                      <a:r>
                        <a:rPr kumimoji="1" lang="en-US" altLang="ja-JP" sz="2000" dirty="0"/>
                        <a:t>α</a:t>
                      </a:r>
                      <a:r>
                        <a:rPr kumimoji="1" lang="ja-JP" altLang="en-US" sz="2000" dirty="0"/>
                        <a:t>壊変、</a:t>
                      </a:r>
                      <a:r>
                        <a:rPr kumimoji="1" lang="en-US" altLang="ja-JP" sz="2000" dirty="0"/>
                        <a:t>β</a:t>
                      </a:r>
                      <a:r>
                        <a:rPr kumimoji="1" lang="ja-JP" altLang="en-US" sz="2000" dirty="0"/>
                        <a:t>壊変などに引き続き、より安定な原子核の状態になるときに</a:t>
                      </a:r>
                      <a:r>
                        <a:rPr kumimoji="1" lang="en-US" altLang="ja-JP" sz="2000" dirty="0"/>
                        <a:t>γ</a:t>
                      </a:r>
                      <a:r>
                        <a:rPr kumimoji="1" lang="ja-JP" altLang="en-US" sz="2000" dirty="0"/>
                        <a:t>線（電磁波）を放出する。質量数、原子番号は変化しない。</a:t>
                      </a:r>
                      <a:endParaRPr kumimoji="1" lang="en-US" altLang="ja-JP" sz="2000" dirty="0"/>
                    </a:p>
                    <a:p>
                      <a:r>
                        <a:rPr kumimoji="1" lang="en-US" altLang="ja-JP" sz="2000" dirty="0"/>
                        <a:t>γ</a:t>
                      </a:r>
                      <a:r>
                        <a:rPr kumimoji="1" lang="ja-JP" altLang="en-US" sz="2000" dirty="0"/>
                        <a:t>線、</a:t>
                      </a:r>
                      <a:r>
                        <a:rPr kumimoji="1" lang="en-US" altLang="ja-JP" sz="2000" dirty="0"/>
                        <a:t>X</a:t>
                      </a:r>
                      <a:r>
                        <a:rPr kumimoji="1" lang="ja-JP" altLang="en-US" sz="2000" dirty="0"/>
                        <a:t>線を止めるには鉛や鉄の厚い板が必要で、厳重な管理が必要となる。</a:t>
                      </a:r>
                    </a:p>
                  </a:txBody>
                  <a:tcPr/>
                </a:tc>
                <a:extLst>
                  <a:ext uri="{0D108BD9-81ED-4DB2-BD59-A6C34878D82A}">
                    <a16:rowId xmlns:a16="http://schemas.microsoft.com/office/drawing/2014/main" xmlns="" val="10002"/>
                  </a:ext>
                </a:extLst>
              </a:tr>
            </a:tbl>
          </a:graphicData>
        </a:graphic>
      </p:graphicFrame>
      <p:pic>
        <p:nvPicPr>
          <p:cNvPr id="4" name="図 3"/>
          <p:cNvPicPr>
            <a:picLocks noChangeAspect="1"/>
          </p:cNvPicPr>
          <p:nvPr/>
        </p:nvPicPr>
        <p:blipFill>
          <a:blip r:embed="rId3"/>
          <a:stretch>
            <a:fillRect/>
          </a:stretch>
        </p:blipFill>
        <p:spPr>
          <a:xfrm>
            <a:off x="6970289" y="3930316"/>
            <a:ext cx="2125585" cy="2206304"/>
          </a:xfrm>
          <a:prstGeom prst="rect">
            <a:avLst/>
          </a:prstGeom>
        </p:spPr>
      </p:pic>
      <p:sp>
        <p:nvSpPr>
          <p:cNvPr id="6" name="正方形/長方形 5"/>
          <p:cNvSpPr/>
          <p:nvPr/>
        </p:nvSpPr>
        <p:spPr>
          <a:xfrm>
            <a:off x="199775" y="6595269"/>
            <a:ext cx="6041858" cy="307777"/>
          </a:xfrm>
          <a:prstGeom prst="rect">
            <a:avLst/>
          </a:prstGeom>
        </p:spPr>
        <p:txBody>
          <a:bodyPr wrap="square">
            <a:spAutoFit/>
          </a:bodyPr>
          <a:lstStyle/>
          <a:p>
            <a:r>
              <a:rPr lang="ja-JP" altLang="en-US" sz="1400" dirty="0"/>
              <a:t>出典：放射線による健康影響等に関する統一的な基礎資料（令和５年度版）</a:t>
            </a:r>
          </a:p>
        </p:txBody>
      </p:sp>
      <p:sp>
        <p:nvSpPr>
          <p:cNvPr id="8" name="正方形/長方形 7"/>
          <p:cNvSpPr/>
          <p:nvPr/>
        </p:nvSpPr>
        <p:spPr>
          <a:xfrm>
            <a:off x="6456197" y="6204512"/>
            <a:ext cx="3449803" cy="646331"/>
          </a:xfrm>
          <a:prstGeom prst="rect">
            <a:avLst/>
          </a:prstGeom>
        </p:spPr>
        <p:txBody>
          <a:bodyPr wrap="square">
            <a:spAutoFit/>
          </a:bodyPr>
          <a:lstStyle/>
          <a:p>
            <a:r>
              <a:rPr lang="ja-JP" altLang="en-US" dirty="0"/>
              <a:t>レントゲン写真は、</a:t>
            </a:r>
            <a:r>
              <a:rPr lang="en-US" altLang="ja-JP" dirty="0"/>
              <a:t>X</a:t>
            </a:r>
            <a:r>
              <a:rPr lang="ja-JP" altLang="en-US" dirty="0"/>
              <a:t>線が人体を透過する性質を利用しています。</a:t>
            </a:r>
          </a:p>
        </p:txBody>
      </p:sp>
    </p:spTree>
    <p:extLst>
      <p:ext uri="{BB962C8B-B14F-4D97-AF65-F5344CB8AC3E}">
        <p14:creationId xmlns:p14="http://schemas.microsoft.com/office/powerpoint/2010/main" val="238823927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1063</TotalTime>
  <Words>1767</Words>
  <Application>Microsoft Office PowerPoint</Application>
  <PresentationFormat>A4 210 x 297 mm</PresentationFormat>
  <Paragraphs>280</Paragraphs>
  <Slides>33</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33</vt:i4>
      </vt:variant>
    </vt:vector>
  </HeadingPairs>
  <TitlesOfParts>
    <vt:vector size="40" baseType="lpstr">
      <vt:lpstr>ＭＳ Ｐゴシック</vt:lpstr>
      <vt:lpstr>新細明體</vt:lpstr>
      <vt:lpstr>游ゴシック体</vt:lpstr>
      <vt:lpstr>Arial</vt:lpstr>
      <vt:lpstr>Calibri</vt:lpstr>
      <vt:lpstr>Calibri Light</vt:lpstr>
      <vt:lpstr>Office テーマ</vt:lpstr>
      <vt:lpstr>02.放射線について考える</vt:lpstr>
      <vt:lpstr>PowerPoint プレゼンテーション</vt:lpstr>
      <vt:lpstr>この資料の活用例</vt:lpstr>
      <vt:lpstr>調べ学習の手がかり ～次のような観点から調べてみよう～</vt:lpstr>
      <vt:lpstr>①原子の構造</vt:lpstr>
      <vt:lpstr>②　同位体</vt:lpstr>
      <vt:lpstr>③　炭素１４の壊変</vt:lpstr>
      <vt:lpstr>PowerPoint プレゼンテーション</vt:lpstr>
      <vt:lpstr>④元素の壊変と放射線の種類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６．原子力発電所での事故は？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エネルギーの移り変わりと大気汚染の歴史</dc:title>
  <dc:creator>森 淳子</dc:creator>
  <cp:lastModifiedBy>森 淳子</cp:lastModifiedBy>
  <cp:revision>101</cp:revision>
  <dcterms:created xsi:type="dcterms:W3CDTF">2025-01-12T06:10:43Z</dcterms:created>
  <dcterms:modified xsi:type="dcterms:W3CDTF">2025-04-29T11:18:36Z</dcterms:modified>
</cp:coreProperties>
</file>