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sldIdLst>
    <p:sldId id="256" r:id="rId2"/>
    <p:sldId id="259" r:id="rId3"/>
    <p:sldId id="260" r:id="rId4"/>
    <p:sldId id="257" r:id="rId5"/>
    <p:sldId id="258" r:id="rId6"/>
    <p:sldId id="261" r:id="rId7"/>
  </p:sldIdLst>
  <p:sldSz cx="9906000" cy="6858000" type="A4"/>
  <p:notesSz cx="6888163" cy="100203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37" userDrawn="1">
          <p15:clr>
            <a:srgbClr val="A4A3A4"/>
          </p15:clr>
        </p15:guide>
        <p15:guide id="2" pos="3120" userDrawn="1">
          <p15:clr>
            <a:srgbClr val="A4A3A4"/>
          </p15:clr>
        </p15:guide>
      </p15:sldGuideLst>
    </p:ext>
    <p:ext uri="{2D200454-40CA-4A62-9FC3-DE9A4176ACB9}">
      <p15:notesGuideLst xmlns:p15="http://schemas.microsoft.com/office/powerpoint/2012/main">
        <p15:guide id="1" orient="horz" pos="3156" userDrawn="1">
          <p15:clr>
            <a:srgbClr val="A4A3A4"/>
          </p15:clr>
        </p15:guide>
        <p15:guide id="2" pos="217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CC99"/>
    <a:srgbClr val="CCFFFF"/>
    <a:srgbClr val="99CC00"/>
    <a:srgbClr val="FF6600"/>
    <a:srgbClr val="FFFF99"/>
    <a:srgbClr val="FFFFCC"/>
    <a:srgbClr val="CCFFCC"/>
    <a:srgbClr val="CCFF99"/>
    <a:srgbClr val="66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3992" autoAdjust="0"/>
  </p:normalViewPr>
  <p:slideViewPr>
    <p:cSldViewPr snapToGrid="0">
      <p:cViewPr varScale="1">
        <p:scale>
          <a:sx n="67" d="100"/>
          <a:sy n="67" d="100"/>
        </p:scale>
        <p:origin x="1260" y="78"/>
      </p:cViewPr>
      <p:guideLst>
        <p:guide orient="horz" pos="2137"/>
        <p:guide pos="3120"/>
      </p:guideLst>
    </p:cSldViewPr>
  </p:slideViewPr>
  <p:notesTextViewPr>
    <p:cViewPr>
      <p:scale>
        <a:sx n="1" d="1"/>
        <a:sy n="1" d="1"/>
      </p:scale>
      <p:origin x="0" y="0"/>
    </p:cViewPr>
  </p:notesTextViewPr>
  <p:notesViewPr>
    <p:cSldViewPr snapToGrid="0" showGuides="1">
      <p:cViewPr varScale="1">
        <p:scale>
          <a:sx n="55" d="100"/>
          <a:sy n="55" d="100"/>
        </p:scale>
        <p:origin x="2796" y="78"/>
      </p:cViewPr>
      <p:guideLst>
        <p:guide orient="horz" pos="3156"/>
        <p:guide pos="217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84871" cy="502755"/>
          </a:xfrm>
          <a:prstGeom prst="rect">
            <a:avLst/>
          </a:prstGeom>
        </p:spPr>
        <p:txBody>
          <a:bodyPr vert="horz" lIns="96616" tIns="48308" rIns="96616" bIns="48308" rtlCol="0"/>
          <a:lstStyle>
            <a:lvl1pPr algn="l">
              <a:defRPr sz="1300"/>
            </a:lvl1pPr>
          </a:lstStyle>
          <a:p>
            <a:endParaRPr kumimoji="1" lang="ja-JP" altLang="en-US"/>
          </a:p>
        </p:txBody>
      </p:sp>
      <p:sp>
        <p:nvSpPr>
          <p:cNvPr id="3" name="日付プレースホルダー 2"/>
          <p:cNvSpPr>
            <a:spLocks noGrp="1"/>
          </p:cNvSpPr>
          <p:nvPr>
            <p:ph type="dt" idx="1"/>
          </p:nvPr>
        </p:nvSpPr>
        <p:spPr>
          <a:xfrm>
            <a:off x="3901698" y="0"/>
            <a:ext cx="2984871" cy="502755"/>
          </a:xfrm>
          <a:prstGeom prst="rect">
            <a:avLst/>
          </a:prstGeom>
        </p:spPr>
        <p:txBody>
          <a:bodyPr vert="horz" lIns="96616" tIns="48308" rIns="96616" bIns="48308" rtlCol="0"/>
          <a:lstStyle>
            <a:lvl1pPr algn="r">
              <a:defRPr sz="1300"/>
            </a:lvl1pPr>
          </a:lstStyle>
          <a:p>
            <a:fld id="{03A2BF7F-4BAD-49D1-9248-E7CA78561439}" type="datetimeFigureOut">
              <a:rPr kumimoji="1" lang="ja-JP" altLang="en-US" smtClean="0"/>
              <a:t>2025/4/29</a:t>
            </a:fld>
            <a:endParaRPr kumimoji="1" lang="ja-JP" altLang="en-US"/>
          </a:p>
        </p:txBody>
      </p:sp>
      <p:sp>
        <p:nvSpPr>
          <p:cNvPr id="4" name="スライド イメージ プレースホルダー 3"/>
          <p:cNvSpPr>
            <a:spLocks noGrp="1" noRot="1" noChangeAspect="1"/>
          </p:cNvSpPr>
          <p:nvPr>
            <p:ph type="sldImg" idx="2"/>
          </p:nvPr>
        </p:nvSpPr>
        <p:spPr>
          <a:xfrm>
            <a:off x="1003300" y="1252538"/>
            <a:ext cx="4881563" cy="3381375"/>
          </a:xfrm>
          <a:prstGeom prst="rect">
            <a:avLst/>
          </a:prstGeom>
          <a:noFill/>
          <a:ln w="12700">
            <a:solidFill>
              <a:prstClr val="black"/>
            </a:solidFill>
          </a:ln>
        </p:spPr>
        <p:txBody>
          <a:bodyPr vert="horz" lIns="96616" tIns="48308" rIns="96616" bIns="48308" rtlCol="0" anchor="ctr"/>
          <a:lstStyle/>
          <a:p>
            <a:endParaRPr lang="ja-JP" altLang="en-US"/>
          </a:p>
        </p:txBody>
      </p:sp>
      <p:sp>
        <p:nvSpPr>
          <p:cNvPr id="5" name="ノート プレースホルダー 4"/>
          <p:cNvSpPr>
            <a:spLocks noGrp="1"/>
          </p:cNvSpPr>
          <p:nvPr>
            <p:ph type="body" sz="quarter" idx="3"/>
          </p:nvPr>
        </p:nvSpPr>
        <p:spPr>
          <a:xfrm>
            <a:off x="688817" y="4822269"/>
            <a:ext cx="5510530" cy="3945493"/>
          </a:xfrm>
          <a:prstGeom prst="rect">
            <a:avLst/>
          </a:prstGeom>
        </p:spPr>
        <p:txBody>
          <a:bodyPr vert="horz" lIns="96616" tIns="48308" rIns="96616" bIns="4830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517547"/>
            <a:ext cx="2984871" cy="502754"/>
          </a:xfrm>
          <a:prstGeom prst="rect">
            <a:avLst/>
          </a:prstGeom>
        </p:spPr>
        <p:txBody>
          <a:bodyPr vert="horz" lIns="96616" tIns="48308" rIns="96616" bIns="48308"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3901698" y="9517547"/>
            <a:ext cx="2984871" cy="502754"/>
          </a:xfrm>
          <a:prstGeom prst="rect">
            <a:avLst/>
          </a:prstGeom>
        </p:spPr>
        <p:txBody>
          <a:bodyPr vert="horz" lIns="96616" tIns="48308" rIns="96616" bIns="48308" rtlCol="0" anchor="b"/>
          <a:lstStyle>
            <a:lvl1pPr algn="r">
              <a:defRPr sz="1300"/>
            </a:lvl1pPr>
          </a:lstStyle>
          <a:p>
            <a:fld id="{CEC1BC38-3ADA-4D5F-8B9D-10933A508A27}" type="slidenum">
              <a:rPr kumimoji="1" lang="ja-JP" altLang="en-US" smtClean="0"/>
              <a:t>‹#›</a:t>
            </a:fld>
            <a:endParaRPr kumimoji="1" lang="ja-JP" altLang="en-US"/>
          </a:p>
        </p:txBody>
      </p:sp>
    </p:spTree>
    <p:extLst>
      <p:ext uri="{BB962C8B-B14F-4D97-AF65-F5344CB8AC3E}">
        <p14:creationId xmlns:p14="http://schemas.microsoft.com/office/powerpoint/2010/main" val="64285217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C1BC38-3ADA-4D5F-8B9D-10933A508A27}" type="slidenum">
              <a:rPr kumimoji="1" lang="ja-JP" altLang="en-US" smtClean="0"/>
              <a:t>1</a:t>
            </a:fld>
            <a:endParaRPr kumimoji="1" lang="ja-JP" altLang="en-US"/>
          </a:p>
        </p:txBody>
      </p:sp>
    </p:spTree>
    <p:extLst>
      <p:ext uri="{BB962C8B-B14F-4D97-AF65-F5344CB8AC3E}">
        <p14:creationId xmlns:p14="http://schemas.microsoft.com/office/powerpoint/2010/main" val="31707650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EC1BC38-3ADA-4D5F-8B9D-10933A508A27}" type="slidenum">
              <a:rPr kumimoji="1" lang="ja-JP" altLang="en-US" smtClean="0"/>
              <a:t>3</a:t>
            </a:fld>
            <a:endParaRPr kumimoji="1" lang="ja-JP" altLang="en-US"/>
          </a:p>
        </p:txBody>
      </p:sp>
    </p:spTree>
    <p:extLst>
      <p:ext uri="{BB962C8B-B14F-4D97-AF65-F5344CB8AC3E}">
        <p14:creationId xmlns:p14="http://schemas.microsoft.com/office/powerpoint/2010/main" val="42709240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a:p>
            <a:pPr marL="0" indent="0">
              <a:buNone/>
            </a:pPr>
            <a:r>
              <a:rPr lang="en-US" altLang="ja-JP" dirty="0"/>
              <a:t>【</a:t>
            </a:r>
            <a:r>
              <a:rPr lang="ja-JP" altLang="en-US" dirty="0"/>
              <a:t>授業のねらい</a:t>
            </a:r>
            <a:r>
              <a:rPr lang="en-US" altLang="ja-JP" dirty="0"/>
              <a:t>】</a:t>
            </a:r>
          </a:p>
          <a:p>
            <a:pPr marL="0" indent="0">
              <a:buNone/>
            </a:pPr>
            <a:r>
              <a:rPr lang="ja-JP" altLang="en-US" dirty="0"/>
              <a:t>中学</a:t>
            </a:r>
            <a:r>
              <a:rPr lang="en-US" altLang="ja-JP" dirty="0"/>
              <a:t>3</a:t>
            </a:r>
            <a:r>
              <a:rPr lang="ja-JP" altLang="en-US" dirty="0"/>
              <a:t>年間で学習したエネルギーについて復習し、身の回りには、いろいろなエネルギーがあることを理解できる。</a:t>
            </a:r>
          </a:p>
          <a:p>
            <a:pPr marL="0" indent="0">
              <a:buNone/>
            </a:pPr>
            <a:r>
              <a:rPr lang="ja-JP" altLang="en-US" dirty="0"/>
              <a:t>身の回りの現象において、エネルギーが相互に移り変わっていることを理解できる。</a:t>
            </a:r>
          </a:p>
          <a:p>
            <a:pPr marL="0" indent="0">
              <a:buNone/>
            </a:pPr>
            <a:r>
              <a:rPr lang="en-US" altLang="ja-JP" dirty="0"/>
              <a:t>【</a:t>
            </a:r>
            <a:r>
              <a:rPr lang="ja-JP" altLang="en-US" dirty="0"/>
              <a:t>スライドの活用例</a:t>
            </a:r>
            <a:r>
              <a:rPr lang="en-US" altLang="ja-JP" dirty="0"/>
              <a:t>】</a:t>
            </a:r>
          </a:p>
          <a:p>
            <a:pPr marL="0" indent="0">
              <a:buNone/>
            </a:pPr>
            <a:r>
              <a:rPr lang="ja-JP" altLang="en-US" dirty="0"/>
              <a:t>拡大プリントし、各パーツに切り分けておく。</a:t>
            </a:r>
          </a:p>
          <a:p>
            <a:pPr marL="0" indent="0">
              <a:buNone/>
            </a:pPr>
            <a:r>
              <a:rPr lang="ja-JP" altLang="en-US" dirty="0"/>
              <a:t>生徒から、身の回りでエネルギーを活用している場面を引き出し、該当するパーツを黒板に貼り出しながら、全体を完成させる。</a:t>
            </a:r>
          </a:p>
          <a:p>
            <a:endParaRPr kumimoji="1" lang="ja-JP" altLang="en-US" dirty="0"/>
          </a:p>
        </p:txBody>
      </p:sp>
      <p:sp>
        <p:nvSpPr>
          <p:cNvPr id="4" name="スライド番号プレースホルダー 3"/>
          <p:cNvSpPr>
            <a:spLocks noGrp="1"/>
          </p:cNvSpPr>
          <p:nvPr>
            <p:ph type="sldNum" sz="quarter" idx="10"/>
          </p:nvPr>
        </p:nvSpPr>
        <p:spPr/>
        <p:txBody>
          <a:bodyPr/>
          <a:lstStyle/>
          <a:p>
            <a:fld id="{CEC1BC38-3ADA-4D5F-8B9D-10933A508A27}" type="slidenum">
              <a:rPr kumimoji="1" lang="ja-JP" altLang="en-US" smtClean="0"/>
              <a:t>4</a:t>
            </a:fld>
            <a:endParaRPr kumimoji="1" lang="ja-JP" altLang="en-US"/>
          </a:p>
        </p:txBody>
      </p:sp>
    </p:spTree>
    <p:extLst>
      <p:ext uri="{BB962C8B-B14F-4D97-AF65-F5344CB8AC3E}">
        <p14:creationId xmlns:p14="http://schemas.microsoft.com/office/powerpoint/2010/main" val="28612540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a:t>
            </a:r>
            <a:r>
              <a:rPr kumimoji="1" lang="ja-JP" altLang="en-US" dirty="0"/>
              <a:t>発展学習</a:t>
            </a:r>
            <a:r>
              <a:rPr kumimoji="1" lang="en-US" altLang="ja-JP" dirty="0"/>
              <a:t>】</a:t>
            </a:r>
          </a:p>
          <a:p>
            <a:r>
              <a:rPr kumimoji="1" lang="ja-JP" altLang="en-US" dirty="0"/>
              <a:t>前回学習したいろいろなエネルギーのなかで、いろいろなエネルギーに変換しやすく、生活の様々な場面で活用されている電気エネルギーに着目し、</a:t>
            </a:r>
            <a:r>
              <a:rPr kumimoji="1" lang="en-US" altLang="ja-JP" dirty="0"/>
              <a:t>3</a:t>
            </a:r>
            <a:r>
              <a:rPr kumimoji="1" lang="ja-JP" altLang="en-US" dirty="0" err="1"/>
              <a:t>つの</a:t>
            </a:r>
            <a:r>
              <a:rPr kumimoji="1" lang="ja-JP" altLang="en-US" dirty="0"/>
              <a:t>発電方法のしくみと長所、短所について話し合う。</a:t>
            </a:r>
            <a:endParaRPr kumimoji="1" lang="en-US" altLang="ja-JP" dirty="0"/>
          </a:p>
          <a:p>
            <a:r>
              <a:rPr kumimoji="1" lang="en-US" altLang="ja-JP" dirty="0"/>
              <a:t>【</a:t>
            </a:r>
            <a:r>
              <a:rPr kumimoji="1" lang="ja-JP" altLang="en-US" dirty="0"/>
              <a:t>授業での活用例</a:t>
            </a:r>
            <a:r>
              <a:rPr kumimoji="1" lang="en-US" altLang="ja-JP" dirty="0"/>
              <a:t>】</a:t>
            </a:r>
          </a:p>
          <a:p>
            <a:r>
              <a:rPr kumimoji="1" lang="ja-JP" altLang="en-US" dirty="0"/>
              <a:t>日々の生活の中で電力を活用している場面を出し合う。</a:t>
            </a:r>
            <a:endParaRPr kumimoji="1" lang="en-US" altLang="ja-JP" dirty="0"/>
          </a:p>
          <a:p>
            <a:r>
              <a:rPr kumimoji="1" lang="en-US" altLang="ja-JP" dirty="0"/>
              <a:t>3</a:t>
            </a:r>
            <a:r>
              <a:rPr kumimoji="1" lang="ja-JP" altLang="en-US" dirty="0" err="1"/>
              <a:t>つの</a:t>
            </a:r>
            <a:r>
              <a:rPr kumimoji="1" lang="ja-JP" altLang="en-US" dirty="0"/>
              <a:t>発電方法のしくみと長所、短所について話し合う。</a:t>
            </a:r>
            <a:endParaRPr kumimoji="1" lang="en-US" altLang="ja-JP" dirty="0"/>
          </a:p>
          <a:p>
            <a:r>
              <a:rPr kumimoji="1" lang="ja-JP" altLang="en-US" dirty="0"/>
              <a:t>学校が立地する地域では具体的にどの発電所から電気の供給を受けているか調べ、エネルギーの課題を身近な問題としてとらえる。</a:t>
            </a:r>
          </a:p>
        </p:txBody>
      </p:sp>
      <p:sp>
        <p:nvSpPr>
          <p:cNvPr id="4" name="スライド番号プレースホルダー 3"/>
          <p:cNvSpPr>
            <a:spLocks noGrp="1"/>
          </p:cNvSpPr>
          <p:nvPr>
            <p:ph type="sldNum" sz="quarter" idx="10"/>
          </p:nvPr>
        </p:nvSpPr>
        <p:spPr/>
        <p:txBody>
          <a:bodyPr/>
          <a:lstStyle/>
          <a:p>
            <a:fld id="{CEC1BC38-3ADA-4D5F-8B9D-10933A508A27}" type="slidenum">
              <a:rPr kumimoji="1" lang="ja-JP" altLang="en-US" smtClean="0"/>
              <a:t>5</a:t>
            </a:fld>
            <a:endParaRPr kumimoji="1" lang="ja-JP" altLang="en-US"/>
          </a:p>
        </p:txBody>
      </p:sp>
    </p:spTree>
    <p:extLst>
      <p:ext uri="{BB962C8B-B14F-4D97-AF65-F5344CB8AC3E}">
        <p14:creationId xmlns:p14="http://schemas.microsoft.com/office/powerpoint/2010/main" val="39935838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a:t>
            </a:r>
            <a:r>
              <a:rPr kumimoji="1" lang="ja-JP" altLang="en-US" dirty="0"/>
              <a:t>発展学習</a:t>
            </a:r>
            <a:r>
              <a:rPr kumimoji="1" lang="en-US" altLang="ja-JP" dirty="0"/>
              <a:t>】</a:t>
            </a:r>
          </a:p>
          <a:p>
            <a:r>
              <a:rPr kumimoji="1" lang="ja-JP" altLang="en-US" dirty="0"/>
              <a:t>前回学習したいろいろなエネルギーのなかで、いろいろなエネルギーに変換しやすく、生活の様々な場面で活用されている電気エネルギーに着目し、</a:t>
            </a:r>
            <a:r>
              <a:rPr kumimoji="1" lang="en-US" altLang="ja-JP" dirty="0"/>
              <a:t>3</a:t>
            </a:r>
            <a:r>
              <a:rPr kumimoji="1" lang="ja-JP" altLang="en-US" dirty="0" err="1"/>
              <a:t>つの</a:t>
            </a:r>
            <a:r>
              <a:rPr kumimoji="1" lang="ja-JP" altLang="en-US" dirty="0"/>
              <a:t>発電方法のしくみと長所、短所について話し合う。</a:t>
            </a:r>
            <a:endParaRPr kumimoji="1" lang="en-US" altLang="ja-JP" dirty="0"/>
          </a:p>
          <a:p>
            <a:r>
              <a:rPr kumimoji="1" lang="en-US" altLang="ja-JP" dirty="0"/>
              <a:t>【</a:t>
            </a:r>
            <a:r>
              <a:rPr kumimoji="1" lang="ja-JP" altLang="en-US" dirty="0"/>
              <a:t>授業での活用例</a:t>
            </a:r>
            <a:r>
              <a:rPr kumimoji="1" lang="en-US" altLang="ja-JP" dirty="0"/>
              <a:t>】</a:t>
            </a:r>
          </a:p>
          <a:p>
            <a:r>
              <a:rPr kumimoji="1" lang="ja-JP" altLang="en-US" dirty="0"/>
              <a:t>日々の生活の中で電力を活用している場面を出し合う。</a:t>
            </a:r>
            <a:endParaRPr kumimoji="1" lang="en-US" altLang="ja-JP" dirty="0"/>
          </a:p>
          <a:p>
            <a:r>
              <a:rPr kumimoji="1" lang="en-US" altLang="ja-JP" dirty="0"/>
              <a:t>3</a:t>
            </a:r>
            <a:r>
              <a:rPr kumimoji="1" lang="ja-JP" altLang="en-US" dirty="0" err="1"/>
              <a:t>つの</a:t>
            </a:r>
            <a:r>
              <a:rPr kumimoji="1" lang="ja-JP" altLang="en-US" dirty="0"/>
              <a:t>発電方法のしくみと長所、短所について話し合う。</a:t>
            </a:r>
            <a:endParaRPr kumimoji="1" lang="en-US" altLang="ja-JP" dirty="0"/>
          </a:p>
          <a:p>
            <a:r>
              <a:rPr kumimoji="1" lang="ja-JP" altLang="en-US" dirty="0"/>
              <a:t>学校が立地する地域では具体的にどの発電所から電気の供給を受けているか調べ、エネルギーの課題を身近な問題としてとらえる。</a:t>
            </a:r>
          </a:p>
        </p:txBody>
      </p:sp>
      <p:sp>
        <p:nvSpPr>
          <p:cNvPr id="4" name="スライド番号プレースホルダー 3"/>
          <p:cNvSpPr>
            <a:spLocks noGrp="1"/>
          </p:cNvSpPr>
          <p:nvPr>
            <p:ph type="sldNum" sz="quarter" idx="10"/>
          </p:nvPr>
        </p:nvSpPr>
        <p:spPr/>
        <p:txBody>
          <a:bodyPr/>
          <a:lstStyle/>
          <a:p>
            <a:fld id="{CEC1BC38-3ADA-4D5F-8B9D-10933A508A27}" type="slidenum">
              <a:rPr kumimoji="1" lang="ja-JP" altLang="en-US" smtClean="0"/>
              <a:t>6</a:t>
            </a:fld>
            <a:endParaRPr kumimoji="1" lang="ja-JP" altLang="en-US"/>
          </a:p>
        </p:txBody>
      </p:sp>
    </p:spTree>
    <p:extLst>
      <p:ext uri="{BB962C8B-B14F-4D97-AF65-F5344CB8AC3E}">
        <p14:creationId xmlns:p14="http://schemas.microsoft.com/office/powerpoint/2010/main" val="15571615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D04E005F-C11D-4BD8-8D95-AF563FF2FBDB}" type="datetimeFigureOut">
              <a:rPr kumimoji="1" lang="ja-JP" altLang="en-US" smtClean="0"/>
              <a:t>2025/4/29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4E51B1D-ED1D-40B2-9CF3-B72F1A890864}" type="slidenum">
              <a:rPr kumimoji="1" lang="ja-JP" altLang="en-US" smtClean="0"/>
              <a:t>‹#›</a:t>
            </a:fld>
            <a:endParaRPr kumimoji="1" lang="ja-JP" altLang="en-US"/>
          </a:p>
        </p:txBody>
      </p:sp>
    </p:spTree>
    <p:extLst>
      <p:ext uri="{BB962C8B-B14F-4D97-AF65-F5344CB8AC3E}">
        <p14:creationId xmlns:p14="http://schemas.microsoft.com/office/powerpoint/2010/main" val="6956011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04E005F-C11D-4BD8-8D95-AF563FF2FBDB}" type="datetimeFigureOut">
              <a:rPr kumimoji="1" lang="ja-JP" altLang="en-US" smtClean="0"/>
              <a:t>2025/4/29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4E51B1D-ED1D-40B2-9CF3-B72F1A890864}" type="slidenum">
              <a:rPr kumimoji="1" lang="ja-JP" altLang="en-US" smtClean="0"/>
              <a:t>‹#›</a:t>
            </a:fld>
            <a:endParaRPr kumimoji="1" lang="ja-JP" altLang="en-US"/>
          </a:p>
        </p:txBody>
      </p:sp>
    </p:spTree>
    <p:extLst>
      <p:ext uri="{BB962C8B-B14F-4D97-AF65-F5344CB8AC3E}">
        <p14:creationId xmlns:p14="http://schemas.microsoft.com/office/powerpoint/2010/main" val="30607503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04E005F-C11D-4BD8-8D95-AF563FF2FBDB}" type="datetimeFigureOut">
              <a:rPr kumimoji="1" lang="ja-JP" altLang="en-US" smtClean="0"/>
              <a:t>2025/4/29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4E51B1D-ED1D-40B2-9CF3-B72F1A890864}" type="slidenum">
              <a:rPr kumimoji="1" lang="ja-JP" altLang="en-US" smtClean="0"/>
              <a:t>‹#›</a:t>
            </a:fld>
            <a:endParaRPr kumimoji="1" lang="ja-JP" altLang="en-US"/>
          </a:p>
        </p:txBody>
      </p:sp>
    </p:spTree>
    <p:extLst>
      <p:ext uri="{BB962C8B-B14F-4D97-AF65-F5344CB8AC3E}">
        <p14:creationId xmlns:p14="http://schemas.microsoft.com/office/powerpoint/2010/main" val="36370534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04E005F-C11D-4BD8-8D95-AF563FF2FBDB}" type="datetimeFigureOut">
              <a:rPr kumimoji="1" lang="ja-JP" altLang="en-US" smtClean="0"/>
              <a:t>2025/4/29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4E51B1D-ED1D-40B2-9CF3-B72F1A890864}" type="slidenum">
              <a:rPr kumimoji="1" lang="ja-JP" altLang="en-US" smtClean="0"/>
              <a:t>‹#›</a:t>
            </a:fld>
            <a:endParaRPr kumimoji="1" lang="ja-JP" altLang="en-US"/>
          </a:p>
        </p:txBody>
      </p:sp>
    </p:spTree>
    <p:extLst>
      <p:ext uri="{BB962C8B-B14F-4D97-AF65-F5344CB8AC3E}">
        <p14:creationId xmlns:p14="http://schemas.microsoft.com/office/powerpoint/2010/main" val="34119575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D04E005F-C11D-4BD8-8D95-AF563FF2FBDB}" type="datetimeFigureOut">
              <a:rPr kumimoji="1" lang="ja-JP" altLang="en-US" smtClean="0"/>
              <a:t>2025/4/29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4E51B1D-ED1D-40B2-9CF3-B72F1A890864}" type="slidenum">
              <a:rPr kumimoji="1" lang="ja-JP" altLang="en-US" smtClean="0"/>
              <a:t>‹#›</a:t>
            </a:fld>
            <a:endParaRPr kumimoji="1" lang="ja-JP" altLang="en-US"/>
          </a:p>
        </p:txBody>
      </p:sp>
    </p:spTree>
    <p:extLst>
      <p:ext uri="{BB962C8B-B14F-4D97-AF65-F5344CB8AC3E}">
        <p14:creationId xmlns:p14="http://schemas.microsoft.com/office/powerpoint/2010/main" val="7748431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D04E005F-C11D-4BD8-8D95-AF563FF2FBDB}" type="datetimeFigureOut">
              <a:rPr kumimoji="1" lang="ja-JP" altLang="en-US" smtClean="0"/>
              <a:t>2025/4/29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4E51B1D-ED1D-40B2-9CF3-B72F1A890864}" type="slidenum">
              <a:rPr kumimoji="1" lang="ja-JP" altLang="en-US" smtClean="0"/>
              <a:t>‹#›</a:t>
            </a:fld>
            <a:endParaRPr kumimoji="1" lang="ja-JP" altLang="en-US"/>
          </a:p>
        </p:txBody>
      </p:sp>
    </p:spTree>
    <p:extLst>
      <p:ext uri="{BB962C8B-B14F-4D97-AF65-F5344CB8AC3E}">
        <p14:creationId xmlns:p14="http://schemas.microsoft.com/office/powerpoint/2010/main" val="1377362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D04E005F-C11D-4BD8-8D95-AF563FF2FBDB}" type="datetimeFigureOut">
              <a:rPr kumimoji="1" lang="ja-JP" altLang="en-US" smtClean="0"/>
              <a:t>2025/4/29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4E51B1D-ED1D-40B2-9CF3-B72F1A890864}" type="slidenum">
              <a:rPr kumimoji="1" lang="ja-JP" altLang="en-US" smtClean="0"/>
              <a:t>‹#›</a:t>
            </a:fld>
            <a:endParaRPr kumimoji="1" lang="ja-JP" altLang="en-US"/>
          </a:p>
        </p:txBody>
      </p:sp>
    </p:spTree>
    <p:extLst>
      <p:ext uri="{BB962C8B-B14F-4D97-AF65-F5344CB8AC3E}">
        <p14:creationId xmlns:p14="http://schemas.microsoft.com/office/powerpoint/2010/main" val="3372184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D04E005F-C11D-4BD8-8D95-AF563FF2FBDB}" type="datetimeFigureOut">
              <a:rPr kumimoji="1" lang="ja-JP" altLang="en-US" smtClean="0"/>
              <a:t>2025/4/29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4E51B1D-ED1D-40B2-9CF3-B72F1A890864}" type="slidenum">
              <a:rPr kumimoji="1" lang="ja-JP" altLang="en-US" smtClean="0"/>
              <a:t>‹#›</a:t>
            </a:fld>
            <a:endParaRPr kumimoji="1" lang="ja-JP" altLang="en-US"/>
          </a:p>
        </p:txBody>
      </p:sp>
    </p:spTree>
    <p:extLst>
      <p:ext uri="{BB962C8B-B14F-4D97-AF65-F5344CB8AC3E}">
        <p14:creationId xmlns:p14="http://schemas.microsoft.com/office/powerpoint/2010/main" val="9284886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4E005F-C11D-4BD8-8D95-AF563FF2FBDB}" type="datetimeFigureOut">
              <a:rPr kumimoji="1" lang="ja-JP" altLang="en-US" smtClean="0"/>
              <a:t>2025/4/29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4E51B1D-ED1D-40B2-9CF3-B72F1A890864}" type="slidenum">
              <a:rPr kumimoji="1" lang="ja-JP" altLang="en-US" smtClean="0"/>
              <a:t>‹#›</a:t>
            </a:fld>
            <a:endParaRPr kumimoji="1" lang="ja-JP" altLang="en-US"/>
          </a:p>
        </p:txBody>
      </p:sp>
    </p:spTree>
    <p:extLst>
      <p:ext uri="{BB962C8B-B14F-4D97-AF65-F5344CB8AC3E}">
        <p14:creationId xmlns:p14="http://schemas.microsoft.com/office/powerpoint/2010/main" val="27613405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04E005F-C11D-4BD8-8D95-AF563FF2FBDB}" type="datetimeFigureOut">
              <a:rPr kumimoji="1" lang="ja-JP" altLang="en-US" smtClean="0"/>
              <a:t>2025/4/29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4E51B1D-ED1D-40B2-9CF3-B72F1A890864}" type="slidenum">
              <a:rPr kumimoji="1" lang="ja-JP" altLang="en-US" smtClean="0"/>
              <a:t>‹#›</a:t>
            </a:fld>
            <a:endParaRPr kumimoji="1" lang="ja-JP" altLang="en-US"/>
          </a:p>
        </p:txBody>
      </p:sp>
    </p:spTree>
    <p:extLst>
      <p:ext uri="{BB962C8B-B14F-4D97-AF65-F5344CB8AC3E}">
        <p14:creationId xmlns:p14="http://schemas.microsoft.com/office/powerpoint/2010/main" val="36947756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04E005F-C11D-4BD8-8D95-AF563FF2FBDB}" type="datetimeFigureOut">
              <a:rPr kumimoji="1" lang="ja-JP" altLang="en-US" smtClean="0"/>
              <a:t>2025/4/29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4E51B1D-ED1D-40B2-9CF3-B72F1A890864}" type="slidenum">
              <a:rPr kumimoji="1" lang="ja-JP" altLang="en-US" smtClean="0"/>
              <a:t>‹#›</a:t>
            </a:fld>
            <a:endParaRPr kumimoji="1" lang="ja-JP" altLang="en-US"/>
          </a:p>
        </p:txBody>
      </p:sp>
    </p:spTree>
    <p:extLst>
      <p:ext uri="{BB962C8B-B14F-4D97-AF65-F5344CB8AC3E}">
        <p14:creationId xmlns:p14="http://schemas.microsoft.com/office/powerpoint/2010/main" val="8539569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4E005F-C11D-4BD8-8D95-AF563FF2FBDB}" type="datetimeFigureOut">
              <a:rPr kumimoji="1" lang="ja-JP" altLang="en-US" smtClean="0"/>
              <a:t>2025/4/29</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E51B1D-ED1D-40B2-9CF3-B72F1A890864}" type="slidenum">
              <a:rPr kumimoji="1" lang="ja-JP" altLang="en-US" smtClean="0"/>
              <a:t>‹#›</a:t>
            </a:fld>
            <a:endParaRPr kumimoji="1" lang="ja-JP" altLang="en-US"/>
          </a:p>
        </p:txBody>
      </p:sp>
    </p:spTree>
    <p:extLst>
      <p:ext uri="{BB962C8B-B14F-4D97-AF65-F5344CB8AC3E}">
        <p14:creationId xmlns:p14="http://schemas.microsoft.com/office/powerpoint/2010/main" val="85745729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fontScale="90000"/>
          </a:bodyPr>
          <a:lstStyle/>
          <a:p>
            <a:r>
              <a:rPr lang="en-US" altLang="ja-JP" kern="100"/>
              <a:t>01.</a:t>
            </a:r>
            <a:r>
              <a:rPr lang="ja-JP" altLang="ja-JP" kern="100"/>
              <a:t>エネルギー</a:t>
            </a:r>
            <a:r>
              <a:rPr lang="ja-JP" altLang="ja-JP" kern="100" dirty="0"/>
              <a:t>の移り変わり</a:t>
            </a:r>
            <a:r>
              <a:rPr lang="en-US" altLang="ja-JP" kern="100" dirty="0"/>
              <a:t/>
            </a:r>
            <a:br>
              <a:rPr lang="en-US" altLang="ja-JP" kern="100" dirty="0"/>
            </a:br>
            <a:r>
              <a:rPr lang="ja-JP" altLang="en-US" kern="100" dirty="0"/>
              <a:t>とさまざまな発電方法</a:t>
            </a:r>
            <a:endParaRPr kumimoji="1" lang="ja-JP" altLang="en-US" dirty="0"/>
          </a:p>
        </p:txBody>
      </p:sp>
      <p:sp>
        <p:nvSpPr>
          <p:cNvPr id="3" name="サブタイトル 2"/>
          <p:cNvSpPr>
            <a:spLocks noGrp="1"/>
          </p:cNvSpPr>
          <p:nvPr>
            <p:ph type="subTitle" idx="1"/>
          </p:nvPr>
        </p:nvSpPr>
        <p:spPr/>
        <p:txBody>
          <a:bodyPr/>
          <a:lstStyle/>
          <a:p>
            <a:endParaRPr kumimoji="1" lang="ja-JP" altLang="en-US"/>
          </a:p>
        </p:txBody>
      </p:sp>
    </p:spTree>
    <p:extLst>
      <p:ext uri="{BB962C8B-B14F-4D97-AF65-F5344CB8AC3E}">
        <p14:creationId xmlns:p14="http://schemas.microsoft.com/office/powerpoint/2010/main" val="6628857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139885" y="13782"/>
            <a:ext cx="7372531" cy="523220"/>
          </a:xfrm>
          <a:prstGeom prst="rect">
            <a:avLst/>
          </a:prstGeom>
        </p:spPr>
        <p:txBody>
          <a:bodyPr wrap="none">
            <a:spAutoFit/>
          </a:bodyPr>
          <a:lstStyle/>
          <a:p>
            <a:r>
              <a:rPr lang="ja-JP" altLang="en-US" sz="2800" dirty="0"/>
              <a:t>中学校学習指導要領（平成29年告示）該当箇所</a:t>
            </a:r>
          </a:p>
        </p:txBody>
      </p:sp>
      <p:sp>
        <p:nvSpPr>
          <p:cNvPr id="3" name="正方形/長方形 2"/>
          <p:cNvSpPr/>
          <p:nvPr/>
        </p:nvSpPr>
        <p:spPr>
          <a:xfrm>
            <a:off x="305644" y="565333"/>
            <a:ext cx="4422767" cy="954107"/>
          </a:xfrm>
          <a:prstGeom prst="rect">
            <a:avLst/>
          </a:prstGeom>
        </p:spPr>
        <p:txBody>
          <a:bodyPr wrap="square">
            <a:spAutoFit/>
          </a:bodyPr>
          <a:lstStyle/>
          <a:p>
            <a:r>
              <a:rPr lang="ja-JP" altLang="en-US" sz="2800" dirty="0"/>
              <a:t>理科　第１分野</a:t>
            </a:r>
            <a:endParaRPr lang="en-US" altLang="ja-JP" sz="2800" dirty="0"/>
          </a:p>
          <a:p>
            <a:r>
              <a:rPr lang="ja-JP" altLang="en-US" sz="2800" dirty="0"/>
              <a:t>　（7）科学技術と人間 </a:t>
            </a:r>
          </a:p>
        </p:txBody>
      </p:sp>
      <p:sp>
        <p:nvSpPr>
          <p:cNvPr id="4" name="正方形/長方形 3"/>
          <p:cNvSpPr/>
          <p:nvPr/>
        </p:nvSpPr>
        <p:spPr>
          <a:xfrm>
            <a:off x="758832" y="2238523"/>
            <a:ext cx="8657883" cy="3046988"/>
          </a:xfrm>
          <a:prstGeom prst="rect">
            <a:avLst/>
          </a:prstGeom>
        </p:spPr>
        <p:txBody>
          <a:bodyPr wrap="square">
            <a:spAutoFit/>
          </a:bodyPr>
          <a:lstStyle/>
          <a:p>
            <a:r>
              <a:rPr lang="ja-JP" altLang="en-US" sz="2400" b="1" dirty="0"/>
              <a:t>ア　エネルギーとエネルギー資源</a:t>
            </a:r>
            <a:endParaRPr lang="en-US" altLang="ja-JP" sz="2400" b="1" dirty="0"/>
          </a:p>
          <a:p>
            <a:r>
              <a:rPr lang="ja-JP" altLang="en-US" sz="2400" dirty="0"/>
              <a:t>　</a:t>
            </a:r>
            <a:endParaRPr lang="en-US" altLang="ja-JP" sz="2400" dirty="0"/>
          </a:p>
          <a:p>
            <a:r>
              <a:rPr lang="ja-JP" altLang="en-US" sz="2400" dirty="0"/>
              <a:t>日常生活や社会では様々なエネルギーを変換して利用していることを，エネルギーの保存や利用する際のエネルギーの効率と関連させながら見いだして理解させる。</a:t>
            </a:r>
            <a:endParaRPr lang="en-US" altLang="ja-JP" sz="2400" dirty="0"/>
          </a:p>
          <a:p>
            <a:r>
              <a:rPr lang="ja-JP" altLang="en-US" sz="2400" dirty="0"/>
              <a:t>また，人間は，水力，火力，原子力，太陽光などからエネルギーを得ていることを知るとともに，エネルギー資源の有効な利用が大切であることを認識すること。</a:t>
            </a:r>
          </a:p>
        </p:txBody>
      </p:sp>
      <p:sp>
        <p:nvSpPr>
          <p:cNvPr id="5" name="正方形/長方形 4"/>
          <p:cNvSpPr/>
          <p:nvPr/>
        </p:nvSpPr>
        <p:spPr>
          <a:xfrm>
            <a:off x="635708" y="1648149"/>
            <a:ext cx="2997937" cy="461665"/>
          </a:xfrm>
          <a:prstGeom prst="rect">
            <a:avLst/>
          </a:prstGeom>
        </p:spPr>
        <p:txBody>
          <a:bodyPr wrap="none">
            <a:spAutoFit/>
          </a:bodyPr>
          <a:lstStyle/>
          <a:p>
            <a:r>
              <a:rPr lang="ja-JP" altLang="en-US" sz="2400" dirty="0"/>
              <a:t>（ｱ）エネルギーと物質</a:t>
            </a:r>
          </a:p>
        </p:txBody>
      </p:sp>
    </p:spTree>
    <p:extLst>
      <p:ext uri="{BB962C8B-B14F-4D97-AF65-F5344CB8AC3E}">
        <p14:creationId xmlns:p14="http://schemas.microsoft.com/office/powerpoint/2010/main" val="38007186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この資料の活用例</a:t>
            </a:r>
          </a:p>
        </p:txBody>
      </p:sp>
      <p:sp>
        <p:nvSpPr>
          <p:cNvPr id="3" name="コンテンツ プレースホルダー 2"/>
          <p:cNvSpPr>
            <a:spLocks noGrp="1"/>
          </p:cNvSpPr>
          <p:nvPr>
            <p:ph idx="1"/>
          </p:nvPr>
        </p:nvSpPr>
        <p:spPr/>
        <p:txBody>
          <a:bodyPr>
            <a:normAutofit/>
          </a:bodyPr>
          <a:lstStyle/>
          <a:p>
            <a:r>
              <a:rPr kumimoji="1" lang="ja-JP" altLang="en-US" dirty="0"/>
              <a:t>各スライドのノートに記載しています。</a:t>
            </a:r>
          </a:p>
        </p:txBody>
      </p:sp>
    </p:spTree>
    <p:extLst>
      <p:ext uri="{BB962C8B-B14F-4D97-AF65-F5344CB8AC3E}">
        <p14:creationId xmlns:p14="http://schemas.microsoft.com/office/powerpoint/2010/main" val="36966283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円/楕円 26"/>
          <p:cNvSpPr/>
          <p:nvPr/>
        </p:nvSpPr>
        <p:spPr>
          <a:xfrm>
            <a:off x="3813328" y="230514"/>
            <a:ext cx="2197290" cy="1031345"/>
          </a:xfrm>
          <a:prstGeom prst="ellipse">
            <a:avLst/>
          </a:prstGeom>
          <a:solidFill>
            <a:srgbClr val="FFCCFF"/>
          </a:solidFill>
          <a:ln>
            <a:solidFill>
              <a:srgbClr val="FF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200" b="1" dirty="0">
                <a:solidFill>
                  <a:srgbClr val="FF00FF"/>
                </a:solidFill>
              </a:rPr>
              <a:t>熱</a:t>
            </a:r>
            <a:endParaRPr lang="en-US" altLang="ja-JP" sz="2200" b="1" dirty="0">
              <a:solidFill>
                <a:srgbClr val="FF00FF"/>
              </a:solidFill>
            </a:endParaRPr>
          </a:p>
          <a:p>
            <a:pPr algn="ctr"/>
            <a:r>
              <a:rPr lang="ja-JP" altLang="en-US" sz="2200" b="1" dirty="0">
                <a:solidFill>
                  <a:srgbClr val="FF00FF"/>
                </a:solidFill>
              </a:rPr>
              <a:t>エネルギー</a:t>
            </a:r>
          </a:p>
        </p:txBody>
      </p:sp>
      <p:sp>
        <p:nvSpPr>
          <p:cNvPr id="28" name="円/楕円 27"/>
          <p:cNvSpPr/>
          <p:nvPr/>
        </p:nvSpPr>
        <p:spPr>
          <a:xfrm>
            <a:off x="1021534" y="1454426"/>
            <a:ext cx="2197290" cy="1031345"/>
          </a:xfrm>
          <a:prstGeom prst="ellipse">
            <a:avLst/>
          </a:prstGeom>
          <a:solidFill>
            <a:srgbClr val="CCFFCC"/>
          </a:solidFill>
          <a:ln>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200" b="1" dirty="0">
                <a:solidFill>
                  <a:srgbClr val="669900"/>
                </a:solidFill>
              </a:rPr>
              <a:t>運動</a:t>
            </a:r>
            <a:endParaRPr lang="en-US" altLang="ja-JP" sz="2200" b="1" dirty="0">
              <a:solidFill>
                <a:srgbClr val="669900"/>
              </a:solidFill>
            </a:endParaRPr>
          </a:p>
          <a:p>
            <a:pPr algn="ctr"/>
            <a:r>
              <a:rPr lang="ja-JP" altLang="en-US" sz="2200" b="1" dirty="0">
                <a:solidFill>
                  <a:srgbClr val="669900"/>
                </a:solidFill>
              </a:rPr>
              <a:t>エネルギー</a:t>
            </a:r>
          </a:p>
        </p:txBody>
      </p:sp>
      <p:sp>
        <p:nvSpPr>
          <p:cNvPr id="29" name="円/楕円 28"/>
          <p:cNvSpPr/>
          <p:nvPr/>
        </p:nvSpPr>
        <p:spPr>
          <a:xfrm>
            <a:off x="1027783" y="4178438"/>
            <a:ext cx="2197290" cy="1031345"/>
          </a:xfrm>
          <a:prstGeom prst="ellipse">
            <a:avLst/>
          </a:prstGeom>
          <a:solidFill>
            <a:srgbClr val="CCFF99"/>
          </a:solidFill>
          <a:ln>
            <a:solidFill>
              <a:srgbClr val="CCFF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200" b="1" dirty="0">
                <a:solidFill>
                  <a:schemeClr val="accent6">
                    <a:lumMod val="75000"/>
                  </a:schemeClr>
                </a:solidFill>
              </a:rPr>
              <a:t>位置</a:t>
            </a:r>
            <a:endParaRPr lang="en-US" altLang="ja-JP" sz="2200" b="1" dirty="0">
              <a:solidFill>
                <a:schemeClr val="accent6">
                  <a:lumMod val="75000"/>
                </a:schemeClr>
              </a:solidFill>
            </a:endParaRPr>
          </a:p>
          <a:p>
            <a:pPr algn="ctr"/>
            <a:r>
              <a:rPr lang="ja-JP" altLang="en-US" sz="2200" b="1" dirty="0">
                <a:solidFill>
                  <a:schemeClr val="accent6">
                    <a:lumMod val="75000"/>
                  </a:schemeClr>
                </a:solidFill>
              </a:rPr>
              <a:t>エネルギー</a:t>
            </a:r>
          </a:p>
        </p:txBody>
      </p:sp>
      <p:sp>
        <p:nvSpPr>
          <p:cNvPr id="30" name="円/楕円 29"/>
          <p:cNvSpPr/>
          <p:nvPr/>
        </p:nvSpPr>
        <p:spPr>
          <a:xfrm>
            <a:off x="3873391" y="2913327"/>
            <a:ext cx="2197290" cy="1031345"/>
          </a:xfrm>
          <a:prstGeom prst="ellipse">
            <a:avLst/>
          </a:prstGeom>
          <a:solidFill>
            <a:srgbClr val="FFCC99"/>
          </a:solidFill>
          <a:ln>
            <a:solidFill>
              <a:srgbClr val="FFCC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200" b="1" dirty="0">
                <a:solidFill>
                  <a:srgbClr val="FF0000"/>
                </a:solidFill>
              </a:rPr>
              <a:t>電気</a:t>
            </a:r>
            <a:endParaRPr lang="en-US" altLang="ja-JP" sz="2200" b="1" dirty="0">
              <a:solidFill>
                <a:srgbClr val="FF0000"/>
              </a:solidFill>
            </a:endParaRPr>
          </a:p>
          <a:p>
            <a:pPr algn="ctr"/>
            <a:r>
              <a:rPr lang="ja-JP" altLang="en-US" sz="2200" b="1" dirty="0">
                <a:solidFill>
                  <a:srgbClr val="FF0000"/>
                </a:solidFill>
              </a:rPr>
              <a:t>エネルギー</a:t>
            </a:r>
          </a:p>
        </p:txBody>
      </p:sp>
      <p:sp>
        <p:nvSpPr>
          <p:cNvPr id="31" name="円/楕円 30"/>
          <p:cNvSpPr/>
          <p:nvPr/>
        </p:nvSpPr>
        <p:spPr>
          <a:xfrm>
            <a:off x="3877730" y="5562512"/>
            <a:ext cx="2197290" cy="1031345"/>
          </a:xfrm>
          <a:prstGeom prst="ellipse">
            <a:avLst/>
          </a:prstGeom>
          <a:solidFill>
            <a:srgbClr val="CCFFFF"/>
          </a:solidFill>
          <a:ln>
            <a:solidFill>
              <a:srgbClr val="CC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200" b="1" dirty="0">
                <a:solidFill>
                  <a:srgbClr val="002060"/>
                </a:solidFill>
              </a:rPr>
              <a:t>音</a:t>
            </a:r>
            <a:endParaRPr lang="en-US" altLang="ja-JP" sz="2200" b="1" dirty="0">
              <a:solidFill>
                <a:srgbClr val="002060"/>
              </a:solidFill>
            </a:endParaRPr>
          </a:p>
          <a:p>
            <a:pPr algn="ctr"/>
            <a:r>
              <a:rPr lang="ja-JP" altLang="en-US" sz="2200" b="1" dirty="0">
                <a:solidFill>
                  <a:srgbClr val="002060"/>
                </a:solidFill>
              </a:rPr>
              <a:t>エネルギー</a:t>
            </a:r>
          </a:p>
        </p:txBody>
      </p:sp>
      <p:sp>
        <p:nvSpPr>
          <p:cNvPr id="32" name="円/楕円 31"/>
          <p:cNvSpPr/>
          <p:nvPr/>
        </p:nvSpPr>
        <p:spPr>
          <a:xfrm>
            <a:off x="6872423" y="5650391"/>
            <a:ext cx="2197290" cy="1031345"/>
          </a:xfrm>
          <a:prstGeom prst="ellipse">
            <a:avLst/>
          </a:prstGeom>
          <a:solidFill>
            <a:schemeClr val="accent3">
              <a:lumMod val="20000"/>
              <a:lumOff val="80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200" b="1" dirty="0">
                <a:solidFill>
                  <a:schemeClr val="tx1"/>
                </a:solidFill>
              </a:rPr>
              <a:t>核</a:t>
            </a:r>
            <a:endParaRPr lang="en-US" altLang="ja-JP" sz="2200" b="1" dirty="0">
              <a:solidFill>
                <a:schemeClr val="tx1"/>
              </a:solidFill>
            </a:endParaRPr>
          </a:p>
          <a:p>
            <a:pPr algn="ctr"/>
            <a:r>
              <a:rPr lang="ja-JP" altLang="en-US" sz="2200" b="1" dirty="0">
                <a:solidFill>
                  <a:schemeClr val="tx1"/>
                </a:solidFill>
              </a:rPr>
              <a:t>エネルギー</a:t>
            </a:r>
          </a:p>
        </p:txBody>
      </p:sp>
      <p:sp>
        <p:nvSpPr>
          <p:cNvPr id="33" name="円/楕円 32"/>
          <p:cNvSpPr/>
          <p:nvPr/>
        </p:nvSpPr>
        <p:spPr>
          <a:xfrm>
            <a:off x="7010732" y="1389376"/>
            <a:ext cx="2197290" cy="1031345"/>
          </a:xfrm>
          <a:prstGeom prst="ellipse">
            <a:avLst/>
          </a:prstGeom>
          <a:solidFill>
            <a:srgbClr val="FFCCFF"/>
          </a:solidFill>
          <a:ln>
            <a:solidFill>
              <a:srgbClr val="FF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200" b="1" dirty="0">
                <a:solidFill>
                  <a:srgbClr val="7030A0"/>
                </a:solidFill>
              </a:rPr>
              <a:t>化学</a:t>
            </a:r>
            <a:endParaRPr lang="en-US" altLang="ja-JP" sz="2200" b="1" dirty="0">
              <a:solidFill>
                <a:srgbClr val="7030A0"/>
              </a:solidFill>
            </a:endParaRPr>
          </a:p>
          <a:p>
            <a:pPr algn="ctr"/>
            <a:r>
              <a:rPr lang="ja-JP" altLang="en-US" sz="2200" b="1" dirty="0">
                <a:solidFill>
                  <a:srgbClr val="7030A0"/>
                </a:solidFill>
              </a:rPr>
              <a:t>エネルギー</a:t>
            </a:r>
          </a:p>
        </p:txBody>
      </p:sp>
      <p:sp>
        <p:nvSpPr>
          <p:cNvPr id="34" name="円/楕円 33"/>
          <p:cNvSpPr/>
          <p:nvPr/>
        </p:nvSpPr>
        <p:spPr>
          <a:xfrm>
            <a:off x="7010732" y="4178437"/>
            <a:ext cx="2197290" cy="1031345"/>
          </a:xfrm>
          <a:prstGeom prst="ellipse">
            <a:avLst/>
          </a:prstGeom>
          <a:solidFill>
            <a:srgbClr val="FFFF99"/>
          </a:solidFill>
          <a:ln>
            <a:solidFill>
              <a:srgbClr val="FFFF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200" b="1" dirty="0">
                <a:solidFill>
                  <a:srgbClr val="FF6600"/>
                </a:solidFill>
              </a:rPr>
              <a:t>光</a:t>
            </a:r>
            <a:endParaRPr lang="en-US" altLang="ja-JP" sz="2200" b="1" dirty="0">
              <a:solidFill>
                <a:srgbClr val="FF6600"/>
              </a:solidFill>
            </a:endParaRPr>
          </a:p>
          <a:p>
            <a:pPr algn="ctr"/>
            <a:r>
              <a:rPr lang="ja-JP" altLang="en-US" sz="2200" b="1" dirty="0">
                <a:solidFill>
                  <a:srgbClr val="FF6600"/>
                </a:solidFill>
              </a:rPr>
              <a:t>エネルギー</a:t>
            </a:r>
          </a:p>
        </p:txBody>
      </p:sp>
      <p:sp>
        <p:nvSpPr>
          <p:cNvPr id="35" name="円/楕円 34"/>
          <p:cNvSpPr/>
          <p:nvPr/>
        </p:nvSpPr>
        <p:spPr>
          <a:xfrm>
            <a:off x="627798" y="772112"/>
            <a:ext cx="2836334" cy="5190203"/>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 name="直線矢印コネクタ 7"/>
          <p:cNvCxnSpPr/>
          <p:nvPr/>
        </p:nvCxnSpPr>
        <p:spPr>
          <a:xfrm flipV="1">
            <a:off x="2531036" y="759620"/>
            <a:ext cx="1294996" cy="673349"/>
          </a:xfrm>
          <a:prstGeom prst="straightConnector1">
            <a:avLst/>
          </a:prstGeom>
          <a:ln w="57150">
            <a:solidFill>
              <a:schemeClr val="tx1">
                <a:lumMod val="50000"/>
                <a:lumOff val="50000"/>
              </a:schemeClr>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39" name="直線矢印コネクタ 38"/>
          <p:cNvCxnSpPr>
            <a:stCxn id="29" idx="0"/>
            <a:endCxn id="28" idx="4"/>
          </p:cNvCxnSpPr>
          <p:nvPr/>
        </p:nvCxnSpPr>
        <p:spPr>
          <a:xfrm flipH="1" flipV="1">
            <a:off x="2120179" y="2485771"/>
            <a:ext cx="6249" cy="1692667"/>
          </a:xfrm>
          <a:prstGeom prst="straightConnector1">
            <a:avLst/>
          </a:prstGeom>
          <a:ln w="57150">
            <a:solidFill>
              <a:schemeClr val="tx1">
                <a:lumMod val="50000"/>
                <a:lumOff val="5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42" name="テキスト ボックス 41"/>
          <p:cNvSpPr txBox="1"/>
          <p:nvPr/>
        </p:nvSpPr>
        <p:spPr>
          <a:xfrm>
            <a:off x="2497787" y="462068"/>
            <a:ext cx="978960" cy="400110"/>
          </a:xfrm>
          <a:prstGeom prst="rect">
            <a:avLst/>
          </a:prstGeom>
          <a:noFill/>
        </p:spPr>
        <p:txBody>
          <a:bodyPr wrap="square" rtlCol="0">
            <a:spAutoFit/>
          </a:bodyPr>
          <a:lstStyle/>
          <a:p>
            <a:r>
              <a:rPr kumimoji="1" lang="ja-JP" altLang="en-US" sz="2000" b="1" dirty="0"/>
              <a:t>熱機関</a:t>
            </a:r>
          </a:p>
        </p:txBody>
      </p:sp>
      <p:sp>
        <p:nvSpPr>
          <p:cNvPr id="43" name="テキスト ボックス 42"/>
          <p:cNvSpPr txBox="1"/>
          <p:nvPr/>
        </p:nvSpPr>
        <p:spPr>
          <a:xfrm>
            <a:off x="1576539" y="2911975"/>
            <a:ext cx="492443" cy="800860"/>
          </a:xfrm>
          <a:prstGeom prst="rect">
            <a:avLst/>
          </a:prstGeom>
          <a:noFill/>
        </p:spPr>
        <p:txBody>
          <a:bodyPr vert="eaVert" wrap="none" rtlCol="0">
            <a:spAutoFit/>
          </a:bodyPr>
          <a:lstStyle/>
          <a:p>
            <a:r>
              <a:rPr kumimoji="1" lang="ja-JP" altLang="en-US" sz="2000" b="1" dirty="0"/>
              <a:t>ふりこ</a:t>
            </a:r>
          </a:p>
        </p:txBody>
      </p:sp>
      <p:cxnSp>
        <p:nvCxnSpPr>
          <p:cNvPr id="44" name="直線矢印コネクタ 43"/>
          <p:cNvCxnSpPr>
            <a:endCxn id="28" idx="7"/>
          </p:cNvCxnSpPr>
          <p:nvPr/>
        </p:nvCxnSpPr>
        <p:spPr>
          <a:xfrm flipH="1">
            <a:off x="2897038" y="1026577"/>
            <a:ext cx="1108201" cy="578886"/>
          </a:xfrm>
          <a:prstGeom prst="straightConnector1">
            <a:avLst/>
          </a:prstGeom>
          <a:ln w="57150">
            <a:solidFill>
              <a:schemeClr val="tx1">
                <a:lumMod val="50000"/>
                <a:lumOff val="50000"/>
              </a:schemeClr>
            </a:solidFill>
            <a:headEnd type="triangle"/>
            <a:tailEnd type="none"/>
          </a:ln>
        </p:spPr>
        <p:style>
          <a:lnRef idx="1">
            <a:schemeClr val="accent1"/>
          </a:lnRef>
          <a:fillRef idx="0">
            <a:schemeClr val="accent1"/>
          </a:fillRef>
          <a:effectRef idx="0">
            <a:schemeClr val="accent1"/>
          </a:effectRef>
          <a:fontRef idx="minor">
            <a:schemeClr val="tx1"/>
          </a:fontRef>
        </p:style>
      </p:cxnSp>
      <p:sp>
        <p:nvSpPr>
          <p:cNvPr id="47" name="テキスト ボックス 46"/>
          <p:cNvSpPr txBox="1"/>
          <p:nvPr/>
        </p:nvSpPr>
        <p:spPr>
          <a:xfrm>
            <a:off x="3202386" y="1346951"/>
            <a:ext cx="978960" cy="400110"/>
          </a:xfrm>
          <a:prstGeom prst="rect">
            <a:avLst/>
          </a:prstGeom>
          <a:noFill/>
        </p:spPr>
        <p:txBody>
          <a:bodyPr wrap="square" rtlCol="0">
            <a:spAutoFit/>
          </a:bodyPr>
          <a:lstStyle/>
          <a:p>
            <a:r>
              <a:rPr kumimoji="1" lang="ja-JP" altLang="en-US" sz="2000" b="1" dirty="0"/>
              <a:t>摩擦熱</a:t>
            </a:r>
          </a:p>
        </p:txBody>
      </p:sp>
      <p:cxnSp>
        <p:nvCxnSpPr>
          <p:cNvPr id="48" name="直線矢印コネクタ 47"/>
          <p:cNvCxnSpPr/>
          <p:nvPr/>
        </p:nvCxnSpPr>
        <p:spPr>
          <a:xfrm>
            <a:off x="5985796" y="798442"/>
            <a:ext cx="1319818" cy="734758"/>
          </a:xfrm>
          <a:prstGeom prst="straightConnector1">
            <a:avLst/>
          </a:prstGeom>
          <a:ln w="57150">
            <a:solidFill>
              <a:schemeClr val="tx1">
                <a:lumMod val="50000"/>
                <a:lumOff val="50000"/>
              </a:schemeClr>
            </a:solidFill>
            <a:headEnd type="triangle"/>
            <a:tailEnd type="none"/>
          </a:ln>
        </p:spPr>
        <p:style>
          <a:lnRef idx="1">
            <a:schemeClr val="accent1"/>
          </a:lnRef>
          <a:fillRef idx="0">
            <a:schemeClr val="accent1"/>
          </a:fillRef>
          <a:effectRef idx="0">
            <a:schemeClr val="accent1"/>
          </a:effectRef>
          <a:fontRef idx="minor">
            <a:schemeClr val="tx1"/>
          </a:fontRef>
        </p:style>
      </p:cxnSp>
      <p:sp>
        <p:nvSpPr>
          <p:cNvPr id="50" name="テキスト ボックス 49"/>
          <p:cNvSpPr txBox="1"/>
          <p:nvPr/>
        </p:nvSpPr>
        <p:spPr>
          <a:xfrm>
            <a:off x="6640184" y="697627"/>
            <a:ext cx="978960" cy="400110"/>
          </a:xfrm>
          <a:prstGeom prst="rect">
            <a:avLst/>
          </a:prstGeom>
          <a:noFill/>
        </p:spPr>
        <p:txBody>
          <a:bodyPr wrap="square" rtlCol="0">
            <a:spAutoFit/>
          </a:bodyPr>
          <a:lstStyle/>
          <a:p>
            <a:r>
              <a:rPr kumimoji="1" lang="ja-JP" altLang="en-US" sz="2000" b="1" dirty="0"/>
              <a:t>燃焼</a:t>
            </a:r>
          </a:p>
        </p:txBody>
      </p:sp>
      <p:cxnSp>
        <p:nvCxnSpPr>
          <p:cNvPr id="51" name="直線矢印コネクタ 50"/>
          <p:cNvCxnSpPr/>
          <p:nvPr/>
        </p:nvCxnSpPr>
        <p:spPr>
          <a:xfrm>
            <a:off x="5138401" y="1280694"/>
            <a:ext cx="0" cy="1560250"/>
          </a:xfrm>
          <a:prstGeom prst="straightConnector1">
            <a:avLst/>
          </a:prstGeom>
          <a:ln w="57150">
            <a:solidFill>
              <a:schemeClr val="tx1">
                <a:lumMod val="50000"/>
                <a:lumOff val="50000"/>
              </a:schemeClr>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54" name="直線矢印コネクタ 53"/>
          <p:cNvCxnSpPr/>
          <p:nvPr/>
        </p:nvCxnSpPr>
        <p:spPr>
          <a:xfrm>
            <a:off x="4698901" y="1312758"/>
            <a:ext cx="0" cy="1560250"/>
          </a:xfrm>
          <a:prstGeom prst="straightConnector1">
            <a:avLst/>
          </a:prstGeom>
          <a:ln w="57150">
            <a:solidFill>
              <a:schemeClr val="tx1">
                <a:lumMod val="50000"/>
                <a:lumOff val="50000"/>
              </a:schemeClr>
            </a:solidFill>
            <a:headEnd type="none"/>
            <a:tailEnd type="triangle"/>
          </a:ln>
        </p:spPr>
        <p:style>
          <a:lnRef idx="1">
            <a:schemeClr val="accent1"/>
          </a:lnRef>
          <a:fillRef idx="0">
            <a:schemeClr val="accent1"/>
          </a:fillRef>
          <a:effectRef idx="0">
            <a:schemeClr val="accent1"/>
          </a:effectRef>
          <a:fontRef idx="minor">
            <a:schemeClr val="tx1"/>
          </a:fontRef>
        </p:style>
      </p:cxnSp>
      <p:sp>
        <p:nvSpPr>
          <p:cNvPr id="55" name="テキスト ボックス 54"/>
          <p:cNvSpPr txBox="1"/>
          <p:nvPr/>
        </p:nvSpPr>
        <p:spPr>
          <a:xfrm rot="2419787">
            <a:off x="2687973" y="2991943"/>
            <a:ext cx="1492472" cy="400110"/>
          </a:xfrm>
          <a:prstGeom prst="rect">
            <a:avLst/>
          </a:prstGeom>
          <a:noFill/>
        </p:spPr>
        <p:txBody>
          <a:bodyPr wrap="square" rtlCol="0">
            <a:spAutoFit/>
          </a:bodyPr>
          <a:lstStyle/>
          <a:p>
            <a:r>
              <a:rPr kumimoji="1" lang="ja-JP" altLang="en-US" sz="2000" b="1" dirty="0"/>
              <a:t>発電機</a:t>
            </a:r>
          </a:p>
        </p:txBody>
      </p:sp>
      <p:sp>
        <p:nvSpPr>
          <p:cNvPr id="56" name="テキスト ボックス 55"/>
          <p:cNvSpPr txBox="1"/>
          <p:nvPr/>
        </p:nvSpPr>
        <p:spPr>
          <a:xfrm>
            <a:off x="4146812" y="1568176"/>
            <a:ext cx="492443" cy="1105431"/>
          </a:xfrm>
          <a:prstGeom prst="rect">
            <a:avLst/>
          </a:prstGeom>
          <a:noFill/>
        </p:spPr>
        <p:txBody>
          <a:bodyPr vert="eaVert" wrap="none" rtlCol="0">
            <a:spAutoFit/>
          </a:bodyPr>
          <a:lstStyle/>
          <a:p>
            <a:r>
              <a:rPr kumimoji="1" lang="ja-JP" altLang="en-US" sz="2000" b="1" dirty="0"/>
              <a:t>火力発電</a:t>
            </a:r>
          </a:p>
        </p:txBody>
      </p:sp>
      <p:sp>
        <p:nvSpPr>
          <p:cNvPr id="57" name="テキスト ボックス 56"/>
          <p:cNvSpPr txBox="1"/>
          <p:nvPr/>
        </p:nvSpPr>
        <p:spPr>
          <a:xfrm>
            <a:off x="5120716" y="1690521"/>
            <a:ext cx="492443" cy="852156"/>
          </a:xfrm>
          <a:prstGeom prst="rect">
            <a:avLst/>
          </a:prstGeom>
          <a:noFill/>
        </p:spPr>
        <p:txBody>
          <a:bodyPr vert="eaVert" wrap="none" rtlCol="0">
            <a:spAutoFit/>
          </a:bodyPr>
          <a:lstStyle/>
          <a:p>
            <a:r>
              <a:rPr kumimoji="1" lang="ja-JP" altLang="en-US" sz="2000" b="1" dirty="0"/>
              <a:t>電熱器</a:t>
            </a:r>
          </a:p>
        </p:txBody>
      </p:sp>
      <p:cxnSp>
        <p:nvCxnSpPr>
          <p:cNvPr id="58" name="直線矢印コネクタ 57"/>
          <p:cNvCxnSpPr/>
          <p:nvPr/>
        </p:nvCxnSpPr>
        <p:spPr>
          <a:xfrm>
            <a:off x="5183192" y="3913984"/>
            <a:ext cx="0" cy="1560250"/>
          </a:xfrm>
          <a:prstGeom prst="straightConnector1">
            <a:avLst/>
          </a:prstGeom>
          <a:ln w="57150">
            <a:solidFill>
              <a:schemeClr val="tx1">
                <a:lumMod val="50000"/>
                <a:lumOff val="50000"/>
              </a:schemeClr>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59" name="直線矢印コネクタ 58"/>
          <p:cNvCxnSpPr/>
          <p:nvPr/>
        </p:nvCxnSpPr>
        <p:spPr>
          <a:xfrm>
            <a:off x="4731529" y="3927807"/>
            <a:ext cx="0" cy="1560250"/>
          </a:xfrm>
          <a:prstGeom prst="straightConnector1">
            <a:avLst/>
          </a:prstGeom>
          <a:ln w="57150">
            <a:solidFill>
              <a:schemeClr val="tx1">
                <a:lumMod val="50000"/>
                <a:lumOff val="50000"/>
              </a:schemeClr>
            </a:solidFill>
            <a:headEnd type="none"/>
            <a:tailEnd type="triangle"/>
          </a:ln>
        </p:spPr>
        <p:style>
          <a:lnRef idx="1">
            <a:schemeClr val="accent1"/>
          </a:lnRef>
          <a:fillRef idx="0">
            <a:schemeClr val="accent1"/>
          </a:fillRef>
          <a:effectRef idx="0">
            <a:schemeClr val="accent1"/>
          </a:effectRef>
          <a:fontRef idx="minor">
            <a:schemeClr val="tx1"/>
          </a:fontRef>
        </p:style>
      </p:cxnSp>
      <p:sp>
        <p:nvSpPr>
          <p:cNvPr id="60" name="テキスト ボックス 59"/>
          <p:cNvSpPr txBox="1"/>
          <p:nvPr/>
        </p:nvSpPr>
        <p:spPr>
          <a:xfrm>
            <a:off x="4218717" y="4142942"/>
            <a:ext cx="492443" cy="1297791"/>
          </a:xfrm>
          <a:prstGeom prst="rect">
            <a:avLst/>
          </a:prstGeom>
          <a:noFill/>
        </p:spPr>
        <p:txBody>
          <a:bodyPr vert="eaVert" wrap="none" rtlCol="0">
            <a:spAutoFit/>
          </a:bodyPr>
          <a:lstStyle/>
          <a:p>
            <a:r>
              <a:rPr kumimoji="1" lang="ja-JP" altLang="en-US" sz="2000" b="1" dirty="0"/>
              <a:t>スピーカー</a:t>
            </a:r>
          </a:p>
        </p:txBody>
      </p:sp>
      <p:sp>
        <p:nvSpPr>
          <p:cNvPr id="61" name="テキスト ボックス 60"/>
          <p:cNvSpPr txBox="1"/>
          <p:nvPr/>
        </p:nvSpPr>
        <p:spPr>
          <a:xfrm>
            <a:off x="5109314" y="4032950"/>
            <a:ext cx="492443" cy="1613583"/>
          </a:xfrm>
          <a:prstGeom prst="rect">
            <a:avLst/>
          </a:prstGeom>
          <a:noFill/>
        </p:spPr>
        <p:txBody>
          <a:bodyPr vert="eaVert" wrap="none" rtlCol="0">
            <a:spAutoFit/>
          </a:bodyPr>
          <a:lstStyle/>
          <a:p>
            <a:r>
              <a:rPr kumimoji="1" lang="ja-JP" altLang="en-US" sz="2000" b="1" dirty="0"/>
              <a:t>マイクロフォン</a:t>
            </a:r>
          </a:p>
        </p:txBody>
      </p:sp>
      <p:cxnSp>
        <p:nvCxnSpPr>
          <p:cNvPr id="62" name="直線矢印コネクタ 61"/>
          <p:cNvCxnSpPr>
            <a:endCxn id="30" idx="1"/>
          </p:cNvCxnSpPr>
          <p:nvPr/>
        </p:nvCxnSpPr>
        <p:spPr>
          <a:xfrm>
            <a:off x="3109995" y="2173541"/>
            <a:ext cx="1085182" cy="890823"/>
          </a:xfrm>
          <a:prstGeom prst="straightConnector1">
            <a:avLst/>
          </a:prstGeom>
          <a:ln w="57150">
            <a:solidFill>
              <a:schemeClr val="tx1">
                <a:lumMod val="50000"/>
                <a:lumOff val="50000"/>
              </a:schemeClr>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65" name="直線矢印コネクタ 64"/>
          <p:cNvCxnSpPr/>
          <p:nvPr/>
        </p:nvCxnSpPr>
        <p:spPr>
          <a:xfrm>
            <a:off x="2851610" y="2395533"/>
            <a:ext cx="1085182" cy="890823"/>
          </a:xfrm>
          <a:prstGeom prst="straightConnector1">
            <a:avLst/>
          </a:prstGeom>
          <a:ln w="57150">
            <a:solidFill>
              <a:schemeClr val="tx1">
                <a:lumMod val="50000"/>
                <a:lumOff val="50000"/>
              </a:schemeClr>
            </a:solidFill>
            <a:headEnd type="none"/>
            <a:tailEnd type="triangle"/>
          </a:ln>
        </p:spPr>
        <p:style>
          <a:lnRef idx="1">
            <a:schemeClr val="accent1"/>
          </a:lnRef>
          <a:fillRef idx="0">
            <a:schemeClr val="accent1"/>
          </a:fillRef>
          <a:effectRef idx="0">
            <a:schemeClr val="accent1"/>
          </a:effectRef>
          <a:fontRef idx="minor">
            <a:schemeClr val="tx1"/>
          </a:fontRef>
        </p:style>
      </p:cxnSp>
      <p:sp>
        <p:nvSpPr>
          <p:cNvPr id="66" name="テキスト ボックス 65"/>
          <p:cNvSpPr txBox="1"/>
          <p:nvPr/>
        </p:nvSpPr>
        <p:spPr>
          <a:xfrm rot="2419787">
            <a:off x="3210990" y="2450839"/>
            <a:ext cx="1492472" cy="400110"/>
          </a:xfrm>
          <a:prstGeom prst="rect">
            <a:avLst/>
          </a:prstGeom>
          <a:noFill/>
        </p:spPr>
        <p:txBody>
          <a:bodyPr wrap="square" rtlCol="0">
            <a:spAutoFit/>
          </a:bodyPr>
          <a:lstStyle/>
          <a:p>
            <a:r>
              <a:rPr kumimoji="1" lang="ja-JP" altLang="en-US" sz="2000" b="1" dirty="0"/>
              <a:t>モーター</a:t>
            </a:r>
          </a:p>
        </p:txBody>
      </p:sp>
      <p:cxnSp>
        <p:nvCxnSpPr>
          <p:cNvPr id="67" name="直線矢印コネクタ 66"/>
          <p:cNvCxnSpPr/>
          <p:nvPr/>
        </p:nvCxnSpPr>
        <p:spPr>
          <a:xfrm flipV="1">
            <a:off x="2903287" y="3566489"/>
            <a:ext cx="970104" cy="776238"/>
          </a:xfrm>
          <a:prstGeom prst="straightConnector1">
            <a:avLst/>
          </a:prstGeom>
          <a:ln w="57150">
            <a:solidFill>
              <a:schemeClr val="tx1">
                <a:lumMod val="50000"/>
                <a:lumOff val="50000"/>
              </a:schemeClr>
            </a:solidFill>
            <a:headEnd type="triangle"/>
            <a:tailEnd type="none"/>
          </a:ln>
        </p:spPr>
        <p:style>
          <a:lnRef idx="1">
            <a:schemeClr val="accent1"/>
          </a:lnRef>
          <a:fillRef idx="0">
            <a:schemeClr val="accent1"/>
          </a:fillRef>
          <a:effectRef idx="0">
            <a:schemeClr val="accent1"/>
          </a:effectRef>
          <a:fontRef idx="minor">
            <a:schemeClr val="tx1"/>
          </a:fontRef>
        </p:style>
      </p:cxnSp>
      <p:sp>
        <p:nvSpPr>
          <p:cNvPr id="70" name="テキスト ボックス 69"/>
          <p:cNvSpPr txBox="1"/>
          <p:nvPr/>
        </p:nvSpPr>
        <p:spPr>
          <a:xfrm rot="19279228">
            <a:off x="2642103" y="3512780"/>
            <a:ext cx="1492472" cy="400110"/>
          </a:xfrm>
          <a:prstGeom prst="rect">
            <a:avLst/>
          </a:prstGeom>
          <a:noFill/>
        </p:spPr>
        <p:txBody>
          <a:bodyPr wrap="square" rtlCol="0">
            <a:spAutoFit/>
          </a:bodyPr>
          <a:lstStyle/>
          <a:p>
            <a:r>
              <a:rPr kumimoji="1" lang="ja-JP" altLang="en-US" sz="2000" b="1" dirty="0"/>
              <a:t>ｴﾚﾍﾞｰﾀｰ</a:t>
            </a:r>
          </a:p>
        </p:txBody>
      </p:sp>
      <p:cxnSp>
        <p:nvCxnSpPr>
          <p:cNvPr id="71" name="直線矢印コネクタ 70"/>
          <p:cNvCxnSpPr/>
          <p:nvPr/>
        </p:nvCxnSpPr>
        <p:spPr>
          <a:xfrm flipV="1">
            <a:off x="3109848" y="3740627"/>
            <a:ext cx="1045573" cy="845409"/>
          </a:xfrm>
          <a:prstGeom prst="straightConnector1">
            <a:avLst/>
          </a:prstGeom>
          <a:ln w="57150">
            <a:solidFill>
              <a:schemeClr val="tx1">
                <a:lumMod val="50000"/>
                <a:lumOff val="50000"/>
              </a:schemeClr>
            </a:solidFill>
            <a:headEnd type="none"/>
            <a:tailEnd type="triangle"/>
          </a:ln>
        </p:spPr>
        <p:style>
          <a:lnRef idx="1">
            <a:schemeClr val="accent1"/>
          </a:lnRef>
          <a:fillRef idx="0">
            <a:schemeClr val="accent1"/>
          </a:fillRef>
          <a:effectRef idx="0">
            <a:schemeClr val="accent1"/>
          </a:effectRef>
          <a:fontRef idx="minor">
            <a:schemeClr val="tx1"/>
          </a:fontRef>
        </p:style>
      </p:cxnSp>
      <p:sp>
        <p:nvSpPr>
          <p:cNvPr id="73" name="テキスト ボックス 72"/>
          <p:cNvSpPr txBox="1"/>
          <p:nvPr/>
        </p:nvSpPr>
        <p:spPr>
          <a:xfrm rot="19279228">
            <a:off x="3150181" y="4073480"/>
            <a:ext cx="1492472" cy="400110"/>
          </a:xfrm>
          <a:prstGeom prst="rect">
            <a:avLst/>
          </a:prstGeom>
          <a:noFill/>
        </p:spPr>
        <p:txBody>
          <a:bodyPr wrap="square" rtlCol="0">
            <a:spAutoFit/>
          </a:bodyPr>
          <a:lstStyle/>
          <a:p>
            <a:r>
              <a:rPr kumimoji="1" lang="ja-JP" altLang="en-US" sz="2000" b="1" dirty="0"/>
              <a:t>水力発電</a:t>
            </a:r>
          </a:p>
        </p:txBody>
      </p:sp>
      <p:sp>
        <p:nvSpPr>
          <p:cNvPr id="74" name="テキスト ボックス 73"/>
          <p:cNvSpPr txBox="1"/>
          <p:nvPr/>
        </p:nvSpPr>
        <p:spPr>
          <a:xfrm rot="2419787">
            <a:off x="5800543" y="4371943"/>
            <a:ext cx="1492472" cy="400110"/>
          </a:xfrm>
          <a:prstGeom prst="rect">
            <a:avLst/>
          </a:prstGeom>
          <a:noFill/>
        </p:spPr>
        <p:txBody>
          <a:bodyPr wrap="square" rtlCol="0">
            <a:spAutoFit/>
          </a:bodyPr>
          <a:lstStyle/>
          <a:p>
            <a:r>
              <a:rPr lang="ja-JP" altLang="en-US" sz="2000" b="1" dirty="0"/>
              <a:t>電球</a:t>
            </a:r>
            <a:endParaRPr kumimoji="1" lang="ja-JP" altLang="en-US" sz="2000" b="1" dirty="0"/>
          </a:p>
        </p:txBody>
      </p:sp>
      <p:cxnSp>
        <p:nvCxnSpPr>
          <p:cNvPr id="75" name="直線矢印コネクタ 74"/>
          <p:cNvCxnSpPr/>
          <p:nvPr/>
        </p:nvCxnSpPr>
        <p:spPr>
          <a:xfrm>
            <a:off x="6127308" y="3518788"/>
            <a:ext cx="1085182" cy="890823"/>
          </a:xfrm>
          <a:prstGeom prst="straightConnector1">
            <a:avLst/>
          </a:prstGeom>
          <a:ln w="57150">
            <a:solidFill>
              <a:schemeClr val="tx1">
                <a:lumMod val="50000"/>
                <a:lumOff val="50000"/>
              </a:schemeClr>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76" name="直線矢印コネクタ 75"/>
          <p:cNvCxnSpPr/>
          <p:nvPr/>
        </p:nvCxnSpPr>
        <p:spPr>
          <a:xfrm>
            <a:off x="5868923" y="3740780"/>
            <a:ext cx="1085182" cy="890823"/>
          </a:xfrm>
          <a:prstGeom prst="straightConnector1">
            <a:avLst/>
          </a:prstGeom>
          <a:ln w="57150">
            <a:solidFill>
              <a:schemeClr val="tx1">
                <a:lumMod val="50000"/>
                <a:lumOff val="50000"/>
              </a:schemeClr>
            </a:solidFill>
            <a:headEnd type="none"/>
            <a:tailEnd type="triangle"/>
          </a:ln>
        </p:spPr>
        <p:style>
          <a:lnRef idx="1">
            <a:schemeClr val="accent1"/>
          </a:lnRef>
          <a:fillRef idx="0">
            <a:schemeClr val="accent1"/>
          </a:fillRef>
          <a:effectRef idx="0">
            <a:schemeClr val="accent1"/>
          </a:effectRef>
          <a:fontRef idx="minor">
            <a:schemeClr val="tx1"/>
          </a:fontRef>
        </p:style>
      </p:cxnSp>
      <p:sp>
        <p:nvSpPr>
          <p:cNvPr id="77" name="テキスト ボックス 76"/>
          <p:cNvSpPr txBox="1"/>
          <p:nvPr/>
        </p:nvSpPr>
        <p:spPr>
          <a:xfrm rot="2419787">
            <a:off x="6228303" y="3796086"/>
            <a:ext cx="1492472" cy="400110"/>
          </a:xfrm>
          <a:prstGeom prst="rect">
            <a:avLst/>
          </a:prstGeom>
          <a:noFill/>
        </p:spPr>
        <p:txBody>
          <a:bodyPr wrap="square" rtlCol="0">
            <a:spAutoFit/>
          </a:bodyPr>
          <a:lstStyle/>
          <a:p>
            <a:r>
              <a:rPr kumimoji="1" lang="ja-JP" altLang="en-US" sz="2000" b="1" dirty="0"/>
              <a:t>太陽電池</a:t>
            </a:r>
          </a:p>
        </p:txBody>
      </p:sp>
      <p:sp>
        <p:nvSpPr>
          <p:cNvPr id="78" name="テキスト ボックス 77"/>
          <p:cNvSpPr txBox="1"/>
          <p:nvPr/>
        </p:nvSpPr>
        <p:spPr>
          <a:xfrm rot="19279228">
            <a:off x="5705287" y="1942761"/>
            <a:ext cx="1492472" cy="400110"/>
          </a:xfrm>
          <a:prstGeom prst="rect">
            <a:avLst/>
          </a:prstGeom>
          <a:noFill/>
        </p:spPr>
        <p:txBody>
          <a:bodyPr wrap="square" rtlCol="0">
            <a:spAutoFit/>
          </a:bodyPr>
          <a:lstStyle/>
          <a:p>
            <a:r>
              <a:rPr kumimoji="1" lang="ja-JP" altLang="en-US" sz="2000" b="1" dirty="0"/>
              <a:t>電池</a:t>
            </a:r>
          </a:p>
        </p:txBody>
      </p:sp>
      <p:cxnSp>
        <p:nvCxnSpPr>
          <p:cNvPr id="79" name="直線矢印コネクタ 78"/>
          <p:cNvCxnSpPr/>
          <p:nvPr/>
        </p:nvCxnSpPr>
        <p:spPr>
          <a:xfrm flipV="1">
            <a:off x="5995115" y="2317000"/>
            <a:ext cx="1045573" cy="845409"/>
          </a:xfrm>
          <a:prstGeom prst="straightConnector1">
            <a:avLst/>
          </a:prstGeom>
          <a:ln w="57150">
            <a:solidFill>
              <a:schemeClr val="tx1">
                <a:lumMod val="50000"/>
                <a:lumOff val="50000"/>
              </a:schemeClr>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80" name="直線矢印コネクタ 79"/>
          <p:cNvCxnSpPr/>
          <p:nvPr/>
        </p:nvCxnSpPr>
        <p:spPr>
          <a:xfrm flipV="1">
            <a:off x="5748594" y="2133831"/>
            <a:ext cx="1045573" cy="845409"/>
          </a:xfrm>
          <a:prstGeom prst="straightConnector1">
            <a:avLst/>
          </a:prstGeom>
          <a:ln w="57150">
            <a:solidFill>
              <a:schemeClr val="tx1">
                <a:lumMod val="50000"/>
                <a:lumOff val="50000"/>
              </a:schemeClr>
            </a:solidFill>
            <a:headEnd type="triangle"/>
            <a:tailEnd type="none"/>
          </a:ln>
        </p:spPr>
        <p:style>
          <a:lnRef idx="1">
            <a:schemeClr val="accent1"/>
          </a:lnRef>
          <a:fillRef idx="0">
            <a:schemeClr val="accent1"/>
          </a:fillRef>
          <a:effectRef idx="0">
            <a:schemeClr val="accent1"/>
          </a:effectRef>
          <a:fontRef idx="minor">
            <a:schemeClr val="tx1"/>
          </a:fontRef>
        </p:style>
      </p:cxnSp>
      <p:sp>
        <p:nvSpPr>
          <p:cNvPr id="81" name="テキスト ボックス 80"/>
          <p:cNvSpPr txBox="1"/>
          <p:nvPr/>
        </p:nvSpPr>
        <p:spPr>
          <a:xfrm rot="19279228">
            <a:off x="6042434" y="2597054"/>
            <a:ext cx="1492472" cy="400110"/>
          </a:xfrm>
          <a:prstGeom prst="rect">
            <a:avLst/>
          </a:prstGeom>
          <a:noFill/>
        </p:spPr>
        <p:txBody>
          <a:bodyPr wrap="square" rtlCol="0">
            <a:spAutoFit/>
          </a:bodyPr>
          <a:lstStyle/>
          <a:p>
            <a:r>
              <a:rPr kumimoji="1" lang="ja-JP" altLang="en-US" sz="2000" b="1" dirty="0"/>
              <a:t>電気分解</a:t>
            </a:r>
          </a:p>
        </p:txBody>
      </p:sp>
      <p:cxnSp>
        <p:nvCxnSpPr>
          <p:cNvPr id="86" name="直線矢印コネクタ 85"/>
          <p:cNvCxnSpPr/>
          <p:nvPr/>
        </p:nvCxnSpPr>
        <p:spPr>
          <a:xfrm flipH="1" flipV="1">
            <a:off x="8306048" y="2395711"/>
            <a:ext cx="6249" cy="1692667"/>
          </a:xfrm>
          <a:prstGeom prst="straightConnector1">
            <a:avLst/>
          </a:prstGeom>
          <a:ln w="57150">
            <a:solidFill>
              <a:schemeClr val="tx1">
                <a:lumMod val="50000"/>
                <a:lumOff val="50000"/>
              </a:schemeClr>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87" name="直線矢印コネクタ 86"/>
          <p:cNvCxnSpPr/>
          <p:nvPr/>
        </p:nvCxnSpPr>
        <p:spPr>
          <a:xfrm flipH="1" flipV="1">
            <a:off x="7951894" y="2450275"/>
            <a:ext cx="6249" cy="1692667"/>
          </a:xfrm>
          <a:prstGeom prst="straightConnector1">
            <a:avLst/>
          </a:prstGeom>
          <a:ln w="57150">
            <a:solidFill>
              <a:schemeClr val="tx1">
                <a:lumMod val="50000"/>
                <a:lumOff val="50000"/>
              </a:schemeClr>
            </a:solidFill>
            <a:headEnd type="triangle"/>
            <a:tailEnd type="none"/>
          </a:ln>
        </p:spPr>
        <p:style>
          <a:lnRef idx="1">
            <a:schemeClr val="accent1"/>
          </a:lnRef>
          <a:fillRef idx="0">
            <a:schemeClr val="accent1"/>
          </a:fillRef>
          <a:effectRef idx="0">
            <a:schemeClr val="accent1"/>
          </a:effectRef>
          <a:fontRef idx="minor">
            <a:schemeClr val="tx1"/>
          </a:fontRef>
        </p:style>
      </p:cxnSp>
      <p:sp>
        <p:nvSpPr>
          <p:cNvPr id="88" name="テキスト ボックス 87"/>
          <p:cNvSpPr txBox="1"/>
          <p:nvPr/>
        </p:nvSpPr>
        <p:spPr>
          <a:xfrm>
            <a:off x="7408705" y="2979240"/>
            <a:ext cx="492443" cy="598882"/>
          </a:xfrm>
          <a:prstGeom prst="rect">
            <a:avLst/>
          </a:prstGeom>
          <a:noFill/>
        </p:spPr>
        <p:txBody>
          <a:bodyPr vert="eaVert" wrap="none" rtlCol="0">
            <a:spAutoFit/>
          </a:bodyPr>
          <a:lstStyle/>
          <a:p>
            <a:r>
              <a:rPr kumimoji="1" lang="ja-JP" altLang="en-US" sz="2000" b="1" dirty="0"/>
              <a:t>燃焼</a:t>
            </a:r>
          </a:p>
        </p:txBody>
      </p:sp>
      <p:sp>
        <p:nvSpPr>
          <p:cNvPr id="89" name="テキスト ボックス 88"/>
          <p:cNvSpPr txBox="1"/>
          <p:nvPr/>
        </p:nvSpPr>
        <p:spPr>
          <a:xfrm>
            <a:off x="8344009" y="2845581"/>
            <a:ext cx="492443" cy="852156"/>
          </a:xfrm>
          <a:prstGeom prst="rect">
            <a:avLst/>
          </a:prstGeom>
          <a:noFill/>
        </p:spPr>
        <p:txBody>
          <a:bodyPr vert="eaVert" wrap="none" rtlCol="0">
            <a:spAutoFit/>
          </a:bodyPr>
          <a:lstStyle/>
          <a:p>
            <a:r>
              <a:rPr kumimoji="1" lang="ja-JP" altLang="en-US" sz="2000" b="1" dirty="0"/>
              <a:t>光合成</a:t>
            </a:r>
          </a:p>
        </p:txBody>
      </p:sp>
      <p:cxnSp>
        <p:nvCxnSpPr>
          <p:cNvPr id="91" name="直線矢印コネクタ 90"/>
          <p:cNvCxnSpPr/>
          <p:nvPr/>
        </p:nvCxnSpPr>
        <p:spPr>
          <a:xfrm flipH="1" flipV="1">
            <a:off x="5551732" y="3877135"/>
            <a:ext cx="1417111" cy="2014078"/>
          </a:xfrm>
          <a:prstGeom prst="straightConnector1">
            <a:avLst/>
          </a:prstGeom>
          <a:ln w="57150">
            <a:solidFill>
              <a:schemeClr val="tx1">
                <a:lumMod val="50000"/>
                <a:lumOff val="50000"/>
              </a:schemeClr>
            </a:solidFill>
            <a:headEnd type="none"/>
            <a:tailEnd type="triangle"/>
          </a:ln>
        </p:spPr>
        <p:style>
          <a:lnRef idx="1">
            <a:schemeClr val="accent1"/>
          </a:lnRef>
          <a:fillRef idx="0">
            <a:schemeClr val="accent1"/>
          </a:fillRef>
          <a:effectRef idx="0">
            <a:schemeClr val="accent1"/>
          </a:effectRef>
          <a:fontRef idx="minor">
            <a:schemeClr val="tx1"/>
          </a:fontRef>
        </p:style>
      </p:cxnSp>
      <p:sp>
        <p:nvSpPr>
          <p:cNvPr id="94" name="テキスト ボックス 93"/>
          <p:cNvSpPr txBox="1"/>
          <p:nvPr/>
        </p:nvSpPr>
        <p:spPr>
          <a:xfrm rot="3313454">
            <a:off x="6017653" y="5113036"/>
            <a:ext cx="1492472" cy="400110"/>
          </a:xfrm>
          <a:prstGeom prst="rect">
            <a:avLst/>
          </a:prstGeom>
          <a:noFill/>
        </p:spPr>
        <p:txBody>
          <a:bodyPr wrap="square" rtlCol="0">
            <a:spAutoFit/>
          </a:bodyPr>
          <a:lstStyle/>
          <a:p>
            <a:r>
              <a:rPr lang="ja-JP" altLang="en-US" sz="2000" b="1" dirty="0"/>
              <a:t>原子力発電</a:t>
            </a:r>
            <a:endParaRPr kumimoji="1" lang="ja-JP" altLang="en-US" sz="2000" b="1" dirty="0"/>
          </a:p>
        </p:txBody>
      </p:sp>
      <p:sp>
        <p:nvSpPr>
          <p:cNvPr id="5" name="正方形/長方形 4"/>
          <p:cNvSpPr/>
          <p:nvPr/>
        </p:nvSpPr>
        <p:spPr>
          <a:xfrm>
            <a:off x="627796" y="464024"/>
            <a:ext cx="1496799" cy="562553"/>
          </a:xfrm>
          <a:prstGeom prst="rect">
            <a:avLst/>
          </a:prstGeom>
          <a:solidFill>
            <a:srgbClr val="99CC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t>力学的</a:t>
            </a:r>
            <a:endParaRPr kumimoji="1" lang="en-US" altLang="ja-JP" b="1" dirty="0"/>
          </a:p>
          <a:p>
            <a:pPr algn="ctr"/>
            <a:r>
              <a:rPr kumimoji="1" lang="ja-JP" altLang="en-US" b="1" dirty="0"/>
              <a:t>エネルギー</a:t>
            </a:r>
          </a:p>
        </p:txBody>
      </p:sp>
    </p:spTree>
    <p:extLst>
      <p:ext uri="{BB962C8B-B14F-4D97-AF65-F5344CB8AC3E}">
        <p14:creationId xmlns:p14="http://schemas.microsoft.com/office/powerpoint/2010/main" val="28155896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92765" y="967409"/>
            <a:ext cx="3154018" cy="5678557"/>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kumimoji="1" lang="ja-JP" altLang="en-US" dirty="0"/>
          </a:p>
        </p:txBody>
      </p:sp>
      <p:sp>
        <p:nvSpPr>
          <p:cNvPr id="5" name="正方形/長方形 4"/>
          <p:cNvSpPr/>
          <p:nvPr/>
        </p:nvSpPr>
        <p:spPr>
          <a:xfrm>
            <a:off x="3375991" y="967409"/>
            <a:ext cx="3154018" cy="5678557"/>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kumimoji="1" lang="ja-JP" altLang="en-US"/>
          </a:p>
        </p:txBody>
      </p:sp>
      <p:sp>
        <p:nvSpPr>
          <p:cNvPr id="6" name="正方形/長方形 5"/>
          <p:cNvSpPr/>
          <p:nvPr/>
        </p:nvSpPr>
        <p:spPr>
          <a:xfrm>
            <a:off x="6659217" y="967408"/>
            <a:ext cx="3154018" cy="5678557"/>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kumimoji="1" lang="ja-JP" altLang="en-US"/>
          </a:p>
        </p:txBody>
      </p:sp>
      <p:sp>
        <p:nvSpPr>
          <p:cNvPr id="7" name="角丸四角形 6"/>
          <p:cNvSpPr/>
          <p:nvPr/>
        </p:nvSpPr>
        <p:spPr>
          <a:xfrm>
            <a:off x="556591" y="172278"/>
            <a:ext cx="2279374" cy="543339"/>
          </a:xfrm>
          <a:prstGeom prst="roundRect">
            <a:avLst/>
          </a:prstGeom>
          <a:solidFill>
            <a:srgbClr val="CC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ln w="0"/>
                <a:solidFill>
                  <a:schemeClr val="tx1"/>
                </a:solidFill>
                <a:effectLst>
                  <a:outerShdw blurRad="38100" dist="19050" dir="2700000" algn="tl" rotWithShape="0">
                    <a:schemeClr val="dk1">
                      <a:alpha val="40000"/>
                    </a:schemeClr>
                  </a:outerShdw>
                </a:effectLst>
              </a:rPr>
              <a:t>水力発電</a:t>
            </a:r>
          </a:p>
        </p:txBody>
      </p:sp>
      <p:sp>
        <p:nvSpPr>
          <p:cNvPr id="8" name="角丸四角形 7"/>
          <p:cNvSpPr/>
          <p:nvPr/>
        </p:nvSpPr>
        <p:spPr>
          <a:xfrm>
            <a:off x="3813313" y="172278"/>
            <a:ext cx="2279374" cy="543339"/>
          </a:xfrm>
          <a:prstGeom prst="roundRect">
            <a:avLst/>
          </a:prstGeom>
          <a:solidFill>
            <a:srgbClr val="FFCC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a:ln w="0"/>
                <a:solidFill>
                  <a:schemeClr val="tx1"/>
                </a:solidFill>
                <a:effectLst>
                  <a:outerShdw blurRad="38100" dist="19050" dir="2700000" algn="tl" rotWithShape="0">
                    <a:schemeClr val="dk1">
                      <a:alpha val="40000"/>
                    </a:schemeClr>
                  </a:outerShdw>
                </a:effectLst>
              </a:rPr>
              <a:t>火力</a:t>
            </a:r>
            <a:r>
              <a:rPr kumimoji="1" lang="ja-JP" altLang="en-US" sz="2400" dirty="0">
                <a:ln w="0"/>
                <a:solidFill>
                  <a:schemeClr val="tx1"/>
                </a:solidFill>
                <a:effectLst>
                  <a:outerShdw blurRad="38100" dist="19050" dir="2700000" algn="tl" rotWithShape="0">
                    <a:schemeClr val="dk1">
                      <a:alpha val="40000"/>
                    </a:schemeClr>
                  </a:outerShdw>
                </a:effectLst>
              </a:rPr>
              <a:t>発電</a:t>
            </a:r>
          </a:p>
        </p:txBody>
      </p:sp>
      <p:sp>
        <p:nvSpPr>
          <p:cNvPr id="9" name="角丸四角形 8"/>
          <p:cNvSpPr/>
          <p:nvPr/>
        </p:nvSpPr>
        <p:spPr>
          <a:xfrm>
            <a:off x="7070035" y="172278"/>
            <a:ext cx="2279374" cy="543339"/>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a:ln w="0"/>
                <a:solidFill>
                  <a:schemeClr val="tx1"/>
                </a:solidFill>
                <a:effectLst>
                  <a:outerShdw blurRad="38100" dist="19050" dir="2700000" algn="tl" rotWithShape="0">
                    <a:schemeClr val="dk1">
                      <a:alpha val="40000"/>
                    </a:schemeClr>
                  </a:outerShdw>
                </a:effectLst>
              </a:rPr>
              <a:t>原子力</a:t>
            </a:r>
            <a:r>
              <a:rPr kumimoji="1" lang="ja-JP" altLang="en-US" sz="2400" dirty="0">
                <a:ln w="0"/>
                <a:solidFill>
                  <a:schemeClr val="tx1"/>
                </a:solidFill>
                <a:effectLst>
                  <a:outerShdw blurRad="38100" dist="19050" dir="2700000" algn="tl" rotWithShape="0">
                    <a:schemeClr val="dk1">
                      <a:alpha val="40000"/>
                    </a:schemeClr>
                  </a:outerShdw>
                </a:effectLst>
              </a:rPr>
              <a:t>発電</a:t>
            </a:r>
          </a:p>
        </p:txBody>
      </p:sp>
      <p:sp>
        <p:nvSpPr>
          <p:cNvPr id="11" name="円/楕円 10"/>
          <p:cNvSpPr/>
          <p:nvPr/>
        </p:nvSpPr>
        <p:spPr>
          <a:xfrm>
            <a:off x="4238935" y="1702903"/>
            <a:ext cx="713954" cy="392408"/>
          </a:xfrm>
          <a:prstGeom prst="ellipse">
            <a:avLst/>
          </a:prstGeom>
          <a:solidFill>
            <a:srgbClr val="FFCCFF"/>
          </a:solidFill>
          <a:ln>
            <a:solidFill>
              <a:srgbClr val="FF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b="1" dirty="0">
                <a:solidFill>
                  <a:srgbClr val="FF00FF"/>
                </a:solidFill>
              </a:rPr>
              <a:t>熱</a:t>
            </a:r>
            <a:endParaRPr lang="en-US" altLang="ja-JP" sz="800" b="1" dirty="0">
              <a:solidFill>
                <a:srgbClr val="FF00FF"/>
              </a:solidFill>
            </a:endParaRPr>
          </a:p>
          <a:p>
            <a:pPr algn="ctr"/>
            <a:r>
              <a:rPr lang="ja-JP" altLang="en-US" sz="800" b="1" dirty="0">
                <a:solidFill>
                  <a:srgbClr val="FF00FF"/>
                </a:solidFill>
              </a:rPr>
              <a:t>エネルギー</a:t>
            </a:r>
          </a:p>
        </p:txBody>
      </p:sp>
      <p:sp>
        <p:nvSpPr>
          <p:cNvPr id="12" name="円/楕円 11"/>
          <p:cNvSpPr/>
          <p:nvPr/>
        </p:nvSpPr>
        <p:spPr>
          <a:xfrm>
            <a:off x="1310835" y="1703638"/>
            <a:ext cx="713954" cy="392408"/>
          </a:xfrm>
          <a:prstGeom prst="ellipse">
            <a:avLst/>
          </a:prstGeom>
          <a:solidFill>
            <a:srgbClr val="CCFFCC"/>
          </a:solidFill>
          <a:ln>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b="1" dirty="0">
                <a:solidFill>
                  <a:srgbClr val="669900"/>
                </a:solidFill>
              </a:rPr>
              <a:t>運動</a:t>
            </a:r>
            <a:endParaRPr lang="en-US" altLang="ja-JP" sz="800" b="1" dirty="0">
              <a:solidFill>
                <a:srgbClr val="669900"/>
              </a:solidFill>
            </a:endParaRPr>
          </a:p>
          <a:p>
            <a:pPr algn="ctr"/>
            <a:r>
              <a:rPr lang="ja-JP" altLang="en-US" sz="800" b="1" dirty="0">
                <a:solidFill>
                  <a:srgbClr val="669900"/>
                </a:solidFill>
              </a:rPr>
              <a:t>エネルギー</a:t>
            </a:r>
          </a:p>
        </p:txBody>
      </p:sp>
      <p:sp>
        <p:nvSpPr>
          <p:cNvPr id="13" name="円/楕円 12"/>
          <p:cNvSpPr/>
          <p:nvPr/>
        </p:nvSpPr>
        <p:spPr>
          <a:xfrm>
            <a:off x="199614" y="1702904"/>
            <a:ext cx="713954" cy="392408"/>
          </a:xfrm>
          <a:prstGeom prst="ellipse">
            <a:avLst/>
          </a:prstGeom>
          <a:solidFill>
            <a:srgbClr val="CCFF99"/>
          </a:solidFill>
          <a:ln>
            <a:solidFill>
              <a:srgbClr val="CCFF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b="1" dirty="0">
                <a:solidFill>
                  <a:schemeClr val="accent6">
                    <a:lumMod val="75000"/>
                  </a:schemeClr>
                </a:solidFill>
              </a:rPr>
              <a:t>位置</a:t>
            </a:r>
            <a:endParaRPr lang="en-US" altLang="ja-JP" sz="800" b="1" dirty="0">
              <a:solidFill>
                <a:schemeClr val="accent6">
                  <a:lumMod val="75000"/>
                </a:schemeClr>
              </a:solidFill>
            </a:endParaRPr>
          </a:p>
          <a:p>
            <a:pPr algn="ctr"/>
            <a:r>
              <a:rPr lang="ja-JP" altLang="en-US" sz="800" b="1" dirty="0">
                <a:solidFill>
                  <a:schemeClr val="accent6">
                    <a:lumMod val="75000"/>
                  </a:schemeClr>
                </a:solidFill>
              </a:rPr>
              <a:t>エネルギー</a:t>
            </a:r>
          </a:p>
        </p:txBody>
      </p:sp>
      <p:sp>
        <p:nvSpPr>
          <p:cNvPr id="14" name="円/楕円 13"/>
          <p:cNvSpPr/>
          <p:nvPr/>
        </p:nvSpPr>
        <p:spPr>
          <a:xfrm>
            <a:off x="9019733" y="1702903"/>
            <a:ext cx="713954" cy="392408"/>
          </a:xfrm>
          <a:prstGeom prst="ellipse">
            <a:avLst/>
          </a:prstGeom>
          <a:solidFill>
            <a:srgbClr val="FFCC99"/>
          </a:solidFill>
          <a:ln>
            <a:solidFill>
              <a:srgbClr val="FFCC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b="1" dirty="0">
                <a:solidFill>
                  <a:srgbClr val="FF0000"/>
                </a:solidFill>
              </a:rPr>
              <a:t>電気</a:t>
            </a:r>
            <a:endParaRPr lang="en-US" altLang="ja-JP" sz="800" b="1" dirty="0">
              <a:solidFill>
                <a:srgbClr val="FF0000"/>
              </a:solidFill>
            </a:endParaRPr>
          </a:p>
          <a:p>
            <a:pPr algn="ctr"/>
            <a:r>
              <a:rPr lang="ja-JP" altLang="en-US" sz="800" b="1" dirty="0">
                <a:solidFill>
                  <a:srgbClr val="FF0000"/>
                </a:solidFill>
              </a:rPr>
              <a:t>エネルギー</a:t>
            </a:r>
          </a:p>
        </p:txBody>
      </p:sp>
      <p:sp>
        <p:nvSpPr>
          <p:cNvPr id="15" name="円/楕円 14"/>
          <p:cNvSpPr/>
          <p:nvPr/>
        </p:nvSpPr>
        <p:spPr>
          <a:xfrm>
            <a:off x="2422058" y="1702904"/>
            <a:ext cx="713954" cy="392408"/>
          </a:xfrm>
          <a:prstGeom prst="ellipse">
            <a:avLst/>
          </a:prstGeom>
          <a:solidFill>
            <a:srgbClr val="FFCC99"/>
          </a:solidFill>
          <a:ln>
            <a:solidFill>
              <a:srgbClr val="FFCC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b="1" dirty="0">
                <a:solidFill>
                  <a:srgbClr val="FF0000"/>
                </a:solidFill>
              </a:rPr>
              <a:t>電気</a:t>
            </a:r>
            <a:endParaRPr lang="en-US" altLang="ja-JP" sz="800" b="1" dirty="0">
              <a:solidFill>
                <a:srgbClr val="FF0000"/>
              </a:solidFill>
            </a:endParaRPr>
          </a:p>
          <a:p>
            <a:pPr algn="ctr"/>
            <a:r>
              <a:rPr lang="ja-JP" altLang="en-US" sz="800" b="1" dirty="0">
                <a:solidFill>
                  <a:srgbClr val="FF0000"/>
                </a:solidFill>
              </a:rPr>
              <a:t>エネルギー</a:t>
            </a:r>
          </a:p>
        </p:txBody>
      </p:sp>
      <p:sp>
        <p:nvSpPr>
          <p:cNvPr id="16" name="円/楕円 15"/>
          <p:cNvSpPr/>
          <p:nvPr/>
        </p:nvSpPr>
        <p:spPr>
          <a:xfrm>
            <a:off x="3462296" y="1702904"/>
            <a:ext cx="702033" cy="392408"/>
          </a:xfrm>
          <a:prstGeom prst="ellipse">
            <a:avLst/>
          </a:prstGeom>
          <a:solidFill>
            <a:srgbClr val="FFCCFF"/>
          </a:solidFill>
          <a:ln>
            <a:solidFill>
              <a:srgbClr val="FF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b="1" dirty="0">
                <a:solidFill>
                  <a:srgbClr val="7030A0"/>
                </a:solidFill>
              </a:rPr>
              <a:t>化学</a:t>
            </a:r>
            <a:endParaRPr lang="en-US" altLang="ja-JP" sz="800" b="1" dirty="0">
              <a:solidFill>
                <a:srgbClr val="7030A0"/>
              </a:solidFill>
            </a:endParaRPr>
          </a:p>
          <a:p>
            <a:pPr algn="ctr"/>
            <a:r>
              <a:rPr lang="ja-JP" altLang="en-US" sz="800" b="1" dirty="0">
                <a:solidFill>
                  <a:srgbClr val="7030A0"/>
                </a:solidFill>
              </a:rPr>
              <a:t>エネルギー</a:t>
            </a:r>
          </a:p>
        </p:txBody>
      </p:sp>
      <p:sp>
        <p:nvSpPr>
          <p:cNvPr id="17" name="円/楕円 16"/>
          <p:cNvSpPr/>
          <p:nvPr/>
        </p:nvSpPr>
        <p:spPr>
          <a:xfrm>
            <a:off x="5027495" y="1702903"/>
            <a:ext cx="713954" cy="392408"/>
          </a:xfrm>
          <a:prstGeom prst="ellipse">
            <a:avLst/>
          </a:prstGeom>
          <a:solidFill>
            <a:srgbClr val="CCFFCC"/>
          </a:solidFill>
          <a:ln>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b="1" dirty="0">
                <a:solidFill>
                  <a:srgbClr val="669900"/>
                </a:solidFill>
              </a:rPr>
              <a:t>運動</a:t>
            </a:r>
            <a:endParaRPr lang="en-US" altLang="ja-JP" sz="800" b="1" dirty="0">
              <a:solidFill>
                <a:srgbClr val="669900"/>
              </a:solidFill>
            </a:endParaRPr>
          </a:p>
          <a:p>
            <a:pPr algn="ctr"/>
            <a:r>
              <a:rPr lang="ja-JP" altLang="en-US" sz="800" b="1" dirty="0">
                <a:solidFill>
                  <a:srgbClr val="669900"/>
                </a:solidFill>
              </a:rPr>
              <a:t>エネルギー</a:t>
            </a:r>
          </a:p>
        </p:txBody>
      </p:sp>
      <p:sp>
        <p:nvSpPr>
          <p:cNvPr id="18" name="円/楕円 17"/>
          <p:cNvSpPr/>
          <p:nvPr/>
        </p:nvSpPr>
        <p:spPr>
          <a:xfrm>
            <a:off x="5816055" y="1702903"/>
            <a:ext cx="713954" cy="392408"/>
          </a:xfrm>
          <a:prstGeom prst="ellipse">
            <a:avLst/>
          </a:prstGeom>
          <a:solidFill>
            <a:srgbClr val="FFCC99"/>
          </a:solidFill>
          <a:ln>
            <a:solidFill>
              <a:srgbClr val="FFCC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b="1" dirty="0">
                <a:solidFill>
                  <a:srgbClr val="FF0000"/>
                </a:solidFill>
              </a:rPr>
              <a:t>電気</a:t>
            </a:r>
            <a:endParaRPr lang="en-US" altLang="ja-JP" sz="800" b="1" dirty="0">
              <a:solidFill>
                <a:srgbClr val="FF0000"/>
              </a:solidFill>
            </a:endParaRPr>
          </a:p>
          <a:p>
            <a:pPr algn="ctr"/>
            <a:r>
              <a:rPr lang="ja-JP" altLang="en-US" sz="800" b="1" dirty="0">
                <a:solidFill>
                  <a:srgbClr val="FF0000"/>
                </a:solidFill>
              </a:rPr>
              <a:t>エネルギー</a:t>
            </a:r>
          </a:p>
        </p:txBody>
      </p:sp>
      <p:sp>
        <p:nvSpPr>
          <p:cNvPr id="19" name="円/楕円 18"/>
          <p:cNvSpPr/>
          <p:nvPr/>
        </p:nvSpPr>
        <p:spPr>
          <a:xfrm>
            <a:off x="7426871" y="1702905"/>
            <a:ext cx="713954" cy="392408"/>
          </a:xfrm>
          <a:prstGeom prst="ellipse">
            <a:avLst/>
          </a:prstGeom>
          <a:solidFill>
            <a:srgbClr val="FFCCFF"/>
          </a:solidFill>
          <a:ln>
            <a:solidFill>
              <a:srgbClr val="FF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b="1" dirty="0">
                <a:solidFill>
                  <a:srgbClr val="FF00FF"/>
                </a:solidFill>
              </a:rPr>
              <a:t>熱</a:t>
            </a:r>
            <a:endParaRPr lang="en-US" altLang="ja-JP" sz="800" b="1" dirty="0">
              <a:solidFill>
                <a:srgbClr val="FF00FF"/>
              </a:solidFill>
            </a:endParaRPr>
          </a:p>
          <a:p>
            <a:pPr algn="ctr"/>
            <a:r>
              <a:rPr lang="ja-JP" altLang="en-US" sz="800" b="1" dirty="0">
                <a:solidFill>
                  <a:srgbClr val="FF00FF"/>
                </a:solidFill>
              </a:rPr>
              <a:t>エネルギー</a:t>
            </a:r>
          </a:p>
        </p:txBody>
      </p:sp>
      <p:sp>
        <p:nvSpPr>
          <p:cNvPr id="20" name="円/楕円 19"/>
          <p:cNvSpPr/>
          <p:nvPr/>
        </p:nvSpPr>
        <p:spPr>
          <a:xfrm>
            <a:off x="8223302" y="1702905"/>
            <a:ext cx="713954" cy="392408"/>
          </a:xfrm>
          <a:prstGeom prst="ellipse">
            <a:avLst/>
          </a:prstGeom>
          <a:solidFill>
            <a:srgbClr val="CCFFCC"/>
          </a:solidFill>
          <a:ln>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b="1" dirty="0">
                <a:solidFill>
                  <a:srgbClr val="669900"/>
                </a:solidFill>
              </a:rPr>
              <a:t>運動</a:t>
            </a:r>
            <a:endParaRPr lang="en-US" altLang="ja-JP" sz="800" b="1" dirty="0">
              <a:solidFill>
                <a:srgbClr val="669900"/>
              </a:solidFill>
            </a:endParaRPr>
          </a:p>
          <a:p>
            <a:pPr algn="ctr"/>
            <a:r>
              <a:rPr lang="ja-JP" altLang="en-US" sz="800" b="1" dirty="0">
                <a:solidFill>
                  <a:srgbClr val="669900"/>
                </a:solidFill>
              </a:rPr>
              <a:t>エネルギー</a:t>
            </a:r>
          </a:p>
        </p:txBody>
      </p:sp>
      <p:sp>
        <p:nvSpPr>
          <p:cNvPr id="21" name="円/楕円 20"/>
          <p:cNvSpPr/>
          <p:nvPr/>
        </p:nvSpPr>
        <p:spPr>
          <a:xfrm>
            <a:off x="6659217" y="1702903"/>
            <a:ext cx="685177" cy="377689"/>
          </a:xfrm>
          <a:prstGeom prst="ellipse">
            <a:avLst/>
          </a:prstGeom>
          <a:solidFill>
            <a:schemeClr val="accent3">
              <a:lumMod val="20000"/>
              <a:lumOff val="80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b="1" dirty="0">
                <a:solidFill>
                  <a:schemeClr val="tx1"/>
                </a:solidFill>
              </a:rPr>
              <a:t>核</a:t>
            </a:r>
            <a:endParaRPr lang="en-US" altLang="ja-JP" sz="800" b="1" dirty="0">
              <a:solidFill>
                <a:schemeClr val="tx1"/>
              </a:solidFill>
            </a:endParaRPr>
          </a:p>
          <a:p>
            <a:pPr algn="ctr"/>
            <a:r>
              <a:rPr lang="ja-JP" altLang="en-US" sz="800" b="1" dirty="0">
                <a:solidFill>
                  <a:schemeClr val="tx1"/>
                </a:solidFill>
              </a:rPr>
              <a:t>エネルギー</a:t>
            </a:r>
          </a:p>
        </p:txBody>
      </p:sp>
      <p:sp>
        <p:nvSpPr>
          <p:cNvPr id="22" name="右矢印 21"/>
          <p:cNvSpPr/>
          <p:nvPr/>
        </p:nvSpPr>
        <p:spPr>
          <a:xfrm>
            <a:off x="885875" y="1855304"/>
            <a:ext cx="452653" cy="13252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右矢印 22"/>
          <p:cNvSpPr/>
          <p:nvPr/>
        </p:nvSpPr>
        <p:spPr>
          <a:xfrm>
            <a:off x="1997096" y="1850147"/>
            <a:ext cx="452653" cy="13252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右矢印 23"/>
          <p:cNvSpPr/>
          <p:nvPr/>
        </p:nvSpPr>
        <p:spPr>
          <a:xfrm>
            <a:off x="4125147" y="1848303"/>
            <a:ext cx="121660" cy="1343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右矢印 24"/>
          <p:cNvSpPr/>
          <p:nvPr/>
        </p:nvSpPr>
        <p:spPr>
          <a:xfrm>
            <a:off x="4953631" y="1848303"/>
            <a:ext cx="121660" cy="1343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右矢印 25"/>
          <p:cNvSpPr/>
          <p:nvPr/>
        </p:nvSpPr>
        <p:spPr>
          <a:xfrm>
            <a:off x="5760718" y="1855304"/>
            <a:ext cx="121660" cy="1343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右矢印 26"/>
          <p:cNvSpPr/>
          <p:nvPr/>
        </p:nvSpPr>
        <p:spPr>
          <a:xfrm>
            <a:off x="7305211" y="1835050"/>
            <a:ext cx="121660" cy="1343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右矢印 27"/>
          <p:cNvSpPr/>
          <p:nvPr/>
        </p:nvSpPr>
        <p:spPr>
          <a:xfrm>
            <a:off x="8134497" y="1835050"/>
            <a:ext cx="121660" cy="1343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右矢印 28"/>
          <p:cNvSpPr/>
          <p:nvPr/>
        </p:nvSpPr>
        <p:spPr>
          <a:xfrm>
            <a:off x="8916200" y="1835973"/>
            <a:ext cx="121660" cy="1343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テキスト ボックス 29"/>
          <p:cNvSpPr txBox="1"/>
          <p:nvPr/>
        </p:nvSpPr>
        <p:spPr>
          <a:xfrm>
            <a:off x="0" y="2139492"/>
            <a:ext cx="1170513" cy="246221"/>
          </a:xfrm>
          <a:prstGeom prst="rect">
            <a:avLst/>
          </a:prstGeom>
          <a:noFill/>
        </p:spPr>
        <p:txBody>
          <a:bodyPr wrap="none" rtlCol="0">
            <a:spAutoFit/>
          </a:bodyPr>
          <a:lstStyle/>
          <a:p>
            <a:r>
              <a:rPr kumimoji="1" lang="ja-JP" altLang="en-US" sz="1000" dirty="0"/>
              <a:t>高い位置にある水</a:t>
            </a:r>
          </a:p>
        </p:txBody>
      </p:sp>
      <p:sp>
        <p:nvSpPr>
          <p:cNvPr id="31" name="テキスト ボックス 30"/>
          <p:cNvSpPr txBox="1"/>
          <p:nvPr/>
        </p:nvSpPr>
        <p:spPr>
          <a:xfrm>
            <a:off x="1456981" y="2121109"/>
            <a:ext cx="441146" cy="246221"/>
          </a:xfrm>
          <a:prstGeom prst="rect">
            <a:avLst/>
          </a:prstGeom>
          <a:noFill/>
        </p:spPr>
        <p:txBody>
          <a:bodyPr wrap="none" rtlCol="0">
            <a:spAutoFit/>
          </a:bodyPr>
          <a:lstStyle/>
          <a:p>
            <a:r>
              <a:rPr kumimoji="1" lang="ja-JP" altLang="en-US" sz="1000" dirty="0"/>
              <a:t>水車</a:t>
            </a:r>
          </a:p>
        </p:txBody>
      </p:sp>
      <p:sp>
        <p:nvSpPr>
          <p:cNvPr id="32" name="テキスト ボックス 31"/>
          <p:cNvSpPr txBox="1"/>
          <p:nvPr/>
        </p:nvSpPr>
        <p:spPr>
          <a:xfrm>
            <a:off x="2469288" y="2139814"/>
            <a:ext cx="569387" cy="246221"/>
          </a:xfrm>
          <a:prstGeom prst="rect">
            <a:avLst/>
          </a:prstGeom>
          <a:noFill/>
        </p:spPr>
        <p:txBody>
          <a:bodyPr wrap="none" rtlCol="0">
            <a:spAutoFit/>
          </a:bodyPr>
          <a:lstStyle/>
          <a:p>
            <a:r>
              <a:rPr kumimoji="1" lang="ja-JP" altLang="en-US" sz="1000" dirty="0"/>
              <a:t>発電機</a:t>
            </a:r>
          </a:p>
        </p:txBody>
      </p:sp>
      <p:sp>
        <p:nvSpPr>
          <p:cNvPr id="33" name="テキスト ボックス 32"/>
          <p:cNvSpPr txBox="1"/>
          <p:nvPr/>
        </p:nvSpPr>
        <p:spPr>
          <a:xfrm>
            <a:off x="5881722" y="2121109"/>
            <a:ext cx="569387" cy="246221"/>
          </a:xfrm>
          <a:prstGeom prst="rect">
            <a:avLst/>
          </a:prstGeom>
          <a:noFill/>
        </p:spPr>
        <p:txBody>
          <a:bodyPr wrap="none" rtlCol="0">
            <a:spAutoFit/>
          </a:bodyPr>
          <a:lstStyle/>
          <a:p>
            <a:r>
              <a:rPr kumimoji="1" lang="ja-JP" altLang="en-US" sz="1000" dirty="0"/>
              <a:t>発電機</a:t>
            </a:r>
          </a:p>
        </p:txBody>
      </p:sp>
      <p:sp>
        <p:nvSpPr>
          <p:cNvPr id="34" name="テキスト ボックス 33"/>
          <p:cNvSpPr txBox="1"/>
          <p:nvPr/>
        </p:nvSpPr>
        <p:spPr>
          <a:xfrm>
            <a:off x="9092016" y="2139491"/>
            <a:ext cx="569387" cy="246221"/>
          </a:xfrm>
          <a:prstGeom prst="rect">
            <a:avLst/>
          </a:prstGeom>
          <a:noFill/>
        </p:spPr>
        <p:txBody>
          <a:bodyPr wrap="none" rtlCol="0">
            <a:spAutoFit/>
          </a:bodyPr>
          <a:lstStyle/>
          <a:p>
            <a:r>
              <a:rPr kumimoji="1" lang="ja-JP" altLang="en-US" sz="1000" dirty="0"/>
              <a:t>発電機</a:t>
            </a:r>
          </a:p>
        </p:txBody>
      </p:sp>
      <p:sp>
        <p:nvSpPr>
          <p:cNvPr id="35" name="テキスト ボックス 34"/>
          <p:cNvSpPr txBox="1"/>
          <p:nvPr/>
        </p:nvSpPr>
        <p:spPr>
          <a:xfrm>
            <a:off x="3507970" y="2139491"/>
            <a:ext cx="697627" cy="246221"/>
          </a:xfrm>
          <a:prstGeom prst="rect">
            <a:avLst/>
          </a:prstGeom>
          <a:noFill/>
        </p:spPr>
        <p:txBody>
          <a:bodyPr wrap="none" rtlCol="0">
            <a:spAutoFit/>
          </a:bodyPr>
          <a:lstStyle/>
          <a:p>
            <a:r>
              <a:rPr kumimoji="1" lang="ja-JP" altLang="en-US" sz="1000" dirty="0"/>
              <a:t>化石燃料</a:t>
            </a:r>
          </a:p>
        </p:txBody>
      </p:sp>
      <p:sp>
        <p:nvSpPr>
          <p:cNvPr id="36" name="テキスト ボックス 35"/>
          <p:cNvSpPr txBox="1"/>
          <p:nvPr/>
        </p:nvSpPr>
        <p:spPr>
          <a:xfrm>
            <a:off x="4311218" y="2139491"/>
            <a:ext cx="569387" cy="246221"/>
          </a:xfrm>
          <a:prstGeom prst="rect">
            <a:avLst/>
          </a:prstGeom>
          <a:noFill/>
        </p:spPr>
        <p:txBody>
          <a:bodyPr wrap="none" rtlCol="0">
            <a:spAutoFit/>
          </a:bodyPr>
          <a:lstStyle/>
          <a:p>
            <a:r>
              <a:rPr kumimoji="1" lang="ja-JP" altLang="en-US" sz="1000" dirty="0"/>
              <a:t>水蒸気</a:t>
            </a:r>
          </a:p>
        </p:txBody>
      </p:sp>
      <p:sp>
        <p:nvSpPr>
          <p:cNvPr id="37" name="テキスト ボックス 36"/>
          <p:cNvSpPr txBox="1"/>
          <p:nvPr/>
        </p:nvSpPr>
        <p:spPr>
          <a:xfrm>
            <a:off x="5046886" y="2173770"/>
            <a:ext cx="627095" cy="246221"/>
          </a:xfrm>
          <a:prstGeom prst="rect">
            <a:avLst/>
          </a:prstGeom>
          <a:noFill/>
        </p:spPr>
        <p:txBody>
          <a:bodyPr wrap="none" rtlCol="0">
            <a:spAutoFit/>
          </a:bodyPr>
          <a:lstStyle/>
          <a:p>
            <a:r>
              <a:rPr kumimoji="1" lang="ja-JP" altLang="en-US" sz="1000" dirty="0"/>
              <a:t>タービン</a:t>
            </a:r>
          </a:p>
        </p:txBody>
      </p:sp>
      <p:sp>
        <p:nvSpPr>
          <p:cNvPr id="38" name="テキスト ボックス 37"/>
          <p:cNvSpPr txBox="1"/>
          <p:nvPr/>
        </p:nvSpPr>
        <p:spPr>
          <a:xfrm>
            <a:off x="6717439" y="2173769"/>
            <a:ext cx="519694" cy="246221"/>
          </a:xfrm>
          <a:prstGeom prst="rect">
            <a:avLst/>
          </a:prstGeom>
          <a:noFill/>
        </p:spPr>
        <p:txBody>
          <a:bodyPr wrap="none" rtlCol="0">
            <a:spAutoFit/>
          </a:bodyPr>
          <a:lstStyle/>
          <a:p>
            <a:r>
              <a:rPr kumimoji="1" lang="ja-JP" altLang="en-US" sz="1000" dirty="0"/>
              <a:t>ウラン</a:t>
            </a:r>
          </a:p>
        </p:txBody>
      </p:sp>
      <p:sp>
        <p:nvSpPr>
          <p:cNvPr id="39" name="テキスト ボックス 38"/>
          <p:cNvSpPr txBox="1"/>
          <p:nvPr/>
        </p:nvSpPr>
        <p:spPr>
          <a:xfrm>
            <a:off x="7484920" y="2139491"/>
            <a:ext cx="569387" cy="246221"/>
          </a:xfrm>
          <a:prstGeom prst="rect">
            <a:avLst/>
          </a:prstGeom>
          <a:noFill/>
        </p:spPr>
        <p:txBody>
          <a:bodyPr wrap="none" rtlCol="0">
            <a:spAutoFit/>
          </a:bodyPr>
          <a:lstStyle/>
          <a:p>
            <a:r>
              <a:rPr kumimoji="1" lang="ja-JP" altLang="en-US" sz="1000" dirty="0"/>
              <a:t>水蒸気</a:t>
            </a:r>
          </a:p>
        </p:txBody>
      </p:sp>
      <p:sp>
        <p:nvSpPr>
          <p:cNvPr id="40" name="テキスト ボックス 39"/>
          <p:cNvSpPr txBox="1"/>
          <p:nvPr/>
        </p:nvSpPr>
        <p:spPr>
          <a:xfrm>
            <a:off x="8220588" y="2173770"/>
            <a:ext cx="627095" cy="246221"/>
          </a:xfrm>
          <a:prstGeom prst="rect">
            <a:avLst/>
          </a:prstGeom>
          <a:noFill/>
        </p:spPr>
        <p:txBody>
          <a:bodyPr wrap="none" rtlCol="0">
            <a:spAutoFit/>
          </a:bodyPr>
          <a:lstStyle/>
          <a:p>
            <a:r>
              <a:rPr kumimoji="1" lang="ja-JP" altLang="en-US" sz="1000" dirty="0"/>
              <a:t>タービン</a:t>
            </a:r>
          </a:p>
        </p:txBody>
      </p:sp>
      <p:sp>
        <p:nvSpPr>
          <p:cNvPr id="41" name="角丸四角形 40"/>
          <p:cNvSpPr/>
          <p:nvPr/>
        </p:nvSpPr>
        <p:spPr>
          <a:xfrm>
            <a:off x="763167" y="2830807"/>
            <a:ext cx="2353794" cy="975879"/>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r>
              <a:rPr lang="ja-JP" altLang="en-US" sz="1400" dirty="0"/>
              <a:t>高い位置の水の位置エネルギーを利用し水車を回して</a:t>
            </a:r>
            <a:r>
              <a:rPr lang="ja-JP" altLang="en-US" sz="1400" dirty="0" smtClean="0"/>
              <a:t>発電する。</a:t>
            </a:r>
            <a:endParaRPr kumimoji="1" lang="ja-JP" altLang="en-US" sz="1400" dirty="0"/>
          </a:p>
        </p:txBody>
      </p:sp>
      <p:sp>
        <p:nvSpPr>
          <p:cNvPr id="44" name="テキスト ボックス 43"/>
          <p:cNvSpPr txBox="1"/>
          <p:nvPr/>
        </p:nvSpPr>
        <p:spPr>
          <a:xfrm>
            <a:off x="212583" y="3147258"/>
            <a:ext cx="607859" cy="307777"/>
          </a:xfrm>
          <a:prstGeom prst="rect">
            <a:avLst/>
          </a:prstGeom>
          <a:noFill/>
        </p:spPr>
        <p:txBody>
          <a:bodyPr wrap="none" rtlCol="0">
            <a:spAutoFit/>
          </a:bodyPr>
          <a:lstStyle/>
          <a:p>
            <a:r>
              <a:rPr kumimoji="1" lang="ja-JP" altLang="en-US" sz="1400" dirty="0"/>
              <a:t>しくみ</a:t>
            </a:r>
          </a:p>
        </p:txBody>
      </p:sp>
      <p:sp>
        <p:nvSpPr>
          <p:cNvPr id="45" name="テキスト ボックス 44"/>
          <p:cNvSpPr txBox="1"/>
          <p:nvPr/>
        </p:nvSpPr>
        <p:spPr>
          <a:xfrm>
            <a:off x="212583" y="4515858"/>
            <a:ext cx="543739" cy="307777"/>
          </a:xfrm>
          <a:prstGeom prst="rect">
            <a:avLst/>
          </a:prstGeom>
          <a:noFill/>
        </p:spPr>
        <p:txBody>
          <a:bodyPr wrap="none" rtlCol="0">
            <a:spAutoFit/>
          </a:bodyPr>
          <a:lstStyle/>
          <a:p>
            <a:r>
              <a:rPr kumimoji="1" lang="ja-JP" altLang="en-US" sz="1400" dirty="0">
                <a:solidFill>
                  <a:srgbClr val="002060"/>
                </a:solidFill>
              </a:rPr>
              <a:t>長所</a:t>
            </a:r>
          </a:p>
        </p:txBody>
      </p:sp>
      <p:sp>
        <p:nvSpPr>
          <p:cNvPr id="46" name="テキスト ボックス 45"/>
          <p:cNvSpPr txBox="1"/>
          <p:nvPr/>
        </p:nvSpPr>
        <p:spPr>
          <a:xfrm>
            <a:off x="182845" y="5830772"/>
            <a:ext cx="543739" cy="307777"/>
          </a:xfrm>
          <a:prstGeom prst="rect">
            <a:avLst/>
          </a:prstGeom>
          <a:noFill/>
        </p:spPr>
        <p:txBody>
          <a:bodyPr wrap="none" rtlCol="0">
            <a:spAutoFit/>
          </a:bodyPr>
          <a:lstStyle/>
          <a:p>
            <a:r>
              <a:rPr lang="ja-JP" altLang="en-US" sz="1400" dirty="0">
                <a:solidFill>
                  <a:srgbClr val="C00000"/>
                </a:solidFill>
              </a:rPr>
              <a:t>短</a:t>
            </a:r>
            <a:r>
              <a:rPr kumimoji="1" lang="ja-JP" altLang="en-US" sz="1400" dirty="0">
                <a:solidFill>
                  <a:srgbClr val="C00000"/>
                </a:solidFill>
              </a:rPr>
              <a:t>所</a:t>
            </a:r>
          </a:p>
        </p:txBody>
      </p:sp>
      <p:sp>
        <p:nvSpPr>
          <p:cNvPr id="47" name="角丸四角形 46"/>
          <p:cNvSpPr/>
          <p:nvPr/>
        </p:nvSpPr>
        <p:spPr>
          <a:xfrm>
            <a:off x="763167" y="4181808"/>
            <a:ext cx="2353794" cy="975879"/>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r>
              <a:rPr lang="en-US" altLang="ja-JP" sz="1400" dirty="0">
                <a:solidFill>
                  <a:srgbClr val="002060"/>
                </a:solidFill>
              </a:rPr>
              <a:t>CO</a:t>
            </a:r>
            <a:r>
              <a:rPr lang="en-US" altLang="ja-JP" sz="1400" baseline="-25000" dirty="0">
                <a:solidFill>
                  <a:srgbClr val="002060"/>
                </a:solidFill>
              </a:rPr>
              <a:t>2</a:t>
            </a:r>
            <a:r>
              <a:rPr lang="ja-JP" altLang="en-US" sz="1400" dirty="0" smtClean="0">
                <a:solidFill>
                  <a:srgbClr val="002060"/>
                </a:solidFill>
              </a:rPr>
              <a:t>を出さない。</a:t>
            </a:r>
            <a:endParaRPr lang="en-US" altLang="ja-JP" sz="1400" dirty="0">
              <a:solidFill>
                <a:srgbClr val="002060"/>
              </a:solidFill>
            </a:endParaRPr>
          </a:p>
          <a:p>
            <a:r>
              <a:rPr kumimoji="1" lang="ja-JP" altLang="en-US" sz="1400" dirty="0">
                <a:solidFill>
                  <a:srgbClr val="002060"/>
                </a:solidFill>
              </a:rPr>
              <a:t>エネルギー変換率が</a:t>
            </a:r>
            <a:r>
              <a:rPr kumimoji="1" lang="ja-JP" altLang="en-US" sz="1400" dirty="0" smtClean="0">
                <a:solidFill>
                  <a:srgbClr val="002060"/>
                </a:solidFill>
              </a:rPr>
              <a:t>高い。</a:t>
            </a:r>
            <a:endParaRPr kumimoji="1" lang="en-US" altLang="ja-JP" sz="1400" dirty="0">
              <a:solidFill>
                <a:srgbClr val="002060"/>
              </a:solidFill>
            </a:endParaRPr>
          </a:p>
          <a:p>
            <a:r>
              <a:rPr lang="ja-JP" altLang="en-US" sz="1400" dirty="0">
                <a:solidFill>
                  <a:srgbClr val="002060"/>
                </a:solidFill>
              </a:rPr>
              <a:t>再生可能エネルギーで</a:t>
            </a:r>
            <a:r>
              <a:rPr lang="ja-JP" altLang="en-US" sz="1400" dirty="0" smtClean="0">
                <a:solidFill>
                  <a:srgbClr val="002060"/>
                </a:solidFill>
              </a:rPr>
              <a:t>ある。</a:t>
            </a:r>
            <a:endParaRPr kumimoji="1" lang="ja-JP" altLang="en-US" sz="1400" dirty="0">
              <a:solidFill>
                <a:srgbClr val="002060"/>
              </a:solidFill>
            </a:endParaRPr>
          </a:p>
        </p:txBody>
      </p:sp>
      <p:sp>
        <p:nvSpPr>
          <p:cNvPr id="48" name="角丸四角形 47"/>
          <p:cNvSpPr/>
          <p:nvPr/>
        </p:nvSpPr>
        <p:spPr>
          <a:xfrm>
            <a:off x="763166" y="5532809"/>
            <a:ext cx="2353795" cy="975879"/>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400" dirty="0">
                <a:solidFill>
                  <a:srgbClr val="C00000"/>
                </a:solidFill>
              </a:rPr>
              <a:t>大規模なダムをつくる場所が</a:t>
            </a:r>
            <a:r>
              <a:rPr lang="ja-JP" altLang="en-US" sz="1400" dirty="0" smtClean="0">
                <a:solidFill>
                  <a:srgbClr val="C00000"/>
                </a:solidFill>
              </a:rPr>
              <a:t>少ない。</a:t>
            </a:r>
            <a:endParaRPr lang="en-US" altLang="ja-JP" sz="1400" dirty="0">
              <a:solidFill>
                <a:srgbClr val="C00000"/>
              </a:solidFill>
            </a:endParaRPr>
          </a:p>
          <a:p>
            <a:r>
              <a:rPr kumimoji="1" lang="ja-JP" altLang="en-US" sz="1400" dirty="0">
                <a:solidFill>
                  <a:srgbClr val="C00000"/>
                </a:solidFill>
              </a:rPr>
              <a:t>ダムによる自然環境の</a:t>
            </a:r>
            <a:r>
              <a:rPr kumimoji="1" lang="ja-JP" altLang="en-US" sz="1400" dirty="0" smtClean="0">
                <a:solidFill>
                  <a:srgbClr val="C00000"/>
                </a:solidFill>
              </a:rPr>
              <a:t>変化。</a:t>
            </a:r>
            <a:endParaRPr kumimoji="1" lang="en-US" altLang="ja-JP" sz="1400" dirty="0">
              <a:solidFill>
                <a:srgbClr val="C00000"/>
              </a:solidFill>
            </a:endParaRPr>
          </a:p>
        </p:txBody>
      </p:sp>
      <p:sp>
        <p:nvSpPr>
          <p:cNvPr id="49" name="角丸四角形 48"/>
          <p:cNvSpPr/>
          <p:nvPr/>
        </p:nvSpPr>
        <p:spPr>
          <a:xfrm>
            <a:off x="4023911" y="2800043"/>
            <a:ext cx="2353794" cy="975879"/>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r>
              <a:rPr lang="ja-JP" altLang="en-US" sz="1400" dirty="0"/>
              <a:t>石油や石炭などを燃焼させて高温・高圧の水蒸気や燃焼ガスをつくり、タービンを回して発電する。</a:t>
            </a:r>
            <a:endParaRPr kumimoji="1" lang="ja-JP" altLang="en-US" sz="1400" dirty="0"/>
          </a:p>
        </p:txBody>
      </p:sp>
      <p:sp>
        <p:nvSpPr>
          <p:cNvPr id="50" name="テキスト ボックス 49"/>
          <p:cNvSpPr txBox="1"/>
          <p:nvPr/>
        </p:nvSpPr>
        <p:spPr>
          <a:xfrm>
            <a:off x="3473327" y="3116494"/>
            <a:ext cx="607859" cy="307777"/>
          </a:xfrm>
          <a:prstGeom prst="rect">
            <a:avLst/>
          </a:prstGeom>
          <a:noFill/>
        </p:spPr>
        <p:txBody>
          <a:bodyPr wrap="none" rtlCol="0">
            <a:spAutoFit/>
          </a:bodyPr>
          <a:lstStyle/>
          <a:p>
            <a:r>
              <a:rPr kumimoji="1" lang="ja-JP" altLang="en-US" sz="1400" dirty="0"/>
              <a:t>しくみ</a:t>
            </a:r>
          </a:p>
        </p:txBody>
      </p:sp>
      <p:sp>
        <p:nvSpPr>
          <p:cNvPr id="51" name="テキスト ボックス 50"/>
          <p:cNvSpPr txBox="1"/>
          <p:nvPr/>
        </p:nvSpPr>
        <p:spPr>
          <a:xfrm>
            <a:off x="3473327" y="4485094"/>
            <a:ext cx="543739" cy="307777"/>
          </a:xfrm>
          <a:prstGeom prst="rect">
            <a:avLst/>
          </a:prstGeom>
          <a:noFill/>
        </p:spPr>
        <p:txBody>
          <a:bodyPr wrap="none" rtlCol="0">
            <a:spAutoFit/>
          </a:bodyPr>
          <a:lstStyle/>
          <a:p>
            <a:r>
              <a:rPr kumimoji="1" lang="ja-JP" altLang="en-US" sz="1400" dirty="0">
                <a:solidFill>
                  <a:srgbClr val="002060"/>
                </a:solidFill>
              </a:rPr>
              <a:t>長所</a:t>
            </a:r>
          </a:p>
        </p:txBody>
      </p:sp>
      <p:sp>
        <p:nvSpPr>
          <p:cNvPr id="52" name="テキスト ボックス 51"/>
          <p:cNvSpPr txBox="1"/>
          <p:nvPr/>
        </p:nvSpPr>
        <p:spPr>
          <a:xfrm>
            <a:off x="3443589" y="5800008"/>
            <a:ext cx="543739" cy="307777"/>
          </a:xfrm>
          <a:prstGeom prst="rect">
            <a:avLst/>
          </a:prstGeom>
          <a:noFill/>
        </p:spPr>
        <p:txBody>
          <a:bodyPr wrap="none" rtlCol="0">
            <a:spAutoFit/>
          </a:bodyPr>
          <a:lstStyle/>
          <a:p>
            <a:r>
              <a:rPr lang="ja-JP" altLang="en-US" sz="1400" dirty="0">
                <a:solidFill>
                  <a:srgbClr val="C00000"/>
                </a:solidFill>
              </a:rPr>
              <a:t>短</a:t>
            </a:r>
            <a:r>
              <a:rPr kumimoji="1" lang="ja-JP" altLang="en-US" sz="1400" dirty="0">
                <a:solidFill>
                  <a:srgbClr val="C00000"/>
                </a:solidFill>
              </a:rPr>
              <a:t>所</a:t>
            </a:r>
          </a:p>
        </p:txBody>
      </p:sp>
      <p:sp>
        <p:nvSpPr>
          <p:cNvPr id="53" name="角丸四角形 52"/>
          <p:cNvSpPr/>
          <p:nvPr/>
        </p:nvSpPr>
        <p:spPr>
          <a:xfrm>
            <a:off x="4023911" y="4151044"/>
            <a:ext cx="2353794" cy="975879"/>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400" dirty="0">
                <a:solidFill>
                  <a:srgbClr val="002060"/>
                </a:solidFill>
              </a:rPr>
              <a:t>石油・石炭・天然ガスのいずれも発熱量が</a:t>
            </a:r>
            <a:r>
              <a:rPr kumimoji="1" lang="ja-JP" altLang="en-US" sz="1400" dirty="0" smtClean="0">
                <a:solidFill>
                  <a:srgbClr val="002060"/>
                </a:solidFill>
              </a:rPr>
              <a:t>大きい。</a:t>
            </a:r>
            <a:endParaRPr kumimoji="1" lang="ja-JP" altLang="en-US" sz="1400" dirty="0">
              <a:solidFill>
                <a:srgbClr val="002060"/>
              </a:solidFill>
            </a:endParaRPr>
          </a:p>
        </p:txBody>
      </p:sp>
      <p:sp>
        <p:nvSpPr>
          <p:cNvPr id="54" name="角丸四角形 53"/>
          <p:cNvSpPr/>
          <p:nvPr/>
        </p:nvSpPr>
        <p:spPr>
          <a:xfrm>
            <a:off x="4023910" y="5502045"/>
            <a:ext cx="2353795" cy="975879"/>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r>
              <a:rPr lang="en-US" altLang="ja-JP" sz="1400" dirty="0">
                <a:solidFill>
                  <a:srgbClr val="FF0000"/>
                </a:solidFill>
              </a:rPr>
              <a:t>CO</a:t>
            </a:r>
            <a:r>
              <a:rPr lang="en-US" altLang="ja-JP" sz="1400" baseline="-25000" dirty="0">
                <a:solidFill>
                  <a:srgbClr val="FF0000"/>
                </a:solidFill>
              </a:rPr>
              <a:t>2</a:t>
            </a:r>
            <a:r>
              <a:rPr kumimoji="1" lang="ja-JP" altLang="en-US" sz="1400" dirty="0" smtClean="0">
                <a:solidFill>
                  <a:srgbClr val="C00000"/>
                </a:solidFill>
              </a:rPr>
              <a:t>が</a:t>
            </a:r>
            <a:r>
              <a:rPr kumimoji="1" lang="ja-JP" altLang="en-US" sz="1400" dirty="0">
                <a:solidFill>
                  <a:srgbClr val="C00000"/>
                </a:solidFill>
              </a:rPr>
              <a:t>大量に発生</a:t>
            </a:r>
            <a:r>
              <a:rPr kumimoji="1" lang="ja-JP" altLang="en-US" sz="1400" dirty="0" smtClean="0">
                <a:solidFill>
                  <a:srgbClr val="C00000"/>
                </a:solidFill>
              </a:rPr>
              <a:t>する。</a:t>
            </a:r>
            <a:endParaRPr kumimoji="1" lang="en-US" altLang="ja-JP" sz="1400" dirty="0">
              <a:solidFill>
                <a:srgbClr val="C00000"/>
              </a:solidFill>
            </a:endParaRPr>
          </a:p>
          <a:p>
            <a:r>
              <a:rPr lang="ja-JP" altLang="en-US" sz="1400" dirty="0">
                <a:solidFill>
                  <a:srgbClr val="C00000"/>
                </a:solidFill>
              </a:rPr>
              <a:t>化石燃料に限りが</a:t>
            </a:r>
            <a:r>
              <a:rPr lang="ja-JP" altLang="en-US" sz="1400" dirty="0" smtClean="0">
                <a:solidFill>
                  <a:srgbClr val="C00000"/>
                </a:solidFill>
              </a:rPr>
              <a:t>ある。</a:t>
            </a:r>
            <a:endParaRPr kumimoji="1" lang="en-US" altLang="ja-JP" sz="1400" dirty="0">
              <a:solidFill>
                <a:srgbClr val="C00000"/>
              </a:solidFill>
            </a:endParaRPr>
          </a:p>
        </p:txBody>
      </p:sp>
      <p:sp>
        <p:nvSpPr>
          <p:cNvPr id="55" name="角丸四角形 54"/>
          <p:cNvSpPr/>
          <p:nvPr/>
        </p:nvSpPr>
        <p:spPr>
          <a:xfrm>
            <a:off x="7305211" y="2816087"/>
            <a:ext cx="2353794" cy="975879"/>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r>
              <a:rPr lang="ja-JP" altLang="en-US" sz="1400" dirty="0"/>
              <a:t>核燃料による核分裂反応で発生する熱で水蒸気をつくり、タービンを回して発電</a:t>
            </a:r>
            <a:r>
              <a:rPr lang="ja-JP" altLang="en-US" sz="1400" dirty="0" smtClean="0"/>
              <a:t>する。</a:t>
            </a:r>
            <a:endParaRPr kumimoji="1" lang="ja-JP" altLang="en-US" sz="1400" dirty="0"/>
          </a:p>
        </p:txBody>
      </p:sp>
      <p:sp>
        <p:nvSpPr>
          <p:cNvPr id="56" name="テキスト ボックス 55"/>
          <p:cNvSpPr txBox="1"/>
          <p:nvPr/>
        </p:nvSpPr>
        <p:spPr>
          <a:xfrm>
            <a:off x="6754627" y="3132538"/>
            <a:ext cx="607859" cy="307777"/>
          </a:xfrm>
          <a:prstGeom prst="rect">
            <a:avLst/>
          </a:prstGeom>
          <a:noFill/>
        </p:spPr>
        <p:txBody>
          <a:bodyPr wrap="none" rtlCol="0">
            <a:spAutoFit/>
          </a:bodyPr>
          <a:lstStyle/>
          <a:p>
            <a:r>
              <a:rPr kumimoji="1" lang="ja-JP" altLang="en-US" sz="1400" dirty="0"/>
              <a:t>しくみ</a:t>
            </a:r>
          </a:p>
        </p:txBody>
      </p:sp>
      <p:sp>
        <p:nvSpPr>
          <p:cNvPr id="57" name="テキスト ボックス 56"/>
          <p:cNvSpPr txBox="1"/>
          <p:nvPr/>
        </p:nvSpPr>
        <p:spPr>
          <a:xfrm>
            <a:off x="6754627" y="4501138"/>
            <a:ext cx="543739" cy="307777"/>
          </a:xfrm>
          <a:prstGeom prst="rect">
            <a:avLst/>
          </a:prstGeom>
          <a:noFill/>
        </p:spPr>
        <p:txBody>
          <a:bodyPr wrap="none" rtlCol="0">
            <a:spAutoFit/>
          </a:bodyPr>
          <a:lstStyle/>
          <a:p>
            <a:r>
              <a:rPr kumimoji="1" lang="ja-JP" altLang="en-US" sz="1400" dirty="0">
                <a:solidFill>
                  <a:srgbClr val="002060"/>
                </a:solidFill>
              </a:rPr>
              <a:t>長所</a:t>
            </a:r>
          </a:p>
        </p:txBody>
      </p:sp>
      <p:sp>
        <p:nvSpPr>
          <p:cNvPr id="58" name="テキスト ボックス 57"/>
          <p:cNvSpPr txBox="1"/>
          <p:nvPr/>
        </p:nvSpPr>
        <p:spPr>
          <a:xfrm>
            <a:off x="6724889" y="5816052"/>
            <a:ext cx="543739" cy="307777"/>
          </a:xfrm>
          <a:prstGeom prst="rect">
            <a:avLst/>
          </a:prstGeom>
          <a:noFill/>
        </p:spPr>
        <p:txBody>
          <a:bodyPr wrap="none" rtlCol="0">
            <a:spAutoFit/>
          </a:bodyPr>
          <a:lstStyle/>
          <a:p>
            <a:r>
              <a:rPr lang="ja-JP" altLang="en-US" sz="1400" dirty="0">
                <a:solidFill>
                  <a:srgbClr val="C00000"/>
                </a:solidFill>
              </a:rPr>
              <a:t>短</a:t>
            </a:r>
            <a:r>
              <a:rPr kumimoji="1" lang="ja-JP" altLang="en-US" sz="1400" dirty="0">
                <a:solidFill>
                  <a:srgbClr val="C00000"/>
                </a:solidFill>
              </a:rPr>
              <a:t>所</a:t>
            </a:r>
          </a:p>
        </p:txBody>
      </p:sp>
      <p:sp>
        <p:nvSpPr>
          <p:cNvPr id="59" name="角丸四角形 58"/>
          <p:cNvSpPr/>
          <p:nvPr/>
        </p:nvSpPr>
        <p:spPr>
          <a:xfrm>
            <a:off x="7305211" y="4167088"/>
            <a:ext cx="2353794" cy="975879"/>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r>
              <a:rPr lang="ja-JP" altLang="en-US" sz="1400" dirty="0">
                <a:solidFill>
                  <a:srgbClr val="002060"/>
                </a:solidFill>
              </a:rPr>
              <a:t>少量の燃料で莫大なエネルギーを得ることが</a:t>
            </a:r>
            <a:r>
              <a:rPr lang="ja-JP" altLang="en-US" sz="1400" dirty="0" smtClean="0">
                <a:solidFill>
                  <a:srgbClr val="002060"/>
                </a:solidFill>
              </a:rPr>
              <a:t>できる。</a:t>
            </a:r>
            <a:endParaRPr lang="en-US" altLang="ja-JP" sz="1400" dirty="0">
              <a:solidFill>
                <a:srgbClr val="002060"/>
              </a:solidFill>
            </a:endParaRPr>
          </a:p>
          <a:p>
            <a:r>
              <a:rPr kumimoji="1" lang="ja-JP" altLang="en-US" sz="1400" dirty="0">
                <a:solidFill>
                  <a:srgbClr val="002060"/>
                </a:solidFill>
              </a:rPr>
              <a:t>発電時に温室効果ガスを</a:t>
            </a:r>
            <a:r>
              <a:rPr kumimoji="1" lang="ja-JP" altLang="en-US" sz="1400" dirty="0" smtClean="0">
                <a:solidFill>
                  <a:srgbClr val="002060"/>
                </a:solidFill>
              </a:rPr>
              <a:t>出さない。</a:t>
            </a:r>
            <a:endParaRPr kumimoji="1" lang="ja-JP" altLang="en-US" sz="1400" dirty="0">
              <a:solidFill>
                <a:srgbClr val="002060"/>
              </a:solidFill>
            </a:endParaRPr>
          </a:p>
        </p:txBody>
      </p:sp>
      <p:sp>
        <p:nvSpPr>
          <p:cNvPr id="60" name="角丸四角形 59"/>
          <p:cNvSpPr/>
          <p:nvPr/>
        </p:nvSpPr>
        <p:spPr>
          <a:xfrm>
            <a:off x="7305210" y="5518089"/>
            <a:ext cx="2353795" cy="975879"/>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400" dirty="0">
                <a:solidFill>
                  <a:srgbClr val="C00000"/>
                </a:solidFill>
              </a:rPr>
              <a:t>放射線が外部に出ると</a:t>
            </a:r>
            <a:r>
              <a:rPr kumimoji="1" lang="ja-JP" altLang="en-US" sz="1400" dirty="0" smtClean="0">
                <a:solidFill>
                  <a:srgbClr val="C00000"/>
                </a:solidFill>
              </a:rPr>
              <a:t>危険。</a:t>
            </a:r>
            <a:endParaRPr kumimoji="1" lang="en-US" altLang="ja-JP" sz="1400" dirty="0">
              <a:solidFill>
                <a:srgbClr val="C00000"/>
              </a:solidFill>
            </a:endParaRPr>
          </a:p>
          <a:p>
            <a:r>
              <a:rPr lang="ja-JP" altLang="en-US" sz="1400" dirty="0">
                <a:solidFill>
                  <a:srgbClr val="C00000"/>
                </a:solidFill>
              </a:rPr>
              <a:t>使用済みの核燃料の処理が</a:t>
            </a:r>
            <a:r>
              <a:rPr lang="ja-JP" altLang="en-US" sz="1400" dirty="0" smtClean="0">
                <a:solidFill>
                  <a:srgbClr val="C00000"/>
                </a:solidFill>
              </a:rPr>
              <a:t>難しい。</a:t>
            </a:r>
            <a:endParaRPr kumimoji="1" lang="en-US" altLang="ja-JP" sz="1400" dirty="0">
              <a:solidFill>
                <a:srgbClr val="C00000"/>
              </a:solidFill>
            </a:endParaRPr>
          </a:p>
        </p:txBody>
      </p:sp>
    </p:spTree>
    <p:extLst>
      <p:ext uri="{BB962C8B-B14F-4D97-AF65-F5344CB8AC3E}">
        <p14:creationId xmlns:p14="http://schemas.microsoft.com/office/powerpoint/2010/main" val="21705828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92765" y="967409"/>
            <a:ext cx="3154018" cy="5678557"/>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kumimoji="1" lang="ja-JP" altLang="en-US" dirty="0"/>
          </a:p>
        </p:txBody>
      </p:sp>
      <p:sp>
        <p:nvSpPr>
          <p:cNvPr id="5" name="正方形/長方形 4"/>
          <p:cNvSpPr/>
          <p:nvPr/>
        </p:nvSpPr>
        <p:spPr>
          <a:xfrm>
            <a:off x="3375991" y="967409"/>
            <a:ext cx="3154018" cy="5678557"/>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kumimoji="1" lang="ja-JP" altLang="en-US"/>
          </a:p>
        </p:txBody>
      </p:sp>
      <p:sp>
        <p:nvSpPr>
          <p:cNvPr id="6" name="正方形/長方形 5"/>
          <p:cNvSpPr/>
          <p:nvPr/>
        </p:nvSpPr>
        <p:spPr>
          <a:xfrm>
            <a:off x="6659217" y="967408"/>
            <a:ext cx="3154018" cy="5678557"/>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kumimoji="1" lang="ja-JP" altLang="en-US"/>
          </a:p>
        </p:txBody>
      </p:sp>
      <p:sp>
        <p:nvSpPr>
          <p:cNvPr id="7" name="角丸四角形 6"/>
          <p:cNvSpPr/>
          <p:nvPr/>
        </p:nvSpPr>
        <p:spPr>
          <a:xfrm>
            <a:off x="556591" y="172278"/>
            <a:ext cx="2279374" cy="543339"/>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a:ln w="0"/>
                <a:solidFill>
                  <a:schemeClr val="tx1"/>
                </a:solidFill>
                <a:effectLst>
                  <a:outerShdw blurRad="38100" dist="19050" dir="2700000" algn="tl" rotWithShape="0">
                    <a:schemeClr val="dk1">
                      <a:alpha val="40000"/>
                    </a:schemeClr>
                  </a:outerShdw>
                </a:effectLst>
              </a:rPr>
              <a:t>太陽光発電</a:t>
            </a:r>
            <a:endParaRPr kumimoji="1" lang="ja-JP" altLang="en-US" sz="2400" dirty="0">
              <a:ln w="0"/>
              <a:solidFill>
                <a:schemeClr val="tx1"/>
              </a:solidFill>
              <a:effectLst>
                <a:outerShdw blurRad="38100" dist="19050" dir="2700000" algn="tl" rotWithShape="0">
                  <a:schemeClr val="dk1">
                    <a:alpha val="40000"/>
                  </a:schemeClr>
                </a:outerShdw>
              </a:effectLst>
            </a:endParaRPr>
          </a:p>
        </p:txBody>
      </p:sp>
      <p:sp>
        <p:nvSpPr>
          <p:cNvPr id="8" name="角丸四角形 7"/>
          <p:cNvSpPr/>
          <p:nvPr/>
        </p:nvSpPr>
        <p:spPr>
          <a:xfrm>
            <a:off x="3813313" y="172278"/>
            <a:ext cx="2279374" cy="543339"/>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a:ln w="0"/>
                <a:solidFill>
                  <a:schemeClr val="tx1"/>
                </a:solidFill>
                <a:effectLst>
                  <a:outerShdw blurRad="38100" dist="19050" dir="2700000" algn="tl" rotWithShape="0">
                    <a:schemeClr val="dk1">
                      <a:alpha val="40000"/>
                    </a:schemeClr>
                  </a:outerShdw>
                </a:effectLst>
              </a:rPr>
              <a:t>風力発電</a:t>
            </a:r>
            <a:endParaRPr kumimoji="1" lang="ja-JP" altLang="en-US" sz="2400" dirty="0">
              <a:ln w="0"/>
              <a:solidFill>
                <a:schemeClr val="tx1"/>
              </a:solidFill>
              <a:effectLst>
                <a:outerShdw blurRad="38100" dist="19050" dir="2700000" algn="tl" rotWithShape="0">
                  <a:schemeClr val="dk1">
                    <a:alpha val="40000"/>
                  </a:schemeClr>
                </a:outerShdw>
              </a:effectLst>
            </a:endParaRPr>
          </a:p>
        </p:txBody>
      </p:sp>
      <p:sp>
        <p:nvSpPr>
          <p:cNvPr id="9" name="角丸四角形 8"/>
          <p:cNvSpPr/>
          <p:nvPr/>
        </p:nvSpPr>
        <p:spPr>
          <a:xfrm>
            <a:off x="7070035" y="172278"/>
            <a:ext cx="2279374" cy="543339"/>
          </a:xfrm>
          <a:prstGeom prst="roundRect">
            <a:avLst/>
          </a:prstGeom>
          <a:solidFill>
            <a:srgbClr val="FFC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a:ln w="0"/>
                <a:solidFill>
                  <a:schemeClr val="tx1"/>
                </a:solidFill>
                <a:effectLst>
                  <a:outerShdw blurRad="38100" dist="19050" dir="2700000" algn="tl" rotWithShape="0">
                    <a:schemeClr val="dk1">
                      <a:alpha val="40000"/>
                    </a:schemeClr>
                  </a:outerShdw>
                </a:effectLst>
              </a:rPr>
              <a:t>地熱発電</a:t>
            </a:r>
          </a:p>
        </p:txBody>
      </p:sp>
      <p:sp>
        <p:nvSpPr>
          <p:cNvPr id="14" name="円/楕円 13"/>
          <p:cNvSpPr/>
          <p:nvPr/>
        </p:nvSpPr>
        <p:spPr>
          <a:xfrm>
            <a:off x="8955796" y="1684261"/>
            <a:ext cx="713954" cy="392408"/>
          </a:xfrm>
          <a:prstGeom prst="ellipse">
            <a:avLst/>
          </a:prstGeom>
          <a:solidFill>
            <a:srgbClr val="FFCC99"/>
          </a:solidFill>
          <a:ln>
            <a:solidFill>
              <a:srgbClr val="FFCC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b="1" dirty="0">
                <a:solidFill>
                  <a:srgbClr val="FF0000"/>
                </a:solidFill>
              </a:rPr>
              <a:t>電気</a:t>
            </a:r>
            <a:endParaRPr lang="en-US" altLang="ja-JP" sz="800" b="1" dirty="0">
              <a:solidFill>
                <a:srgbClr val="FF0000"/>
              </a:solidFill>
            </a:endParaRPr>
          </a:p>
          <a:p>
            <a:pPr algn="ctr"/>
            <a:r>
              <a:rPr lang="ja-JP" altLang="en-US" sz="800" b="1" dirty="0">
                <a:solidFill>
                  <a:srgbClr val="FF0000"/>
                </a:solidFill>
              </a:rPr>
              <a:t>エネルギー</a:t>
            </a:r>
          </a:p>
        </p:txBody>
      </p:sp>
      <p:sp>
        <p:nvSpPr>
          <p:cNvPr id="15" name="円/楕円 14"/>
          <p:cNvSpPr/>
          <p:nvPr/>
        </p:nvSpPr>
        <p:spPr>
          <a:xfrm>
            <a:off x="2152650" y="1702904"/>
            <a:ext cx="983362" cy="392408"/>
          </a:xfrm>
          <a:prstGeom prst="ellipse">
            <a:avLst/>
          </a:prstGeom>
          <a:solidFill>
            <a:srgbClr val="FFCC99"/>
          </a:solidFill>
          <a:ln>
            <a:solidFill>
              <a:srgbClr val="FFCC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b="1" dirty="0">
                <a:solidFill>
                  <a:srgbClr val="FF0000"/>
                </a:solidFill>
              </a:rPr>
              <a:t>電気</a:t>
            </a:r>
            <a:endParaRPr lang="en-US" altLang="ja-JP" sz="800" b="1" dirty="0">
              <a:solidFill>
                <a:srgbClr val="FF0000"/>
              </a:solidFill>
            </a:endParaRPr>
          </a:p>
          <a:p>
            <a:pPr algn="ctr"/>
            <a:r>
              <a:rPr lang="ja-JP" altLang="en-US" sz="800" b="1" dirty="0">
                <a:solidFill>
                  <a:srgbClr val="FF0000"/>
                </a:solidFill>
              </a:rPr>
              <a:t>エネルギー</a:t>
            </a:r>
          </a:p>
        </p:txBody>
      </p:sp>
      <p:sp>
        <p:nvSpPr>
          <p:cNvPr id="17" name="円/楕円 16"/>
          <p:cNvSpPr/>
          <p:nvPr/>
        </p:nvSpPr>
        <p:spPr>
          <a:xfrm>
            <a:off x="4651363" y="1695543"/>
            <a:ext cx="713954" cy="392408"/>
          </a:xfrm>
          <a:prstGeom prst="ellipse">
            <a:avLst/>
          </a:prstGeom>
          <a:solidFill>
            <a:srgbClr val="CCFFCC"/>
          </a:solidFill>
          <a:ln>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b="1" dirty="0">
                <a:solidFill>
                  <a:srgbClr val="669900"/>
                </a:solidFill>
              </a:rPr>
              <a:t>運動</a:t>
            </a:r>
            <a:endParaRPr lang="en-US" altLang="ja-JP" sz="800" b="1" dirty="0">
              <a:solidFill>
                <a:srgbClr val="669900"/>
              </a:solidFill>
            </a:endParaRPr>
          </a:p>
          <a:p>
            <a:pPr algn="ctr"/>
            <a:r>
              <a:rPr lang="ja-JP" altLang="en-US" sz="800" b="1" dirty="0">
                <a:solidFill>
                  <a:srgbClr val="669900"/>
                </a:solidFill>
              </a:rPr>
              <a:t>エネルギー</a:t>
            </a:r>
          </a:p>
        </p:txBody>
      </p:sp>
      <p:sp>
        <p:nvSpPr>
          <p:cNvPr id="18" name="円/楕円 17"/>
          <p:cNvSpPr/>
          <p:nvPr/>
        </p:nvSpPr>
        <p:spPr>
          <a:xfrm>
            <a:off x="5711766" y="1686333"/>
            <a:ext cx="713954" cy="392408"/>
          </a:xfrm>
          <a:prstGeom prst="ellipse">
            <a:avLst/>
          </a:prstGeom>
          <a:solidFill>
            <a:srgbClr val="FFCC99"/>
          </a:solidFill>
          <a:ln>
            <a:solidFill>
              <a:srgbClr val="FFCC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b="1" dirty="0">
                <a:solidFill>
                  <a:srgbClr val="FF0000"/>
                </a:solidFill>
              </a:rPr>
              <a:t>電気</a:t>
            </a:r>
            <a:endParaRPr lang="en-US" altLang="ja-JP" sz="800" b="1" dirty="0">
              <a:solidFill>
                <a:srgbClr val="FF0000"/>
              </a:solidFill>
            </a:endParaRPr>
          </a:p>
          <a:p>
            <a:pPr algn="ctr"/>
            <a:r>
              <a:rPr lang="ja-JP" altLang="en-US" sz="800" b="1" dirty="0">
                <a:solidFill>
                  <a:srgbClr val="FF0000"/>
                </a:solidFill>
              </a:rPr>
              <a:t>エネルギー</a:t>
            </a:r>
          </a:p>
        </p:txBody>
      </p:sp>
      <p:sp>
        <p:nvSpPr>
          <p:cNvPr id="19" name="円/楕円 18"/>
          <p:cNvSpPr/>
          <p:nvPr/>
        </p:nvSpPr>
        <p:spPr>
          <a:xfrm>
            <a:off x="6866468" y="1702903"/>
            <a:ext cx="713954" cy="392408"/>
          </a:xfrm>
          <a:prstGeom prst="ellipse">
            <a:avLst/>
          </a:prstGeom>
          <a:solidFill>
            <a:srgbClr val="FFCCFF"/>
          </a:solidFill>
          <a:ln>
            <a:solidFill>
              <a:srgbClr val="FF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b="1" dirty="0">
                <a:solidFill>
                  <a:srgbClr val="FF00FF"/>
                </a:solidFill>
              </a:rPr>
              <a:t>熱</a:t>
            </a:r>
            <a:endParaRPr lang="en-US" altLang="ja-JP" sz="800" b="1" dirty="0">
              <a:solidFill>
                <a:srgbClr val="FF00FF"/>
              </a:solidFill>
            </a:endParaRPr>
          </a:p>
          <a:p>
            <a:pPr algn="ctr"/>
            <a:r>
              <a:rPr lang="ja-JP" altLang="en-US" sz="800" b="1" dirty="0">
                <a:solidFill>
                  <a:srgbClr val="FF00FF"/>
                </a:solidFill>
              </a:rPr>
              <a:t>エネルギー</a:t>
            </a:r>
          </a:p>
        </p:txBody>
      </p:sp>
      <p:sp>
        <p:nvSpPr>
          <p:cNvPr id="20" name="円/楕円 19"/>
          <p:cNvSpPr/>
          <p:nvPr/>
        </p:nvSpPr>
        <p:spPr>
          <a:xfrm>
            <a:off x="7885752" y="1686333"/>
            <a:ext cx="713954" cy="392408"/>
          </a:xfrm>
          <a:prstGeom prst="ellipse">
            <a:avLst/>
          </a:prstGeom>
          <a:solidFill>
            <a:srgbClr val="CCFFCC"/>
          </a:solidFill>
          <a:ln>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b="1" dirty="0">
                <a:solidFill>
                  <a:srgbClr val="669900"/>
                </a:solidFill>
              </a:rPr>
              <a:t>運動</a:t>
            </a:r>
            <a:endParaRPr lang="en-US" altLang="ja-JP" sz="800" b="1" dirty="0">
              <a:solidFill>
                <a:srgbClr val="669900"/>
              </a:solidFill>
            </a:endParaRPr>
          </a:p>
          <a:p>
            <a:pPr algn="ctr"/>
            <a:r>
              <a:rPr lang="ja-JP" altLang="en-US" sz="800" b="1" dirty="0">
                <a:solidFill>
                  <a:srgbClr val="669900"/>
                </a:solidFill>
              </a:rPr>
              <a:t>エネルギー</a:t>
            </a:r>
          </a:p>
        </p:txBody>
      </p:sp>
      <p:sp>
        <p:nvSpPr>
          <p:cNvPr id="22" name="右矢印 21"/>
          <p:cNvSpPr/>
          <p:nvPr/>
        </p:nvSpPr>
        <p:spPr>
          <a:xfrm>
            <a:off x="1473300" y="1857148"/>
            <a:ext cx="452653" cy="13252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右矢印 24"/>
          <p:cNvSpPr/>
          <p:nvPr/>
        </p:nvSpPr>
        <p:spPr>
          <a:xfrm>
            <a:off x="4397499" y="1835050"/>
            <a:ext cx="121660" cy="1343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右矢印 25"/>
          <p:cNvSpPr/>
          <p:nvPr/>
        </p:nvSpPr>
        <p:spPr>
          <a:xfrm>
            <a:off x="5533440" y="1835050"/>
            <a:ext cx="121660" cy="1343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右矢印 27"/>
          <p:cNvSpPr/>
          <p:nvPr/>
        </p:nvSpPr>
        <p:spPr>
          <a:xfrm>
            <a:off x="7662899" y="1823924"/>
            <a:ext cx="121660" cy="1343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右矢印 28"/>
          <p:cNvSpPr/>
          <p:nvPr/>
        </p:nvSpPr>
        <p:spPr>
          <a:xfrm>
            <a:off x="8716921" y="1831924"/>
            <a:ext cx="121660" cy="1343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テキスト ボックス 29"/>
          <p:cNvSpPr txBox="1"/>
          <p:nvPr/>
        </p:nvSpPr>
        <p:spPr>
          <a:xfrm>
            <a:off x="334336" y="2131093"/>
            <a:ext cx="569387" cy="246221"/>
          </a:xfrm>
          <a:prstGeom prst="rect">
            <a:avLst/>
          </a:prstGeom>
          <a:noFill/>
        </p:spPr>
        <p:txBody>
          <a:bodyPr wrap="none" rtlCol="0">
            <a:spAutoFit/>
          </a:bodyPr>
          <a:lstStyle/>
          <a:p>
            <a:r>
              <a:rPr kumimoji="1" lang="ja-JP" altLang="en-US" sz="1000" dirty="0" smtClean="0"/>
              <a:t>太陽光</a:t>
            </a:r>
            <a:endParaRPr kumimoji="1" lang="ja-JP" altLang="en-US" sz="1000" dirty="0"/>
          </a:p>
        </p:txBody>
      </p:sp>
      <p:sp>
        <p:nvSpPr>
          <p:cNvPr id="32" name="テキスト ボックス 31"/>
          <p:cNvSpPr txBox="1"/>
          <p:nvPr/>
        </p:nvSpPr>
        <p:spPr>
          <a:xfrm>
            <a:off x="2178895" y="2121109"/>
            <a:ext cx="946093" cy="246221"/>
          </a:xfrm>
          <a:prstGeom prst="rect">
            <a:avLst/>
          </a:prstGeom>
          <a:noFill/>
        </p:spPr>
        <p:txBody>
          <a:bodyPr wrap="none" rtlCol="0">
            <a:spAutoFit/>
          </a:bodyPr>
          <a:lstStyle/>
          <a:p>
            <a:r>
              <a:rPr lang="ja-JP" altLang="en-US" sz="1000" b="1" dirty="0"/>
              <a:t>太陽光パネル</a:t>
            </a:r>
            <a:endParaRPr kumimoji="1" lang="ja-JP" altLang="en-US" sz="1000" dirty="0"/>
          </a:p>
        </p:txBody>
      </p:sp>
      <p:sp>
        <p:nvSpPr>
          <p:cNvPr id="33" name="テキスト ボックス 32"/>
          <p:cNvSpPr txBox="1"/>
          <p:nvPr/>
        </p:nvSpPr>
        <p:spPr>
          <a:xfrm>
            <a:off x="5808938" y="2124091"/>
            <a:ext cx="569387" cy="246221"/>
          </a:xfrm>
          <a:prstGeom prst="rect">
            <a:avLst/>
          </a:prstGeom>
          <a:noFill/>
        </p:spPr>
        <p:txBody>
          <a:bodyPr wrap="none" rtlCol="0">
            <a:spAutoFit/>
          </a:bodyPr>
          <a:lstStyle/>
          <a:p>
            <a:r>
              <a:rPr kumimoji="1" lang="ja-JP" altLang="en-US" sz="1000" dirty="0"/>
              <a:t>発電機</a:t>
            </a:r>
          </a:p>
        </p:txBody>
      </p:sp>
      <p:sp>
        <p:nvSpPr>
          <p:cNvPr id="34" name="テキスト ボックス 33"/>
          <p:cNvSpPr txBox="1"/>
          <p:nvPr/>
        </p:nvSpPr>
        <p:spPr>
          <a:xfrm>
            <a:off x="9092016" y="2139491"/>
            <a:ext cx="569387" cy="246221"/>
          </a:xfrm>
          <a:prstGeom prst="rect">
            <a:avLst/>
          </a:prstGeom>
          <a:noFill/>
        </p:spPr>
        <p:txBody>
          <a:bodyPr wrap="none" rtlCol="0">
            <a:spAutoFit/>
          </a:bodyPr>
          <a:lstStyle/>
          <a:p>
            <a:r>
              <a:rPr kumimoji="1" lang="ja-JP" altLang="en-US" sz="1000" dirty="0"/>
              <a:t>発電機</a:t>
            </a:r>
          </a:p>
        </p:txBody>
      </p:sp>
      <p:sp>
        <p:nvSpPr>
          <p:cNvPr id="35" name="テキスト ボックス 34"/>
          <p:cNvSpPr txBox="1"/>
          <p:nvPr/>
        </p:nvSpPr>
        <p:spPr>
          <a:xfrm>
            <a:off x="3607605" y="2117074"/>
            <a:ext cx="569387" cy="246221"/>
          </a:xfrm>
          <a:prstGeom prst="rect">
            <a:avLst/>
          </a:prstGeom>
          <a:noFill/>
        </p:spPr>
        <p:txBody>
          <a:bodyPr wrap="none" rtlCol="0">
            <a:spAutoFit/>
          </a:bodyPr>
          <a:lstStyle/>
          <a:p>
            <a:r>
              <a:rPr kumimoji="1" lang="ja-JP" altLang="en-US" sz="1000" dirty="0" smtClean="0"/>
              <a:t>風の力</a:t>
            </a:r>
            <a:endParaRPr kumimoji="1" lang="ja-JP" altLang="en-US" sz="1000" dirty="0"/>
          </a:p>
        </p:txBody>
      </p:sp>
      <p:sp>
        <p:nvSpPr>
          <p:cNvPr id="37" name="テキスト ボックス 36"/>
          <p:cNvSpPr txBox="1"/>
          <p:nvPr/>
        </p:nvSpPr>
        <p:spPr>
          <a:xfrm>
            <a:off x="4765232" y="2131092"/>
            <a:ext cx="441146" cy="246221"/>
          </a:xfrm>
          <a:prstGeom prst="rect">
            <a:avLst/>
          </a:prstGeom>
          <a:noFill/>
        </p:spPr>
        <p:txBody>
          <a:bodyPr wrap="none" rtlCol="0">
            <a:spAutoFit/>
          </a:bodyPr>
          <a:lstStyle/>
          <a:p>
            <a:r>
              <a:rPr kumimoji="1" lang="ja-JP" altLang="en-US" sz="1000" dirty="0" smtClean="0"/>
              <a:t>風車</a:t>
            </a:r>
            <a:endParaRPr kumimoji="1" lang="ja-JP" altLang="en-US" sz="1000" dirty="0"/>
          </a:p>
        </p:txBody>
      </p:sp>
      <p:sp>
        <p:nvSpPr>
          <p:cNvPr id="39" name="テキスト ボックス 38"/>
          <p:cNvSpPr txBox="1"/>
          <p:nvPr/>
        </p:nvSpPr>
        <p:spPr>
          <a:xfrm>
            <a:off x="7021623" y="2129948"/>
            <a:ext cx="441146" cy="246221"/>
          </a:xfrm>
          <a:prstGeom prst="rect">
            <a:avLst/>
          </a:prstGeom>
          <a:noFill/>
        </p:spPr>
        <p:txBody>
          <a:bodyPr wrap="none" rtlCol="0">
            <a:spAutoFit/>
          </a:bodyPr>
          <a:lstStyle/>
          <a:p>
            <a:r>
              <a:rPr lang="ja-JP" altLang="en-US" sz="1000" dirty="0"/>
              <a:t>地熱</a:t>
            </a:r>
            <a:endParaRPr kumimoji="1" lang="ja-JP" altLang="en-US" sz="1000" dirty="0"/>
          </a:p>
        </p:txBody>
      </p:sp>
      <p:sp>
        <p:nvSpPr>
          <p:cNvPr id="40" name="テキスト ボックス 39"/>
          <p:cNvSpPr txBox="1"/>
          <p:nvPr/>
        </p:nvSpPr>
        <p:spPr>
          <a:xfrm>
            <a:off x="7929181" y="2139491"/>
            <a:ext cx="627095" cy="246221"/>
          </a:xfrm>
          <a:prstGeom prst="rect">
            <a:avLst/>
          </a:prstGeom>
          <a:noFill/>
        </p:spPr>
        <p:txBody>
          <a:bodyPr wrap="none" rtlCol="0">
            <a:spAutoFit/>
          </a:bodyPr>
          <a:lstStyle/>
          <a:p>
            <a:r>
              <a:rPr kumimoji="1" lang="ja-JP" altLang="en-US" sz="1000" dirty="0"/>
              <a:t>タービン</a:t>
            </a:r>
          </a:p>
        </p:txBody>
      </p:sp>
      <p:sp>
        <p:nvSpPr>
          <p:cNvPr id="41" name="角丸四角形 40"/>
          <p:cNvSpPr/>
          <p:nvPr/>
        </p:nvSpPr>
        <p:spPr>
          <a:xfrm>
            <a:off x="763167" y="2830807"/>
            <a:ext cx="2353794" cy="975879"/>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r>
              <a:rPr lang="ja-JP" altLang="en-US" sz="1400" dirty="0" smtClean="0"/>
              <a:t>性質が異なる半導体を張り合わせた太陽光パネルで光を受けて電気に変える</a:t>
            </a:r>
            <a:endParaRPr kumimoji="1" lang="ja-JP" altLang="en-US" sz="1400" dirty="0"/>
          </a:p>
        </p:txBody>
      </p:sp>
      <p:sp>
        <p:nvSpPr>
          <p:cNvPr id="44" name="テキスト ボックス 43"/>
          <p:cNvSpPr txBox="1"/>
          <p:nvPr/>
        </p:nvSpPr>
        <p:spPr>
          <a:xfrm>
            <a:off x="212583" y="3147258"/>
            <a:ext cx="607859" cy="307777"/>
          </a:xfrm>
          <a:prstGeom prst="rect">
            <a:avLst/>
          </a:prstGeom>
          <a:noFill/>
        </p:spPr>
        <p:txBody>
          <a:bodyPr wrap="none" rtlCol="0">
            <a:spAutoFit/>
          </a:bodyPr>
          <a:lstStyle/>
          <a:p>
            <a:r>
              <a:rPr kumimoji="1" lang="ja-JP" altLang="en-US" sz="1400" dirty="0"/>
              <a:t>しくみ</a:t>
            </a:r>
          </a:p>
        </p:txBody>
      </p:sp>
      <p:sp>
        <p:nvSpPr>
          <p:cNvPr id="45" name="テキスト ボックス 44"/>
          <p:cNvSpPr txBox="1"/>
          <p:nvPr/>
        </p:nvSpPr>
        <p:spPr>
          <a:xfrm>
            <a:off x="212583" y="4515858"/>
            <a:ext cx="543739" cy="307777"/>
          </a:xfrm>
          <a:prstGeom prst="rect">
            <a:avLst/>
          </a:prstGeom>
          <a:noFill/>
        </p:spPr>
        <p:txBody>
          <a:bodyPr wrap="none" rtlCol="0">
            <a:spAutoFit/>
          </a:bodyPr>
          <a:lstStyle/>
          <a:p>
            <a:r>
              <a:rPr kumimoji="1" lang="ja-JP" altLang="en-US" sz="1400" dirty="0">
                <a:solidFill>
                  <a:srgbClr val="002060"/>
                </a:solidFill>
              </a:rPr>
              <a:t>長所</a:t>
            </a:r>
          </a:p>
        </p:txBody>
      </p:sp>
      <p:sp>
        <p:nvSpPr>
          <p:cNvPr id="46" name="テキスト ボックス 45"/>
          <p:cNvSpPr txBox="1"/>
          <p:nvPr/>
        </p:nvSpPr>
        <p:spPr>
          <a:xfrm>
            <a:off x="182845" y="5830772"/>
            <a:ext cx="543739" cy="307777"/>
          </a:xfrm>
          <a:prstGeom prst="rect">
            <a:avLst/>
          </a:prstGeom>
          <a:noFill/>
        </p:spPr>
        <p:txBody>
          <a:bodyPr wrap="none" rtlCol="0">
            <a:spAutoFit/>
          </a:bodyPr>
          <a:lstStyle/>
          <a:p>
            <a:r>
              <a:rPr lang="ja-JP" altLang="en-US" sz="1400" dirty="0">
                <a:solidFill>
                  <a:srgbClr val="C00000"/>
                </a:solidFill>
              </a:rPr>
              <a:t>短</a:t>
            </a:r>
            <a:r>
              <a:rPr kumimoji="1" lang="ja-JP" altLang="en-US" sz="1400" dirty="0">
                <a:solidFill>
                  <a:srgbClr val="C00000"/>
                </a:solidFill>
              </a:rPr>
              <a:t>所</a:t>
            </a:r>
          </a:p>
        </p:txBody>
      </p:sp>
      <p:sp>
        <p:nvSpPr>
          <p:cNvPr id="47" name="角丸四角形 46"/>
          <p:cNvSpPr/>
          <p:nvPr/>
        </p:nvSpPr>
        <p:spPr>
          <a:xfrm>
            <a:off x="763167" y="4181808"/>
            <a:ext cx="2353794" cy="975879"/>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r>
              <a:rPr lang="ja-JP" altLang="en-US" sz="1400" dirty="0" smtClean="0">
                <a:solidFill>
                  <a:srgbClr val="002060"/>
                </a:solidFill>
              </a:rPr>
              <a:t>発電時に</a:t>
            </a:r>
            <a:r>
              <a:rPr lang="en-US" altLang="ja-JP" sz="1400" dirty="0">
                <a:solidFill>
                  <a:srgbClr val="002060"/>
                </a:solidFill>
              </a:rPr>
              <a:t>CO</a:t>
            </a:r>
            <a:r>
              <a:rPr lang="en-US" altLang="ja-JP" sz="1400" baseline="-25000" dirty="0">
                <a:solidFill>
                  <a:srgbClr val="002060"/>
                </a:solidFill>
              </a:rPr>
              <a:t>2</a:t>
            </a:r>
            <a:r>
              <a:rPr lang="ja-JP" altLang="en-US" sz="1400" dirty="0" err="1" smtClean="0">
                <a:solidFill>
                  <a:srgbClr val="002060"/>
                </a:solidFill>
              </a:rPr>
              <a:t>を排</a:t>
            </a:r>
            <a:r>
              <a:rPr lang="ja-JP" altLang="en-US" sz="1400" dirty="0" smtClean="0">
                <a:solidFill>
                  <a:srgbClr val="002060"/>
                </a:solidFill>
              </a:rPr>
              <a:t>出しない。</a:t>
            </a:r>
            <a:endParaRPr lang="en-US" altLang="ja-JP" sz="1400" dirty="0" smtClean="0">
              <a:solidFill>
                <a:srgbClr val="002060"/>
              </a:solidFill>
            </a:endParaRPr>
          </a:p>
          <a:p>
            <a:r>
              <a:rPr lang="ja-JP" altLang="en-US" sz="1400" dirty="0" smtClean="0">
                <a:solidFill>
                  <a:srgbClr val="002060"/>
                </a:solidFill>
              </a:rPr>
              <a:t>再生可能エネルギーである。</a:t>
            </a:r>
            <a:endParaRPr lang="en-US" altLang="ja-JP" sz="1400" dirty="0" smtClean="0">
              <a:solidFill>
                <a:srgbClr val="002060"/>
              </a:solidFill>
            </a:endParaRPr>
          </a:p>
          <a:p>
            <a:r>
              <a:rPr lang="ja-JP" altLang="en-US" sz="1400" dirty="0" smtClean="0">
                <a:solidFill>
                  <a:srgbClr val="002060"/>
                </a:solidFill>
              </a:rPr>
              <a:t>家庭</a:t>
            </a:r>
            <a:r>
              <a:rPr lang="ja-JP" altLang="en-US" sz="1400" dirty="0">
                <a:solidFill>
                  <a:srgbClr val="002060"/>
                </a:solidFill>
              </a:rPr>
              <a:t>の電気代を節約できる。</a:t>
            </a:r>
            <a:endParaRPr kumimoji="1" lang="ja-JP" altLang="en-US" sz="1400" dirty="0">
              <a:solidFill>
                <a:srgbClr val="002060"/>
              </a:solidFill>
            </a:endParaRPr>
          </a:p>
        </p:txBody>
      </p:sp>
      <p:sp>
        <p:nvSpPr>
          <p:cNvPr id="48" name="角丸四角形 47"/>
          <p:cNvSpPr/>
          <p:nvPr/>
        </p:nvSpPr>
        <p:spPr>
          <a:xfrm>
            <a:off x="763166" y="5532809"/>
            <a:ext cx="2353795" cy="975879"/>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r>
              <a:rPr lang="ja-JP" altLang="en-US" sz="1300" dirty="0">
                <a:solidFill>
                  <a:srgbClr val="C00000"/>
                </a:solidFill>
              </a:rPr>
              <a:t>装置導入の初期費用が高く</a:t>
            </a:r>
            <a:r>
              <a:rPr lang="ja-JP" altLang="en-US" sz="1300" dirty="0" smtClean="0">
                <a:solidFill>
                  <a:srgbClr val="C00000"/>
                </a:solidFill>
              </a:rPr>
              <a:t>、寿命</a:t>
            </a:r>
            <a:r>
              <a:rPr lang="ja-JP" altLang="en-US" sz="1300" dirty="0">
                <a:solidFill>
                  <a:srgbClr val="C00000"/>
                </a:solidFill>
              </a:rPr>
              <a:t>もある。</a:t>
            </a:r>
          </a:p>
          <a:p>
            <a:r>
              <a:rPr lang="ja-JP" altLang="en-US" sz="1300" dirty="0">
                <a:solidFill>
                  <a:srgbClr val="C00000"/>
                </a:solidFill>
              </a:rPr>
              <a:t>広いスペースが</a:t>
            </a:r>
            <a:r>
              <a:rPr lang="ja-JP" altLang="en-US" sz="1300" dirty="0" smtClean="0">
                <a:solidFill>
                  <a:srgbClr val="C00000"/>
                </a:solidFill>
              </a:rPr>
              <a:t>必要。</a:t>
            </a:r>
            <a:endParaRPr lang="ja-JP" altLang="en-US" sz="1300" dirty="0">
              <a:solidFill>
                <a:srgbClr val="C00000"/>
              </a:solidFill>
            </a:endParaRPr>
          </a:p>
          <a:p>
            <a:r>
              <a:rPr lang="ja-JP" altLang="en-US" sz="1300" dirty="0">
                <a:solidFill>
                  <a:srgbClr val="C00000"/>
                </a:solidFill>
              </a:rPr>
              <a:t>発電量が天候や季節によって変動する。</a:t>
            </a:r>
            <a:endParaRPr kumimoji="1" lang="en-US" altLang="ja-JP" sz="1300" dirty="0">
              <a:solidFill>
                <a:srgbClr val="C00000"/>
              </a:solidFill>
            </a:endParaRPr>
          </a:p>
        </p:txBody>
      </p:sp>
      <p:sp>
        <p:nvSpPr>
          <p:cNvPr id="49" name="角丸四角形 48"/>
          <p:cNvSpPr/>
          <p:nvPr/>
        </p:nvSpPr>
        <p:spPr>
          <a:xfrm>
            <a:off x="4023911" y="2800043"/>
            <a:ext cx="2353794" cy="975879"/>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r>
              <a:rPr lang="ja-JP" altLang="en-US" sz="1400" dirty="0"/>
              <a:t>風車のブレードが風の力で回転し、その回転運動が発電機に伝わり、電気を</a:t>
            </a:r>
            <a:r>
              <a:rPr lang="ja-JP" altLang="en-US" sz="1400" dirty="0" smtClean="0"/>
              <a:t>生成する</a:t>
            </a:r>
            <a:r>
              <a:rPr lang="ja-JP" altLang="en-US" sz="1400" dirty="0" smtClean="0"/>
              <a:t>。</a:t>
            </a:r>
            <a:endParaRPr kumimoji="1" lang="ja-JP" altLang="en-US" sz="1400" dirty="0"/>
          </a:p>
        </p:txBody>
      </p:sp>
      <p:sp>
        <p:nvSpPr>
          <p:cNvPr id="50" name="テキスト ボックス 49"/>
          <p:cNvSpPr txBox="1"/>
          <p:nvPr/>
        </p:nvSpPr>
        <p:spPr>
          <a:xfrm>
            <a:off x="3473327" y="3116494"/>
            <a:ext cx="607859" cy="307777"/>
          </a:xfrm>
          <a:prstGeom prst="rect">
            <a:avLst/>
          </a:prstGeom>
          <a:noFill/>
        </p:spPr>
        <p:txBody>
          <a:bodyPr wrap="none" rtlCol="0">
            <a:spAutoFit/>
          </a:bodyPr>
          <a:lstStyle/>
          <a:p>
            <a:r>
              <a:rPr kumimoji="1" lang="ja-JP" altLang="en-US" sz="1400" dirty="0"/>
              <a:t>しくみ</a:t>
            </a:r>
          </a:p>
        </p:txBody>
      </p:sp>
      <p:sp>
        <p:nvSpPr>
          <p:cNvPr id="51" name="テキスト ボックス 50"/>
          <p:cNvSpPr txBox="1"/>
          <p:nvPr/>
        </p:nvSpPr>
        <p:spPr>
          <a:xfrm>
            <a:off x="3473327" y="4485094"/>
            <a:ext cx="543739" cy="307777"/>
          </a:xfrm>
          <a:prstGeom prst="rect">
            <a:avLst/>
          </a:prstGeom>
          <a:noFill/>
        </p:spPr>
        <p:txBody>
          <a:bodyPr wrap="none" rtlCol="0">
            <a:spAutoFit/>
          </a:bodyPr>
          <a:lstStyle/>
          <a:p>
            <a:r>
              <a:rPr kumimoji="1" lang="ja-JP" altLang="en-US" sz="1400" dirty="0">
                <a:solidFill>
                  <a:srgbClr val="002060"/>
                </a:solidFill>
              </a:rPr>
              <a:t>長所</a:t>
            </a:r>
          </a:p>
        </p:txBody>
      </p:sp>
      <p:sp>
        <p:nvSpPr>
          <p:cNvPr id="52" name="テキスト ボックス 51"/>
          <p:cNvSpPr txBox="1"/>
          <p:nvPr/>
        </p:nvSpPr>
        <p:spPr>
          <a:xfrm>
            <a:off x="3443589" y="5800008"/>
            <a:ext cx="543739" cy="307777"/>
          </a:xfrm>
          <a:prstGeom prst="rect">
            <a:avLst/>
          </a:prstGeom>
          <a:noFill/>
        </p:spPr>
        <p:txBody>
          <a:bodyPr wrap="none" rtlCol="0">
            <a:spAutoFit/>
          </a:bodyPr>
          <a:lstStyle/>
          <a:p>
            <a:r>
              <a:rPr lang="ja-JP" altLang="en-US" sz="1400" dirty="0">
                <a:solidFill>
                  <a:srgbClr val="C00000"/>
                </a:solidFill>
              </a:rPr>
              <a:t>短</a:t>
            </a:r>
            <a:r>
              <a:rPr kumimoji="1" lang="ja-JP" altLang="en-US" sz="1400" dirty="0">
                <a:solidFill>
                  <a:srgbClr val="C00000"/>
                </a:solidFill>
              </a:rPr>
              <a:t>所</a:t>
            </a:r>
          </a:p>
        </p:txBody>
      </p:sp>
      <p:sp>
        <p:nvSpPr>
          <p:cNvPr id="53" name="角丸四角形 52"/>
          <p:cNvSpPr/>
          <p:nvPr/>
        </p:nvSpPr>
        <p:spPr>
          <a:xfrm>
            <a:off x="4023911" y="4151044"/>
            <a:ext cx="2353794" cy="975879"/>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r>
              <a:rPr lang="ja-JP" altLang="en-US" sz="1400" dirty="0">
                <a:solidFill>
                  <a:srgbClr val="002060"/>
                </a:solidFill>
              </a:rPr>
              <a:t>発電時</a:t>
            </a:r>
            <a:r>
              <a:rPr lang="ja-JP" altLang="en-US" sz="1400" dirty="0" smtClean="0">
                <a:solidFill>
                  <a:srgbClr val="002060"/>
                </a:solidFill>
              </a:rPr>
              <a:t>に</a:t>
            </a:r>
            <a:r>
              <a:rPr lang="en-US" altLang="ja-JP" sz="1400" dirty="0">
                <a:solidFill>
                  <a:srgbClr val="002060"/>
                </a:solidFill>
              </a:rPr>
              <a:t>CO</a:t>
            </a:r>
            <a:r>
              <a:rPr lang="en-US" altLang="ja-JP" sz="1400" baseline="-25000" dirty="0">
                <a:solidFill>
                  <a:srgbClr val="002060"/>
                </a:solidFill>
              </a:rPr>
              <a:t>2</a:t>
            </a:r>
            <a:r>
              <a:rPr lang="ja-JP" altLang="en-US" sz="1400" dirty="0" err="1" smtClean="0">
                <a:solidFill>
                  <a:srgbClr val="002060"/>
                </a:solidFill>
              </a:rPr>
              <a:t>を</a:t>
            </a:r>
            <a:r>
              <a:rPr lang="ja-JP" altLang="en-US" sz="1400" dirty="0" err="1">
                <a:solidFill>
                  <a:srgbClr val="002060"/>
                </a:solidFill>
              </a:rPr>
              <a:t>排</a:t>
            </a:r>
            <a:r>
              <a:rPr lang="ja-JP" altLang="en-US" sz="1400" dirty="0">
                <a:solidFill>
                  <a:srgbClr val="002060"/>
                </a:solidFill>
              </a:rPr>
              <a:t>出しない。</a:t>
            </a:r>
            <a:endParaRPr lang="en-US" altLang="ja-JP" sz="1400" dirty="0">
              <a:solidFill>
                <a:srgbClr val="002060"/>
              </a:solidFill>
            </a:endParaRPr>
          </a:p>
          <a:p>
            <a:r>
              <a:rPr lang="ja-JP" altLang="en-US" sz="1400" dirty="0">
                <a:solidFill>
                  <a:srgbClr val="002060"/>
                </a:solidFill>
              </a:rPr>
              <a:t>再生可能エネルギーである。</a:t>
            </a:r>
            <a:endParaRPr lang="en-US" altLang="ja-JP" sz="1400" dirty="0">
              <a:solidFill>
                <a:srgbClr val="002060"/>
              </a:solidFill>
            </a:endParaRPr>
          </a:p>
        </p:txBody>
      </p:sp>
      <p:sp>
        <p:nvSpPr>
          <p:cNvPr id="54" name="角丸四角形 53"/>
          <p:cNvSpPr/>
          <p:nvPr/>
        </p:nvSpPr>
        <p:spPr>
          <a:xfrm>
            <a:off x="4023910" y="5502045"/>
            <a:ext cx="2353795" cy="975879"/>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r>
              <a:rPr lang="ja-JP" altLang="en-US" sz="1300" dirty="0">
                <a:solidFill>
                  <a:srgbClr val="C00000"/>
                </a:solidFill>
              </a:rPr>
              <a:t>風の状況に左右されるため、発電量が安定</a:t>
            </a:r>
            <a:r>
              <a:rPr lang="ja-JP" altLang="en-US" sz="1300" dirty="0" smtClean="0">
                <a:solidFill>
                  <a:srgbClr val="C00000"/>
                </a:solidFill>
              </a:rPr>
              <a:t>しない。設置</a:t>
            </a:r>
            <a:r>
              <a:rPr lang="ja-JP" altLang="en-US" sz="1300" dirty="0">
                <a:solidFill>
                  <a:srgbClr val="C00000"/>
                </a:solidFill>
              </a:rPr>
              <a:t>場所が限定され、騒音問題なども発生する可能性が</a:t>
            </a:r>
            <a:r>
              <a:rPr lang="ja-JP" altLang="en-US" sz="1300" dirty="0" smtClean="0">
                <a:solidFill>
                  <a:srgbClr val="C00000"/>
                </a:solidFill>
              </a:rPr>
              <a:t>ある。</a:t>
            </a:r>
            <a:endParaRPr kumimoji="1" lang="en-US" altLang="ja-JP" sz="1300" dirty="0">
              <a:solidFill>
                <a:srgbClr val="C00000"/>
              </a:solidFill>
            </a:endParaRPr>
          </a:p>
        </p:txBody>
      </p:sp>
      <p:sp>
        <p:nvSpPr>
          <p:cNvPr id="55" name="角丸四角形 54"/>
          <p:cNvSpPr/>
          <p:nvPr/>
        </p:nvSpPr>
        <p:spPr>
          <a:xfrm>
            <a:off x="7305211" y="2816087"/>
            <a:ext cx="2353794" cy="975879"/>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r>
              <a:rPr lang="ja-JP" altLang="en-US" sz="1400" dirty="0"/>
              <a:t>地下のマグマの熱で熱せられた水や蒸気（地熱流体）を地表に引き上げて、タービンを回し</a:t>
            </a:r>
            <a:r>
              <a:rPr lang="ja-JP" altLang="en-US" sz="1400" dirty="0" smtClean="0"/>
              <a:t>発電する。</a:t>
            </a:r>
            <a:endParaRPr kumimoji="1" lang="ja-JP" altLang="en-US" sz="1400" dirty="0"/>
          </a:p>
        </p:txBody>
      </p:sp>
      <p:sp>
        <p:nvSpPr>
          <p:cNvPr id="56" name="テキスト ボックス 55"/>
          <p:cNvSpPr txBox="1"/>
          <p:nvPr/>
        </p:nvSpPr>
        <p:spPr>
          <a:xfrm>
            <a:off x="6754627" y="3132538"/>
            <a:ext cx="607859" cy="307777"/>
          </a:xfrm>
          <a:prstGeom prst="rect">
            <a:avLst/>
          </a:prstGeom>
          <a:noFill/>
        </p:spPr>
        <p:txBody>
          <a:bodyPr wrap="none" rtlCol="0">
            <a:spAutoFit/>
          </a:bodyPr>
          <a:lstStyle/>
          <a:p>
            <a:r>
              <a:rPr kumimoji="1" lang="ja-JP" altLang="en-US" sz="1400" dirty="0"/>
              <a:t>しくみ</a:t>
            </a:r>
          </a:p>
        </p:txBody>
      </p:sp>
      <p:sp>
        <p:nvSpPr>
          <p:cNvPr id="57" name="テキスト ボックス 56"/>
          <p:cNvSpPr txBox="1"/>
          <p:nvPr/>
        </p:nvSpPr>
        <p:spPr>
          <a:xfrm>
            <a:off x="6754627" y="4501138"/>
            <a:ext cx="543739" cy="307777"/>
          </a:xfrm>
          <a:prstGeom prst="rect">
            <a:avLst/>
          </a:prstGeom>
          <a:noFill/>
        </p:spPr>
        <p:txBody>
          <a:bodyPr wrap="none" rtlCol="0">
            <a:spAutoFit/>
          </a:bodyPr>
          <a:lstStyle/>
          <a:p>
            <a:r>
              <a:rPr kumimoji="1" lang="ja-JP" altLang="en-US" sz="1400" dirty="0">
                <a:solidFill>
                  <a:srgbClr val="002060"/>
                </a:solidFill>
              </a:rPr>
              <a:t>長所</a:t>
            </a:r>
          </a:p>
        </p:txBody>
      </p:sp>
      <p:sp>
        <p:nvSpPr>
          <p:cNvPr id="58" name="テキスト ボックス 57"/>
          <p:cNvSpPr txBox="1"/>
          <p:nvPr/>
        </p:nvSpPr>
        <p:spPr>
          <a:xfrm>
            <a:off x="6724889" y="5816052"/>
            <a:ext cx="543739" cy="307777"/>
          </a:xfrm>
          <a:prstGeom prst="rect">
            <a:avLst/>
          </a:prstGeom>
          <a:noFill/>
        </p:spPr>
        <p:txBody>
          <a:bodyPr wrap="none" rtlCol="0">
            <a:spAutoFit/>
          </a:bodyPr>
          <a:lstStyle/>
          <a:p>
            <a:r>
              <a:rPr lang="ja-JP" altLang="en-US" sz="1400" dirty="0">
                <a:solidFill>
                  <a:srgbClr val="C00000"/>
                </a:solidFill>
              </a:rPr>
              <a:t>短</a:t>
            </a:r>
            <a:r>
              <a:rPr kumimoji="1" lang="ja-JP" altLang="en-US" sz="1400" dirty="0">
                <a:solidFill>
                  <a:srgbClr val="C00000"/>
                </a:solidFill>
              </a:rPr>
              <a:t>所</a:t>
            </a:r>
          </a:p>
        </p:txBody>
      </p:sp>
      <p:sp>
        <p:nvSpPr>
          <p:cNvPr id="59" name="角丸四角形 58"/>
          <p:cNvSpPr/>
          <p:nvPr/>
        </p:nvSpPr>
        <p:spPr>
          <a:xfrm>
            <a:off x="7305211" y="4167088"/>
            <a:ext cx="2353794" cy="975879"/>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r>
              <a:rPr lang="en-US" altLang="ja-JP" sz="1300" dirty="0">
                <a:solidFill>
                  <a:srgbClr val="002060"/>
                </a:solidFill>
              </a:rPr>
              <a:t>CO</a:t>
            </a:r>
            <a:r>
              <a:rPr lang="en-US" altLang="ja-JP" sz="1300" baseline="-25000" dirty="0">
                <a:solidFill>
                  <a:srgbClr val="002060"/>
                </a:solidFill>
              </a:rPr>
              <a:t>2</a:t>
            </a:r>
            <a:r>
              <a:rPr lang="ja-JP" altLang="en-US" sz="1300" dirty="0">
                <a:solidFill>
                  <a:srgbClr val="002060"/>
                </a:solidFill>
              </a:rPr>
              <a:t>排出量が少ない再生可能</a:t>
            </a:r>
            <a:r>
              <a:rPr lang="ja-JP" altLang="en-US" sz="1300" dirty="0" smtClean="0">
                <a:solidFill>
                  <a:srgbClr val="002060"/>
                </a:solidFill>
              </a:rPr>
              <a:t>エネルギーである。</a:t>
            </a:r>
            <a:endParaRPr lang="en-US" altLang="ja-JP" sz="1300" dirty="0" smtClean="0">
              <a:solidFill>
                <a:srgbClr val="002060"/>
              </a:solidFill>
            </a:endParaRPr>
          </a:p>
          <a:p>
            <a:r>
              <a:rPr lang="ja-JP" altLang="en-US" sz="1300" dirty="0">
                <a:solidFill>
                  <a:srgbClr val="002060"/>
                </a:solidFill>
              </a:rPr>
              <a:t>天候や季節に左右されず、昼夜問わず安定して発電</a:t>
            </a:r>
            <a:r>
              <a:rPr lang="ja-JP" altLang="en-US" sz="1300" dirty="0" smtClean="0">
                <a:solidFill>
                  <a:srgbClr val="002060"/>
                </a:solidFill>
              </a:rPr>
              <a:t>できる。</a:t>
            </a:r>
            <a:endParaRPr kumimoji="1" lang="ja-JP" altLang="en-US" sz="1300" dirty="0">
              <a:solidFill>
                <a:srgbClr val="002060"/>
              </a:solidFill>
            </a:endParaRPr>
          </a:p>
        </p:txBody>
      </p:sp>
      <p:sp>
        <p:nvSpPr>
          <p:cNvPr id="60" name="角丸四角形 59"/>
          <p:cNvSpPr/>
          <p:nvPr/>
        </p:nvSpPr>
        <p:spPr>
          <a:xfrm>
            <a:off x="7305210" y="5518089"/>
            <a:ext cx="2353795" cy="975879"/>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r>
              <a:rPr lang="ja-JP" altLang="en-US" sz="1400" dirty="0">
                <a:solidFill>
                  <a:srgbClr val="C00000"/>
                </a:solidFill>
              </a:rPr>
              <a:t>地熱資源の調査や開発には、高いリスクとコストが</a:t>
            </a:r>
            <a:r>
              <a:rPr lang="ja-JP" altLang="en-US" sz="1400" dirty="0" err="1" smtClean="0">
                <a:solidFill>
                  <a:srgbClr val="C00000"/>
                </a:solidFill>
              </a:rPr>
              <a:t>か</a:t>
            </a:r>
            <a:r>
              <a:rPr lang="ja-JP" altLang="en-US" sz="1400" dirty="0">
                <a:solidFill>
                  <a:srgbClr val="C00000"/>
                </a:solidFill>
              </a:rPr>
              <a:t>かかる。利用できる地域が</a:t>
            </a:r>
            <a:r>
              <a:rPr lang="ja-JP" altLang="en-US" sz="1400" dirty="0" smtClean="0">
                <a:solidFill>
                  <a:srgbClr val="C00000"/>
                </a:solidFill>
              </a:rPr>
              <a:t>限られる。</a:t>
            </a:r>
            <a:endParaRPr kumimoji="1" lang="en-US" altLang="ja-JP" sz="1400" dirty="0">
              <a:solidFill>
                <a:srgbClr val="C00000"/>
              </a:solidFill>
            </a:endParaRPr>
          </a:p>
        </p:txBody>
      </p:sp>
      <p:sp>
        <p:nvSpPr>
          <p:cNvPr id="61" name="円/楕円 60"/>
          <p:cNvSpPr/>
          <p:nvPr/>
        </p:nvSpPr>
        <p:spPr>
          <a:xfrm>
            <a:off x="194629" y="1692323"/>
            <a:ext cx="967422" cy="424751"/>
          </a:xfrm>
          <a:prstGeom prst="ellipse">
            <a:avLst/>
          </a:prstGeom>
          <a:solidFill>
            <a:srgbClr val="FFFF99"/>
          </a:solidFill>
          <a:ln>
            <a:solidFill>
              <a:srgbClr val="FFFF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b="1" dirty="0">
                <a:solidFill>
                  <a:srgbClr val="FF6600"/>
                </a:solidFill>
              </a:rPr>
              <a:t>光</a:t>
            </a:r>
            <a:endParaRPr lang="en-US" altLang="ja-JP" sz="800" b="1" dirty="0">
              <a:solidFill>
                <a:srgbClr val="FF6600"/>
              </a:solidFill>
            </a:endParaRPr>
          </a:p>
          <a:p>
            <a:pPr algn="ctr"/>
            <a:r>
              <a:rPr lang="ja-JP" altLang="en-US" sz="800" b="1" dirty="0">
                <a:solidFill>
                  <a:srgbClr val="FF6600"/>
                </a:solidFill>
              </a:rPr>
              <a:t>エネルギー</a:t>
            </a:r>
          </a:p>
        </p:txBody>
      </p:sp>
      <p:sp>
        <p:nvSpPr>
          <p:cNvPr id="62" name="円/楕円 61"/>
          <p:cNvSpPr/>
          <p:nvPr/>
        </p:nvSpPr>
        <p:spPr>
          <a:xfrm>
            <a:off x="3537780" y="1688184"/>
            <a:ext cx="713954" cy="392408"/>
          </a:xfrm>
          <a:prstGeom prst="ellipse">
            <a:avLst/>
          </a:prstGeom>
          <a:solidFill>
            <a:srgbClr val="CCFFCC"/>
          </a:solidFill>
          <a:ln>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b="1" dirty="0">
                <a:solidFill>
                  <a:srgbClr val="669900"/>
                </a:solidFill>
              </a:rPr>
              <a:t>運動</a:t>
            </a:r>
            <a:endParaRPr lang="en-US" altLang="ja-JP" sz="800" b="1" dirty="0">
              <a:solidFill>
                <a:srgbClr val="669900"/>
              </a:solidFill>
            </a:endParaRPr>
          </a:p>
          <a:p>
            <a:pPr algn="ctr"/>
            <a:r>
              <a:rPr lang="ja-JP" altLang="en-US" sz="800" b="1" dirty="0">
                <a:solidFill>
                  <a:srgbClr val="669900"/>
                </a:solidFill>
              </a:rPr>
              <a:t>エネルギー</a:t>
            </a:r>
          </a:p>
        </p:txBody>
      </p:sp>
    </p:spTree>
    <p:extLst>
      <p:ext uri="{BB962C8B-B14F-4D97-AF65-F5344CB8AC3E}">
        <p14:creationId xmlns:p14="http://schemas.microsoft.com/office/powerpoint/2010/main" val="226675865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664</TotalTime>
  <Words>876</Words>
  <Application>Microsoft Office PowerPoint</Application>
  <PresentationFormat>A4 210 x 297 mm</PresentationFormat>
  <Paragraphs>183</Paragraphs>
  <Slides>6</Slides>
  <Notes>5</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6</vt:i4>
      </vt:variant>
    </vt:vector>
  </HeadingPairs>
  <TitlesOfParts>
    <vt:vector size="11" baseType="lpstr">
      <vt:lpstr>ＭＳ Ｐゴシック</vt:lpstr>
      <vt:lpstr>Arial</vt:lpstr>
      <vt:lpstr>Calibri</vt:lpstr>
      <vt:lpstr>Calibri Light</vt:lpstr>
      <vt:lpstr>Office テーマ</vt:lpstr>
      <vt:lpstr>01.エネルギーの移り変わり とさまざまな発電方法</vt:lpstr>
      <vt:lpstr>PowerPoint プレゼンテーション</vt:lpstr>
      <vt:lpstr>この資料の活用例</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エネルギーの移り変わりと大気汚染の歴史</dc:title>
  <dc:creator>森 淳子</dc:creator>
  <cp:lastModifiedBy>森 淳子</cp:lastModifiedBy>
  <cp:revision>47</cp:revision>
  <dcterms:created xsi:type="dcterms:W3CDTF">2025-01-12T06:10:43Z</dcterms:created>
  <dcterms:modified xsi:type="dcterms:W3CDTF">2025-04-29T10:28:34Z</dcterms:modified>
</cp:coreProperties>
</file>